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1945600" cy="32918400"/>
  <p:notesSz cx="7004050" cy="9290050"/>
  <p:defaultTextStyle>
    <a:defPPr>
      <a:defRPr lang="en-US"/>
    </a:defPPr>
    <a:lvl1pPr marL="0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75304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50606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525911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701214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876517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7051819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227124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402428" algn="l" defTabSz="235060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69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6">
          <p15:clr>
            <a:srgbClr val="A4A3A4"/>
          </p15:clr>
        </p15:guide>
        <p15:guide id="2" pos="220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72" autoAdjust="0"/>
    <p:restoredTop sz="94706" autoAdjust="0"/>
  </p:normalViewPr>
  <p:slideViewPr>
    <p:cSldViewPr>
      <p:cViewPr>
        <p:scale>
          <a:sx n="40" d="100"/>
          <a:sy n="40" d="100"/>
        </p:scale>
        <p:origin x="942" y="-5112"/>
      </p:cViewPr>
      <p:guideLst>
        <p:guide orient="horz" pos="10368"/>
        <p:guide pos="69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3270" y="-90"/>
      </p:cViewPr>
      <p:guideLst>
        <p:guide orient="horz" pos="2926"/>
        <p:guide pos="22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6CDD7-09B6-4BB3-9069-2B95837CCCB2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32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3" y="8823325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9BA33-46DD-4DE6-9BEC-D9D96B7B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40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A301D-7410-407B-B494-18B1828BDEB1}" type="datetimeFigureOut">
              <a:rPr lang="en-US" smtClean="0"/>
              <a:t>11/11/2016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57450" y="1162050"/>
            <a:ext cx="2089150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0088" y="4470400"/>
            <a:ext cx="5603875" cy="3659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67163" y="8824913"/>
            <a:ext cx="30353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A8D5A-8E00-4E1F-B74D-E1F2C9F0E5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45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A8D5A-8E00-4E1F-B74D-E1F2C9F0E5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138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8802" y="32516909"/>
            <a:ext cx="3531623" cy="27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944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6BDF-9D0E-4E2B-85B8-D8F4790360C9}" type="datetimeFigureOut">
              <a:rPr lang="en-US" smtClean="0"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665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318262"/>
            <a:ext cx="19751040" cy="5486400"/>
          </a:xfrm>
          <a:prstGeom prst="rect">
            <a:avLst/>
          </a:prstGeom>
        </p:spPr>
        <p:txBody>
          <a:bodyPr vert="horz" lIns="235061" tIns="117531" rIns="235061" bIns="11753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7680966"/>
            <a:ext cx="19751040" cy="21724623"/>
          </a:xfrm>
          <a:prstGeom prst="rect">
            <a:avLst/>
          </a:prstGeom>
        </p:spPr>
        <p:txBody>
          <a:bodyPr vert="horz" lIns="235061" tIns="117531" rIns="235061" bIns="11753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30510483"/>
            <a:ext cx="5120640" cy="1752600"/>
          </a:xfrm>
          <a:prstGeom prst="rect">
            <a:avLst/>
          </a:prstGeom>
        </p:spPr>
        <p:txBody>
          <a:bodyPr vert="horz" lIns="235061" tIns="117531" rIns="235061" bIns="117531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6BDF-9D0E-4E2B-85B8-D8F4790360C9}" type="datetimeFigureOut">
              <a:rPr lang="en-US" smtClean="0"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30510483"/>
            <a:ext cx="6949440" cy="1752600"/>
          </a:xfrm>
          <a:prstGeom prst="rect">
            <a:avLst/>
          </a:prstGeom>
        </p:spPr>
        <p:txBody>
          <a:bodyPr vert="horz" lIns="235061" tIns="117531" rIns="235061" bIns="117531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30510483"/>
            <a:ext cx="5120640" cy="1752600"/>
          </a:xfrm>
          <a:prstGeom prst="rect">
            <a:avLst/>
          </a:prstGeom>
        </p:spPr>
        <p:txBody>
          <a:bodyPr vert="horz" lIns="235061" tIns="117531" rIns="235061" bIns="117531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075EA-769C-4ECD-B48E-D6FCDC24F8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3526086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7302" indent="-367302" algn="l" defTabSz="3526086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734601" indent="-367302" algn="l" defTabSz="3526086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101902" indent="-367302" algn="l" defTabSz="3526086" rtl="0" eaLnBrk="1" latinLnBrk="0" hangingPunct="1">
        <a:spcBef>
          <a:spcPct val="20000"/>
        </a:spcBef>
        <a:buFont typeface="Arial" pitchFamily="34" charset="0"/>
        <a:buChar char="•"/>
        <a:defRPr sz="2852" kern="1200">
          <a:solidFill>
            <a:schemeClr val="tx1"/>
          </a:solidFill>
          <a:latin typeface="+mn-lt"/>
          <a:ea typeface="+mn-ea"/>
          <a:cs typeface="+mn-cs"/>
        </a:defRPr>
      </a:lvl3pPr>
      <a:lvl4pPr marL="1469204" indent="-367302" algn="l" defTabSz="3526086" rtl="0" eaLnBrk="1" latinLnBrk="0" hangingPunct="1">
        <a:spcBef>
          <a:spcPct val="20000"/>
        </a:spcBef>
        <a:buFont typeface="Arial" pitchFamily="34" charset="0"/>
        <a:buChar char="–"/>
        <a:defRPr sz="2852" kern="1200">
          <a:solidFill>
            <a:schemeClr val="tx1"/>
          </a:solidFill>
          <a:latin typeface="+mn-lt"/>
          <a:ea typeface="+mn-ea"/>
          <a:cs typeface="+mn-cs"/>
        </a:defRPr>
      </a:lvl4pPr>
      <a:lvl5pPr marL="1836504" indent="-367302" algn="l" defTabSz="3526086" rtl="0" eaLnBrk="1" latinLnBrk="0" hangingPunct="1">
        <a:spcBef>
          <a:spcPct val="20000"/>
        </a:spcBef>
        <a:buFont typeface="Arial" pitchFamily="34" charset="0"/>
        <a:buChar char="»"/>
        <a:defRPr sz="2852" kern="1200">
          <a:solidFill>
            <a:schemeClr val="tx1"/>
          </a:solidFill>
          <a:latin typeface="+mn-lt"/>
          <a:ea typeface="+mn-ea"/>
          <a:cs typeface="+mn-cs"/>
        </a:defRPr>
      </a:lvl5pPr>
      <a:lvl6pPr marL="9696738" indent="-881523" algn="l" defTabSz="3526086" rtl="0" eaLnBrk="1" latinLnBrk="0" hangingPunct="1">
        <a:spcBef>
          <a:spcPct val="20000"/>
        </a:spcBef>
        <a:buFont typeface="Arial" pitchFamily="34" charset="0"/>
        <a:buChar char="•"/>
        <a:defRPr sz="7802" kern="1200">
          <a:solidFill>
            <a:schemeClr val="tx1"/>
          </a:solidFill>
          <a:latin typeface="+mn-lt"/>
          <a:ea typeface="+mn-ea"/>
          <a:cs typeface="+mn-cs"/>
        </a:defRPr>
      </a:lvl6pPr>
      <a:lvl7pPr marL="11459781" indent="-881523" algn="l" defTabSz="3526086" rtl="0" eaLnBrk="1" latinLnBrk="0" hangingPunct="1">
        <a:spcBef>
          <a:spcPct val="20000"/>
        </a:spcBef>
        <a:buFont typeface="Arial" pitchFamily="34" charset="0"/>
        <a:buChar char="•"/>
        <a:defRPr sz="7802" kern="1200">
          <a:solidFill>
            <a:schemeClr val="tx1"/>
          </a:solidFill>
          <a:latin typeface="+mn-lt"/>
          <a:ea typeface="+mn-ea"/>
          <a:cs typeface="+mn-cs"/>
        </a:defRPr>
      </a:lvl7pPr>
      <a:lvl8pPr marL="13222826" indent="-881523" algn="l" defTabSz="3526086" rtl="0" eaLnBrk="1" latinLnBrk="0" hangingPunct="1">
        <a:spcBef>
          <a:spcPct val="20000"/>
        </a:spcBef>
        <a:buFont typeface="Arial" pitchFamily="34" charset="0"/>
        <a:buChar char="•"/>
        <a:defRPr sz="7802" kern="1200">
          <a:solidFill>
            <a:schemeClr val="tx1"/>
          </a:solidFill>
          <a:latin typeface="+mn-lt"/>
          <a:ea typeface="+mn-ea"/>
          <a:cs typeface="+mn-cs"/>
        </a:defRPr>
      </a:lvl8pPr>
      <a:lvl9pPr marL="14985867" indent="-881523" algn="l" defTabSz="3526086" rtl="0" eaLnBrk="1" latinLnBrk="0" hangingPunct="1">
        <a:spcBef>
          <a:spcPct val="20000"/>
        </a:spcBef>
        <a:buFont typeface="Arial" pitchFamily="34" charset="0"/>
        <a:buChar char="•"/>
        <a:defRPr sz="78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26086" rtl="0" eaLnBrk="1" latinLnBrk="0" hangingPunct="1">
        <a:defRPr sz="6902" kern="1200">
          <a:solidFill>
            <a:schemeClr val="tx1"/>
          </a:solidFill>
          <a:latin typeface="+mn-lt"/>
          <a:ea typeface="+mn-ea"/>
          <a:cs typeface="+mn-cs"/>
        </a:defRPr>
      </a:lvl1pPr>
      <a:lvl2pPr marL="1763045" algn="l" defTabSz="3526086" rtl="0" eaLnBrk="1" latinLnBrk="0" hangingPunct="1">
        <a:defRPr sz="6902" kern="1200">
          <a:solidFill>
            <a:schemeClr val="tx1"/>
          </a:solidFill>
          <a:latin typeface="+mn-lt"/>
          <a:ea typeface="+mn-ea"/>
          <a:cs typeface="+mn-cs"/>
        </a:defRPr>
      </a:lvl2pPr>
      <a:lvl3pPr marL="3526086" algn="l" defTabSz="3526086" rtl="0" eaLnBrk="1" latinLnBrk="0" hangingPunct="1">
        <a:defRPr sz="6902" kern="1200">
          <a:solidFill>
            <a:schemeClr val="tx1"/>
          </a:solidFill>
          <a:latin typeface="+mn-lt"/>
          <a:ea typeface="+mn-ea"/>
          <a:cs typeface="+mn-cs"/>
        </a:defRPr>
      </a:lvl3pPr>
      <a:lvl4pPr marL="5289132" algn="l" defTabSz="3526086" rtl="0" eaLnBrk="1" latinLnBrk="0" hangingPunct="1">
        <a:defRPr sz="6902" kern="1200">
          <a:solidFill>
            <a:schemeClr val="tx1"/>
          </a:solidFill>
          <a:latin typeface="+mn-lt"/>
          <a:ea typeface="+mn-ea"/>
          <a:cs typeface="+mn-cs"/>
        </a:defRPr>
      </a:lvl4pPr>
      <a:lvl5pPr marL="7052174" algn="l" defTabSz="3526086" rtl="0" eaLnBrk="1" latinLnBrk="0" hangingPunct="1">
        <a:defRPr sz="6902" kern="1200">
          <a:solidFill>
            <a:schemeClr val="tx1"/>
          </a:solidFill>
          <a:latin typeface="+mn-lt"/>
          <a:ea typeface="+mn-ea"/>
          <a:cs typeface="+mn-cs"/>
        </a:defRPr>
      </a:lvl5pPr>
      <a:lvl6pPr marL="8815217" algn="l" defTabSz="3526086" rtl="0" eaLnBrk="1" latinLnBrk="0" hangingPunct="1">
        <a:defRPr sz="6902" kern="1200">
          <a:solidFill>
            <a:schemeClr val="tx1"/>
          </a:solidFill>
          <a:latin typeface="+mn-lt"/>
          <a:ea typeface="+mn-ea"/>
          <a:cs typeface="+mn-cs"/>
        </a:defRPr>
      </a:lvl6pPr>
      <a:lvl7pPr marL="10578258" algn="l" defTabSz="3526086" rtl="0" eaLnBrk="1" latinLnBrk="0" hangingPunct="1">
        <a:defRPr sz="6902" kern="1200">
          <a:solidFill>
            <a:schemeClr val="tx1"/>
          </a:solidFill>
          <a:latin typeface="+mn-lt"/>
          <a:ea typeface="+mn-ea"/>
          <a:cs typeface="+mn-cs"/>
        </a:defRPr>
      </a:lvl7pPr>
      <a:lvl8pPr marL="12341304" algn="l" defTabSz="3526086" rtl="0" eaLnBrk="1" latinLnBrk="0" hangingPunct="1">
        <a:defRPr sz="6902" kern="1200">
          <a:solidFill>
            <a:schemeClr val="tx1"/>
          </a:solidFill>
          <a:latin typeface="+mn-lt"/>
          <a:ea typeface="+mn-ea"/>
          <a:cs typeface="+mn-cs"/>
        </a:defRPr>
      </a:lvl8pPr>
      <a:lvl9pPr marL="14104349" algn="l" defTabSz="3526086" rtl="0" eaLnBrk="1" latinLnBrk="0" hangingPunct="1">
        <a:defRPr sz="69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矩形 137"/>
          <p:cNvSpPr/>
          <p:nvPr/>
        </p:nvSpPr>
        <p:spPr>
          <a:xfrm>
            <a:off x="-3336" y="23336570"/>
            <a:ext cx="10625543" cy="805783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i="1" dirty="0" smtClean="0">
                <a:latin typeface="+mj-lt"/>
              </a:rPr>
              <a:t>Evaluation on the example</a:t>
            </a:r>
            <a:endParaRPr lang="en-US" sz="4000" b="1" i="1" dirty="0" smtClean="0">
              <a:solidFill>
                <a:srgbClr val="002060"/>
              </a:solidFill>
              <a:latin typeface="+mj-lt"/>
            </a:endParaRPr>
          </a:p>
          <a:p>
            <a:pPr marL="623888" lvl="1" indent="536575">
              <a:buFont typeface="Wingdings" panose="05000000000000000000" pitchFamily="2" charset="2"/>
              <a:buChar char="Ø"/>
            </a:pPr>
            <a:endParaRPr lang="en-US" sz="4000" dirty="0" smtClean="0">
              <a:solidFill>
                <a:srgbClr val="002060"/>
              </a:solidFill>
              <a:latin typeface="+mj-lt"/>
            </a:endParaRPr>
          </a:p>
          <a:p>
            <a:pPr marL="623888" lvl="1" indent="536575">
              <a:buFont typeface="Wingdings" panose="05000000000000000000" pitchFamily="2" charset="2"/>
              <a:buChar char="Ø"/>
            </a:pPr>
            <a:endParaRPr lang="en-US" sz="4000" dirty="0">
              <a:solidFill>
                <a:srgbClr val="002060"/>
              </a:solidFill>
              <a:latin typeface="+mj-lt"/>
            </a:endParaRPr>
          </a:p>
          <a:p>
            <a:endParaRPr lang="en-US" sz="4000" dirty="0" smtClean="0">
              <a:latin typeface="+mj-lt"/>
            </a:endParaRPr>
          </a:p>
        </p:txBody>
      </p:sp>
      <p:sp>
        <p:nvSpPr>
          <p:cNvPr id="184" name="Text Box 189"/>
          <p:cNvSpPr txBox="1">
            <a:spLocks noChangeArrowheads="1"/>
          </p:cNvSpPr>
          <p:nvPr/>
        </p:nvSpPr>
        <p:spPr bwMode="auto">
          <a:xfrm>
            <a:off x="1" y="5334000"/>
            <a:ext cx="10622206" cy="639829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txBody>
          <a:bodyPr lIns="97942" tIns="97942" rIns="97942" bIns="97942">
            <a:no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buFont typeface="Wingdings" panose="05000000000000000000" pitchFamily="2" charset="2"/>
              <a:buChar char="v"/>
            </a:pPr>
            <a:r>
              <a:rPr lang="en-US" altLang="zh-CN" sz="4000" b="1" i="1" dirty="0">
                <a:latin typeface="+mj-lt"/>
                <a:cs typeface="Times New Roman" panose="02020603050405020304" pitchFamily="18" charset="0"/>
              </a:rPr>
              <a:t>An event trace </a:t>
            </a:r>
            <a:r>
              <a:rPr lang="en-US" altLang="zh-CN" sz="4000" b="1" i="1" dirty="0" smtClean="0">
                <a:latin typeface="+mj-lt"/>
                <a:cs typeface="Times New Roman" panose="02020603050405020304" pitchFamily="18" charset="0"/>
              </a:rPr>
              <a:t>triggering a failure</a:t>
            </a:r>
            <a:endParaRPr lang="en-US" sz="4000" b="1" i="1" dirty="0" smtClean="0">
              <a:latin typeface="+mj-lt"/>
              <a:cs typeface="Times New Roman" panose="02020603050405020304" pitchFamily="18" charset="0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US" altLang="zh-CN" sz="4000" dirty="0" smtClean="0">
              <a:solidFill>
                <a:srgbClr val="C00000"/>
              </a:solidFill>
              <a:latin typeface="+mj-lt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US" altLang="zh-CN" sz="4000" dirty="0">
              <a:solidFill>
                <a:srgbClr val="C00000"/>
              </a:solidFill>
              <a:latin typeface="+mj-lt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US" altLang="zh-CN" sz="4000" dirty="0" smtClean="0">
              <a:solidFill>
                <a:srgbClr val="C00000"/>
              </a:solidFill>
              <a:latin typeface="+mj-lt"/>
            </a:endParaRPr>
          </a:p>
          <a:p>
            <a:pPr marL="571500" indent="-571500" algn="ctr" eaLnBrk="1" hangingPunct="1">
              <a:buFont typeface="Arial" panose="020B0604020202020204" pitchFamily="34" charset="0"/>
              <a:buChar char="•"/>
            </a:pPr>
            <a:endParaRPr lang="en-US" altLang="zh-CN" sz="4000" dirty="0" smtClean="0">
              <a:solidFill>
                <a:srgbClr val="C00000"/>
              </a:solidFill>
              <a:latin typeface="+mj-lt"/>
            </a:endParaRPr>
          </a:p>
          <a:p>
            <a:pPr marL="571500" indent="-571500" algn="ctr" eaLnBrk="1" hangingPunct="1">
              <a:buFont typeface="Arial" panose="020B0604020202020204" pitchFamily="34" charset="0"/>
              <a:buChar char="•"/>
            </a:pPr>
            <a:endParaRPr lang="en-US" altLang="zh-CN" sz="40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marL="571500" indent="-571500" algn="ctr" eaLnBrk="1" hangingPunct="1">
              <a:buFont typeface="Arial" panose="020B0604020202020204" pitchFamily="34" charset="0"/>
              <a:buChar char="•"/>
            </a:pPr>
            <a:endParaRPr lang="en-US" sz="4000" dirty="0" smtClean="0">
              <a:solidFill>
                <a:srgbClr val="C00000"/>
              </a:solidFill>
              <a:latin typeface="+mj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sz="2000" dirty="0" smtClean="0">
              <a:latin typeface="+mj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sz="2000" dirty="0" smtClean="0">
              <a:latin typeface="+mj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endParaRPr lang="en-US" sz="2000" dirty="0" smtClean="0">
              <a:latin typeface="+mj-lt"/>
            </a:endParaRPr>
          </a:p>
        </p:txBody>
      </p:sp>
      <p:sp>
        <p:nvSpPr>
          <p:cNvPr id="4" name="Text Box 122"/>
          <p:cNvSpPr txBox="1">
            <a:spLocks noChangeArrowheads="1"/>
          </p:cNvSpPr>
          <p:nvPr/>
        </p:nvSpPr>
        <p:spPr bwMode="auto">
          <a:xfrm>
            <a:off x="-3336" y="-152400"/>
            <a:ext cx="21948936" cy="1695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6915" tIns="367284" rIns="146915" bIns="367284" anchor="ctr" anchorCtr="0">
            <a:no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5000" b="1" dirty="0">
                <a:solidFill>
                  <a:srgbClr val="002060"/>
                </a:solidFill>
                <a:latin typeface="+mj-lt"/>
              </a:rPr>
              <a:t>Constraint-Based Event Trace Reduction</a:t>
            </a:r>
          </a:p>
        </p:txBody>
      </p:sp>
      <p:sp>
        <p:nvSpPr>
          <p:cNvPr id="5" name="Text Box 123"/>
          <p:cNvSpPr txBox="1">
            <a:spLocks noChangeArrowheads="1"/>
          </p:cNvSpPr>
          <p:nvPr/>
        </p:nvSpPr>
        <p:spPr bwMode="auto">
          <a:xfrm>
            <a:off x="-3336" y="990600"/>
            <a:ext cx="21948936" cy="1620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6915" tIns="146915" rIns="146915" bIns="146915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 dirty="0">
                <a:solidFill>
                  <a:srgbClr val="002060"/>
                </a:solidFill>
                <a:latin typeface="+mj-lt"/>
              </a:rPr>
              <a:t>Jie Wang</a:t>
            </a:r>
          </a:p>
          <a:p>
            <a:pPr algn="ctr" eaLnBrk="1" hangingPunct="1"/>
            <a:r>
              <a:rPr lang="en-US" sz="4000" dirty="0">
                <a:solidFill>
                  <a:srgbClr val="002060"/>
                </a:solidFill>
                <a:latin typeface="+mj-lt"/>
              </a:rPr>
              <a:t>University of Chinese Academy of </a:t>
            </a:r>
            <a:r>
              <a:rPr lang="en-US" sz="4000" dirty="0" smtClean="0">
                <a:solidFill>
                  <a:srgbClr val="002060"/>
                </a:solidFill>
                <a:latin typeface="+mj-lt"/>
              </a:rPr>
              <a:t>Sciences</a:t>
            </a:r>
            <a:endParaRPr lang="en-US" sz="400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38" name="图片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02" y="-6610"/>
            <a:ext cx="2567998" cy="2567998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1800" y="838200"/>
            <a:ext cx="3515520" cy="919090"/>
          </a:xfrm>
          <a:prstGeom prst="rect">
            <a:avLst/>
          </a:prstGeom>
        </p:spPr>
      </p:pic>
      <p:sp>
        <p:nvSpPr>
          <p:cNvPr id="41" name="Text Box 192"/>
          <p:cNvSpPr txBox="1">
            <a:spLocks noChangeArrowheads="1"/>
          </p:cNvSpPr>
          <p:nvPr/>
        </p:nvSpPr>
        <p:spPr bwMode="auto">
          <a:xfrm>
            <a:off x="11332206" y="17682373"/>
            <a:ext cx="10613394" cy="51776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txBody>
          <a:bodyPr lIns="97942" tIns="97942" rIns="97942" bIns="97942">
            <a:noAutofit/>
          </a:bodyPr>
          <a:lstStyle>
            <a:defPPr>
              <a:defRPr lang="en-US"/>
            </a:defPPr>
            <a:lvl1pPr>
              <a:defRPr sz="2000">
                <a:latin typeface="Calibri" pitchFamily="34" charset="0"/>
              </a:defRPr>
            </a:lvl1pPr>
            <a:lvl2pPr marL="742950" indent="-285750" eaLnBrk="0" hangingPunct="0">
              <a:defRPr sz="2200">
                <a:latin typeface="Arial" charset="0"/>
              </a:defRPr>
            </a:lvl2pPr>
            <a:lvl3pPr marL="1143000" indent="-228600" eaLnBrk="0" hangingPunct="0">
              <a:defRPr sz="2200">
                <a:latin typeface="Arial" charset="0"/>
              </a:defRPr>
            </a:lvl3pPr>
            <a:lvl4pPr marL="1600200" indent="-228600" eaLnBrk="0" hangingPunct="0">
              <a:defRPr sz="2200">
                <a:latin typeface="Arial" charset="0"/>
              </a:defRPr>
            </a:lvl4pPr>
            <a:lvl5pPr marL="2057400" indent="-228600" eaLnBrk="0" hangingPunct="0">
              <a:defRPr sz="2200"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latin typeface="Arial" charset="0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altLang="zh-CN" sz="4000" b="1" i="1" dirty="0" smtClean="0">
                <a:latin typeface="+mj-lt"/>
              </a:rPr>
              <a:t>Observation 4: A </a:t>
            </a:r>
            <a:r>
              <a:rPr lang="en-US" altLang="zh-CN" sz="4000" b="1" i="1" dirty="0">
                <a:latin typeface="+mj-lt"/>
              </a:rPr>
              <a:t>valid trace </a:t>
            </a:r>
            <a:r>
              <a:rPr lang="en-US" altLang="zh-CN" sz="4000" b="1" i="1" dirty="0" smtClean="0">
                <a:latin typeface="+mj-lt"/>
              </a:rPr>
              <a:t>usually follows </a:t>
            </a:r>
            <a:r>
              <a:rPr lang="en-US" altLang="zh-CN" sz="4000" b="1" i="1" dirty="0">
                <a:latin typeface="+mj-lt"/>
              </a:rPr>
              <a:t>the same path conditions </a:t>
            </a:r>
            <a:r>
              <a:rPr lang="en-US" altLang="zh-CN" sz="4000" b="1" i="1" dirty="0" smtClean="0">
                <a:latin typeface="+mj-lt"/>
              </a:rPr>
              <a:t>as recorded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altLang="zh-CN" sz="4000" dirty="0">
              <a:solidFill>
                <a:srgbClr val="00B050"/>
              </a:solidFill>
              <a:latin typeface="+mj-lt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altLang="zh-CN" sz="4000" dirty="0" smtClean="0">
              <a:solidFill>
                <a:srgbClr val="00B050"/>
              </a:solidFill>
              <a:latin typeface="+mj-lt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altLang="zh-CN" sz="4000" dirty="0">
              <a:solidFill>
                <a:srgbClr val="00B050"/>
              </a:solidFill>
              <a:latin typeface="+mj-lt"/>
            </a:endParaRPr>
          </a:p>
          <a:p>
            <a:endParaRPr lang="en-US" altLang="zh-CN" sz="4000" dirty="0">
              <a:solidFill>
                <a:srgbClr val="00B050"/>
              </a:solidFill>
              <a:latin typeface="+mj-lt"/>
            </a:endParaRPr>
          </a:p>
          <a:p>
            <a:r>
              <a:rPr lang="en-US" altLang="zh-CN" sz="4000" dirty="0" smtClean="0">
                <a:solidFill>
                  <a:srgbClr val="FF0000"/>
                </a:solidFill>
                <a:latin typeface="+mj-lt"/>
              </a:rPr>
              <a:t>      Each event’s execution follows the same path</a:t>
            </a:r>
          </a:p>
          <a:p>
            <a:r>
              <a:rPr lang="en-US" altLang="zh-CN" sz="40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zh-CN" sz="4000" dirty="0" smtClean="0">
                <a:solidFill>
                  <a:srgbClr val="FF0000"/>
                </a:solidFill>
                <a:latin typeface="+mj-lt"/>
              </a:rPr>
              <a:t>     as recorded</a:t>
            </a:r>
            <a:endParaRPr lang="en-US" sz="4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11727370" y="18969648"/>
            <a:ext cx="9761030" cy="2372444"/>
          </a:xfrm>
          <a:prstGeom prst="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174750" lvl="1" indent="-1174750">
              <a:spcAft>
                <a:spcPts val="500"/>
              </a:spcAft>
            </a:pPr>
            <a:r>
              <a:rPr lang="en-US" sz="3600" b="1" dirty="0" smtClean="0">
                <a:solidFill>
                  <a:schemeClr val="tx1"/>
                </a:solidFill>
                <a:latin typeface="+mj-lt"/>
              </a:rPr>
              <a:t>           Path Conditions	          Recorded value</a:t>
            </a:r>
          </a:p>
          <a:p>
            <a:pPr marL="0" lvl="1"/>
            <a:r>
              <a:rPr lang="en-US" sz="3600" dirty="0" smtClean="0">
                <a:solidFill>
                  <a:schemeClr val="tx1"/>
                </a:solidFill>
                <a:latin typeface="+mj-lt"/>
              </a:rPr>
              <a:t>e17</a:t>
            </a:r>
            <a:r>
              <a:rPr lang="en-US" sz="3600" i="1" dirty="0">
                <a:solidFill>
                  <a:schemeClr val="tx1"/>
                </a:solidFill>
                <a:latin typeface="+mj-lt"/>
              </a:rPr>
              <a:t>.   </a:t>
            </a:r>
            <a:r>
              <a:rPr lang="en-US" sz="3600" i="1" dirty="0" smtClean="0">
                <a:solidFill>
                  <a:schemeClr val="tx1"/>
                </a:solidFill>
                <a:latin typeface="+mj-lt"/>
              </a:rPr>
              <a:t>booklist </a:t>
            </a:r>
            <a:r>
              <a:rPr lang="en-US" sz="3600" dirty="0">
                <a:solidFill>
                  <a:schemeClr val="tx1"/>
                </a:solidFill>
                <a:latin typeface="+mj-lt"/>
              </a:rPr>
              <a:t>!</a:t>
            </a:r>
            <a:r>
              <a:rPr lang="en-US" sz="3600" i="1" dirty="0">
                <a:solidFill>
                  <a:schemeClr val="tx1"/>
                </a:solidFill>
                <a:latin typeface="+mj-lt"/>
              </a:rPr>
              <a:t>= 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null</a:t>
            </a:r>
            <a:r>
              <a:rPr lang="en-US" sz="3600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3600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false</a:t>
            </a:r>
            <a:endParaRPr lang="en-US" sz="3600" dirty="0" smtClean="0">
              <a:solidFill>
                <a:schemeClr val="tx1"/>
              </a:solidFill>
              <a:latin typeface="+mj-lt"/>
            </a:endParaRPr>
          </a:p>
          <a:p>
            <a:pPr marL="0" lvl="1"/>
            <a:r>
              <a:rPr lang="en-US" sz="3600" strike="dblStrike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e21</a:t>
            </a:r>
            <a:r>
              <a:rPr lang="en-US" sz="3600" i="1" strike="dblStrike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.  </a:t>
            </a:r>
            <a:r>
              <a:rPr lang="en-US" sz="3600" strike="dblStrike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3600" i="1" strike="dblStrike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booklist </a:t>
            </a:r>
            <a:r>
              <a:rPr lang="en-US" sz="3600" strike="dblStrike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!</a:t>
            </a:r>
            <a:r>
              <a:rPr lang="en-US" sz="3600" i="1" strike="dblStrike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= </a:t>
            </a:r>
            <a:r>
              <a:rPr lang="en-US" sz="3600" strike="dblStrike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null</a:t>
            </a:r>
            <a:r>
              <a:rPr lang="en-US" sz="3600" strike="dblStrike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	</a:t>
            </a:r>
            <a:r>
              <a:rPr lang="en-US" sz="3600" strike="dblStrike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	false</a:t>
            </a:r>
            <a:endParaRPr lang="en-US" sz="3600" strike="dblStrike" dirty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0" lvl="1"/>
            <a:r>
              <a:rPr lang="en-US" sz="3600" dirty="0">
                <a:solidFill>
                  <a:schemeClr val="tx1"/>
                </a:solidFill>
                <a:latin typeface="+mj-lt"/>
              </a:rPr>
              <a:t>e30</a:t>
            </a:r>
            <a:r>
              <a:rPr lang="en-US" sz="3600" i="1" dirty="0">
                <a:solidFill>
                  <a:schemeClr val="tx1"/>
                </a:solidFill>
                <a:latin typeface="+mj-lt"/>
              </a:rPr>
              <a:t>.  </a:t>
            </a:r>
            <a:r>
              <a:rPr lang="en-US" sz="360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+mj-lt"/>
              </a:rPr>
              <a:t>booklist </a:t>
            </a:r>
            <a:r>
              <a:rPr lang="en-US" sz="3600" dirty="0">
                <a:solidFill>
                  <a:schemeClr val="tx1"/>
                </a:solidFill>
                <a:latin typeface="+mj-lt"/>
              </a:rPr>
              <a:t>!</a:t>
            </a:r>
            <a:r>
              <a:rPr lang="en-US" sz="3600" i="1" dirty="0">
                <a:solidFill>
                  <a:schemeClr val="tx1"/>
                </a:solidFill>
                <a:latin typeface="+mj-lt"/>
              </a:rPr>
              <a:t>= 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null</a:t>
            </a:r>
            <a:r>
              <a:rPr lang="en-US" sz="3600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3600" dirty="0" smtClean="0">
                <a:solidFill>
                  <a:schemeClr val="tx1"/>
                </a:solidFill>
                <a:latin typeface="+mj-lt"/>
              </a:rPr>
              <a:t>	false</a:t>
            </a:r>
            <a:endParaRPr lang="en-US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7" name="Text Box 192"/>
          <p:cNvSpPr txBox="1">
            <a:spLocks noChangeArrowheads="1"/>
          </p:cNvSpPr>
          <p:nvPr/>
        </p:nvSpPr>
        <p:spPr bwMode="auto">
          <a:xfrm>
            <a:off x="0" y="13027921"/>
            <a:ext cx="10569227" cy="4721608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txBody>
          <a:bodyPr lIns="97942" tIns="97942" rIns="97942" bIns="97942">
            <a:noAutofit/>
          </a:bodyPr>
          <a:lstStyle>
            <a:defPPr>
              <a:defRPr lang="en-US"/>
            </a:defPPr>
            <a:lvl1pPr>
              <a:defRPr sz="2000">
                <a:latin typeface="Calibri" pitchFamily="34" charset="0"/>
              </a:defRPr>
            </a:lvl1pPr>
            <a:lvl2pPr marL="742950" indent="-285750" eaLnBrk="0" hangingPunct="0">
              <a:defRPr sz="2200">
                <a:latin typeface="Arial" charset="0"/>
              </a:defRPr>
            </a:lvl2pPr>
            <a:lvl3pPr marL="1143000" indent="-228600" eaLnBrk="0" hangingPunct="0">
              <a:defRPr sz="2200">
                <a:latin typeface="Arial" charset="0"/>
              </a:defRPr>
            </a:lvl3pPr>
            <a:lvl4pPr marL="1600200" indent="-228600" eaLnBrk="0" hangingPunct="0">
              <a:defRPr sz="2200">
                <a:latin typeface="Arial" charset="0"/>
              </a:defRPr>
            </a:lvl4pPr>
            <a:lvl5pPr marL="2057400" indent="-228600" eaLnBrk="0" hangingPunct="0">
              <a:defRPr sz="2200"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latin typeface="Arial" charset="0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i="1" dirty="0" smtClean="0">
                <a:latin typeface="+mj-lt"/>
              </a:rPr>
              <a:t>Observation 1: The selected event trace should be feasible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sz="4000" dirty="0">
              <a:solidFill>
                <a:srgbClr val="00B050"/>
              </a:solidFill>
              <a:latin typeface="+mj-lt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sz="4000" dirty="0" smtClean="0">
              <a:solidFill>
                <a:srgbClr val="00B050"/>
              </a:solidFill>
              <a:latin typeface="+mj-lt"/>
            </a:endParaRPr>
          </a:p>
          <a:p>
            <a:endParaRPr lang="en-US" altLang="zh-CN" sz="4000" dirty="0">
              <a:solidFill>
                <a:srgbClr val="00B050"/>
              </a:solidFill>
              <a:latin typeface="+mj-lt"/>
            </a:endParaRPr>
          </a:p>
          <a:p>
            <a:r>
              <a:rPr lang="en-US" altLang="zh-CN" sz="4000" i="1" dirty="0" smtClean="0">
                <a:solidFill>
                  <a:srgbClr val="FF0000"/>
                </a:solidFill>
                <a:latin typeface="+mj-lt"/>
              </a:rPr>
              <a:t>        booklist </a:t>
            </a:r>
            <a:r>
              <a:rPr lang="en-US" altLang="zh-CN" sz="4000" dirty="0" smtClean="0">
                <a:solidFill>
                  <a:srgbClr val="FF0000"/>
                </a:solidFill>
                <a:latin typeface="+mj-lt"/>
              </a:rPr>
              <a:t>must </a:t>
            </a:r>
            <a:r>
              <a:rPr lang="en-US" altLang="zh-CN" sz="4000" dirty="0">
                <a:solidFill>
                  <a:srgbClr val="FF0000"/>
                </a:solidFill>
                <a:latin typeface="+mj-lt"/>
              </a:rPr>
              <a:t>be defined before use:</a:t>
            </a:r>
          </a:p>
          <a:p>
            <a:r>
              <a:rPr lang="en-US" altLang="zh-CN" sz="4000" dirty="0" smtClean="0">
                <a:solidFill>
                  <a:srgbClr val="FF0000"/>
                </a:solidFill>
                <a:latin typeface="+mj-lt"/>
              </a:rPr>
              <a:t>             </a:t>
            </a:r>
            <a:r>
              <a:rPr lang="en-US" altLang="zh-CN" sz="4000" i="1" dirty="0" smtClean="0">
                <a:solidFill>
                  <a:srgbClr val="FF0000"/>
                </a:solidFill>
                <a:latin typeface="+mj-lt"/>
              </a:rPr>
              <a:t>select</a:t>
            </a:r>
            <a:r>
              <a:rPr lang="en-US" altLang="zh-CN" sz="4000" dirty="0" smtClean="0">
                <a:solidFill>
                  <a:srgbClr val="FF0000"/>
                </a:solidFill>
                <a:latin typeface="+mj-lt"/>
              </a:rPr>
              <a:t>(e17</a:t>
            </a:r>
            <a:r>
              <a:rPr lang="en-US" altLang="zh-CN" sz="4000" dirty="0">
                <a:solidFill>
                  <a:srgbClr val="FF0000"/>
                </a:solidFill>
                <a:latin typeface="+mj-lt"/>
              </a:rPr>
              <a:t>) </a:t>
            </a:r>
            <a:r>
              <a:rPr lang="en-US" altLang="zh-CN" sz="4000" dirty="0">
                <a:solidFill>
                  <a:srgbClr val="FF0000"/>
                </a:solidFill>
                <a:latin typeface="+mj-lt"/>
                <a:ea typeface="Cambria Math" panose="02040503050406030204" pitchFamily="18" charset="0"/>
              </a:rPr>
              <a:t>⇒ </a:t>
            </a:r>
            <a:r>
              <a:rPr lang="en-US" altLang="zh-CN" sz="4000" i="1" dirty="0">
                <a:solidFill>
                  <a:srgbClr val="FF0000"/>
                </a:solidFill>
                <a:latin typeface="+mj-lt"/>
              </a:rPr>
              <a:t>select</a:t>
            </a:r>
            <a:r>
              <a:rPr lang="en-US" altLang="zh-CN" sz="4000" dirty="0">
                <a:solidFill>
                  <a:srgbClr val="FF0000"/>
                </a:solidFill>
                <a:latin typeface="+mj-lt"/>
              </a:rPr>
              <a:t>(e3</a:t>
            </a:r>
            <a:r>
              <a:rPr lang="en-US" altLang="zh-CN" sz="4000" dirty="0" smtClean="0">
                <a:solidFill>
                  <a:srgbClr val="FF0000"/>
                </a:solidFill>
                <a:latin typeface="+mj-lt"/>
              </a:rPr>
              <a:t>)</a:t>
            </a:r>
            <a:endParaRPr lang="en-US" sz="4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8" name="Text Box 192"/>
          <p:cNvSpPr txBox="1">
            <a:spLocks noChangeArrowheads="1"/>
          </p:cNvSpPr>
          <p:nvPr/>
        </p:nvSpPr>
        <p:spPr bwMode="auto">
          <a:xfrm>
            <a:off x="11338560" y="13029436"/>
            <a:ext cx="10607040" cy="4721608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txBody>
          <a:bodyPr lIns="97942" tIns="97942" rIns="97942" bIns="97942">
            <a:noAutofit/>
          </a:bodyPr>
          <a:lstStyle>
            <a:defPPr>
              <a:defRPr lang="en-US"/>
            </a:defPPr>
            <a:lvl1pPr>
              <a:defRPr sz="2000">
                <a:latin typeface="Calibri" pitchFamily="34" charset="0"/>
              </a:defRPr>
            </a:lvl1pPr>
            <a:lvl2pPr marL="742950" indent="-285750" eaLnBrk="0" hangingPunct="0">
              <a:defRPr sz="2200">
                <a:latin typeface="Arial" charset="0"/>
              </a:defRPr>
            </a:lvl2pPr>
            <a:lvl3pPr marL="1143000" indent="-228600" eaLnBrk="0" hangingPunct="0">
              <a:defRPr sz="2200">
                <a:latin typeface="Arial" charset="0"/>
              </a:defRPr>
            </a:lvl3pPr>
            <a:lvl4pPr marL="1600200" indent="-228600" eaLnBrk="0" hangingPunct="0">
              <a:defRPr sz="2200">
                <a:latin typeface="Arial" charset="0"/>
              </a:defRPr>
            </a:lvl4pPr>
            <a:lvl5pPr marL="2057400" indent="-228600" eaLnBrk="0" hangingPunct="0">
              <a:defRPr sz="2200"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latin typeface="Arial" charset="0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i="1" dirty="0" smtClean="0">
                <a:latin typeface="+mj-lt"/>
              </a:rPr>
              <a:t>Observation 2: </a:t>
            </a:r>
            <a:r>
              <a:rPr lang="en-US" altLang="zh-CN" sz="4000" b="1" i="1" dirty="0" smtClean="0">
                <a:latin typeface="+mj-lt"/>
              </a:rPr>
              <a:t>The exact value of a variable may not affect the occurrence of a failure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altLang="zh-CN" sz="4000" dirty="0" smtClean="0">
              <a:solidFill>
                <a:srgbClr val="00B050"/>
              </a:solidFill>
              <a:latin typeface="+mj-lt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altLang="zh-CN" sz="4000" dirty="0" smtClean="0">
              <a:solidFill>
                <a:srgbClr val="00B050"/>
              </a:solidFill>
              <a:latin typeface="+mj-lt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altLang="zh-CN" sz="4000" dirty="0" smtClean="0">
              <a:solidFill>
                <a:srgbClr val="00B050"/>
              </a:solidFill>
              <a:latin typeface="+mj-lt"/>
            </a:endParaRPr>
          </a:p>
          <a:p>
            <a:r>
              <a:rPr lang="en-US" altLang="zh-CN" sz="4000" i="1" dirty="0" smtClean="0">
                <a:solidFill>
                  <a:srgbClr val="C00000"/>
                </a:solidFill>
                <a:latin typeface="+mj-lt"/>
                <a:ea typeface="Cambria Math" panose="02040503050406030204" pitchFamily="18" charset="0"/>
              </a:rPr>
              <a:t>      </a:t>
            </a:r>
            <a:r>
              <a:rPr lang="en-US" altLang="zh-CN" sz="4000" i="1" dirty="0" smtClean="0">
                <a:solidFill>
                  <a:srgbClr val="FF0000"/>
                </a:solidFill>
                <a:latin typeface="+mj-lt"/>
                <a:ea typeface="Cambria Math" panose="02040503050406030204" pitchFamily="18" charset="0"/>
              </a:rPr>
              <a:t>booklist </a:t>
            </a:r>
            <a:r>
              <a:rPr lang="en-US" altLang="zh-CN" sz="4000" dirty="0" smtClean="0">
                <a:solidFill>
                  <a:srgbClr val="FF0000"/>
                </a:solidFill>
                <a:latin typeface="+mj-lt"/>
                <a:ea typeface="Cambria Math" panose="02040503050406030204" pitchFamily="18" charset="0"/>
              </a:rPr>
              <a:t>can read its older value in e17 or e21:</a:t>
            </a:r>
          </a:p>
          <a:p>
            <a:r>
              <a:rPr lang="en-US" altLang="zh-CN" sz="4000" dirty="0" smtClean="0">
                <a:solidFill>
                  <a:srgbClr val="FF0000"/>
                </a:solidFill>
                <a:latin typeface="+mj-lt"/>
                <a:ea typeface="Cambria Math" panose="02040503050406030204" pitchFamily="18" charset="0"/>
              </a:rPr>
              <a:t>        </a:t>
            </a:r>
            <a:r>
              <a:rPr lang="en-US" altLang="zh-CN" sz="4000" i="1" dirty="0" smtClean="0">
                <a:solidFill>
                  <a:srgbClr val="FF0000"/>
                </a:solidFill>
                <a:latin typeface="+mj-lt"/>
                <a:ea typeface="Cambria Math" panose="02040503050406030204" pitchFamily="18" charset="0"/>
              </a:rPr>
              <a:t>select</a:t>
            </a:r>
            <a:r>
              <a:rPr lang="en-US" altLang="zh-CN" sz="4000" dirty="0" smtClean="0">
                <a:solidFill>
                  <a:srgbClr val="FF0000"/>
                </a:solidFill>
                <a:latin typeface="+mj-lt"/>
                <a:ea typeface="Cambria Math" panose="02040503050406030204" pitchFamily="18" charset="0"/>
              </a:rPr>
              <a:t>(e30</a:t>
            </a:r>
            <a:r>
              <a:rPr lang="en-US" altLang="zh-CN" sz="4000" dirty="0">
                <a:solidFill>
                  <a:srgbClr val="FF0000"/>
                </a:solidFill>
                <a:latin typeface="+mj-lt"/>
                <a:ea typeface="Cambria Math" panose="02040503050406030204" pitchFamily="18" charset="0"/>
              </a:rPr>
              <a:t>) ⇒ </a:t>
            </a:r>
            <a:r>
              <a:rPr lang="en-US" altLang="zh-CN" sz="4000" i="1" dirty="0">
                <a:solidFill>
                  <a:srgbClr val="FF0000"/>
                </a:solidFill>
                <a:latin typeface="+mj-lt"/>
                <a:ea typeface="Cambria Math" panose="02040503050406030204" pitchFamily="18" charset="0"/>
              </a:rPr>
              <a:t>select</a:t>
            </a:r>
            <a:r>
              <a:rPr lang="en-US" altLang="zh-CN" sz="4000" dirty="0">
                <a:solidFill>
                  <a:srgbClr val="FF0000"/>
                </a:solidFill>
                <a:latin typeface="+mj-lt"/>
                <a:ea typeface="Cambria Math" panose="02040503050406030204" pitchFamily="18" charset="0"/>
              </a:rPr>
              <a:t>(e17) ⋁ </a:t>
            </a:r>
            <a:r>
              <a:rPr lang="en-US" altLang="zh-CN" sz="4000" i="1" dirty="0">
                <a:solidFill>
                  <a:srgbClr val="FF0000"/>
                </a:solidFill>
                <a:latin typeface="+mj-lt"/>
                <a:ea typeface="Cambria Math" panose="02040503050406030204" pitchFamily="18" charset="0"/>
              </a:rPr>
              <a:t>select</a:t>
            </a:r>
            <a:r>
              <a:rPr lang="en-US" altLang="zh-CN" sz="4000" dirty="0">
                <a:solidFill>
                  <a:srgbClr val="FF0000"/>
                </a:solidFill>
                <a:latin typeface="+mj-lt"/>
                <a:ea typeface="Cambria Math" panose="02040503050406030204" pitchFamily="18" charset="0"/>
              </a:rPr>
              <a:t>(e21) </a:t>
            </a:r>
            <a:endParaRPr lang="en-US" sz="4000" dirty="0" smtClean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57" name="组合 56"/>
          <p:cNvGrpSpPr/>
          <p:nvPr/>
        </p:nvGrpSpPr>
        <p:grpSpPr>
          <a:xfrm>
            <a:off x="13442001" y="14284921"/>
            <a:ext cx="6230437" cy="1936275"/>
            <a:chOff x="11827383" y="6792521"/>
            <a:chExt cx="6134216" cy="1873230"/>
          </a:xfrm>
        </p:grpSpPr>
        <p:sp>
          <p:nvSpPr>
            <p:cNvPr id="58" name="文本框 57"/>
            <p:cNvSpPr txBox="1"/>
            <p:nvPr/>
          </p:nvSpPr>
          <p:spPr>
            <a:xfrm>
              <a:off x="11827383" y="6792521"/>
              <a:ext cx="6058016" cy="1280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+mj-lt"/>
                </a:rPr>
                <a:t>e17</a:t>
              </a:r>
              <a:r>
                <a:rPr lang="en-US" sz="4000" i="1" dirty="0" smtClean="0">
                  <a:latin typeface="+mj-lt"/>
                </a:rPr>
                <a:t>. </a:t>
              </a:r>
              <a:r>
                <a:rPr lang="en-US" sz="4000" i="1" dirty="0" err="1" smtClean="0">
                  <a:latin typeface="+mj-lt"/>
                </a:rPr>
                <a:t>booklist.</a:t>
              </a:r>
              <a:r>
                <a:rPr lang="en-US" sz="4000" dirty="0" err="1" smtClean="0">
                  <a:latin typeface="+mj-lt"/>
                </a:rPr>
                <a:t>add</a:t>
              </a:r>
              <a:r>
                <a:rPr lang="en-US" sz="4000" dirty="0" smtClean="0">
                  <a:latin typeface="+mj-lt"/>
                </a:rPr>
                <a:t>(</a:t>
              </a:r>
              <a:r>
                <a:rPr lang="en-US" sz="4000" i="1" dirty="0" smtClean="0">
                  <a:latin typeface="+mj-lt"/>
                </a:rPr>
                <a:t>book1</a:t>
              </a:r>
              <a:r>
                <a:rPr lang="en-US" sz="4000" dirty="0" smtClean="0">
                  <a:latin typeface="+mj-lt"/>
                </a:rPr>
                <a:t>)</a:t>
              </a:r>
              <a:endParaRPr lang="en-US" sz="4000" dirty="0">
                <a:latin typeface="+mj-lt"/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11827383" y="7375193"/>
              <a:ext cx="5829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+mj-lt"/>
                </a:rPr>
                <a:t>e21</a:t>
              </a:r>
              <a:r>
                <a:rPr lang="en-US" sz="4000" i="1" dirty="0" smtClean="0">
                  <a:latin typeface="+mj-lt"/>
                </a:rPr>
                <a:t>. </a:t>
              </a:r>
              <a:r>
                <a:rPr lang="en-US" sz="4000" i="1" dirty="0" err="1" smtClean="0">
                  <a:latin typeface="+mj-lt"/>
                </a:rPr>
                <a:t>booklist.</a:t>
              </a:r>
              <a:r>
                <a:rPr lang="en-US" sz="4000" dirty="0" err="1" smtClean="0">
                  <a:latin typeface="+mj-lt"/>
                </a:rPr>
                <a:t>add</a:t>
              </a:r>
              <a:r>
                <a:rPr lang="en-US" sz="4000" dirty="0" smtClean="0">
                  <a:latin typeface="+mj-lt"/>
                </a:rPr>
                <a:t>(</a:t>
              </a:r>
              <a:r>
                <a:rPr lang="en-US" sz="4000" i="1" dirty="0" smtClean="0">
                  <a:latin typeface="+mj-lt"/>
                </a:rPr>
                <a:t>book2</a:t>
              </a:r>
              <a:r>
                <a:rPr lang="en-US" sz="4000" dirty="0" smtClean="0">
                  <a:latin typeface="+mj-lt"/>
                </a:rPr>
                <a:t>)</a:t>
              </a:r>
              <a:endParaRPr lang="en-US" sz="4000" dirty="0">
                <a:latin typeface="+mj-lt"/>
              </a:endParaRP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11827383" y="7957865"/>
              <a:ext cx="61342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latin typeface="+mj-lt"/>
                </a:rPr>
                <a:t>e30</a:t>
              </a:r>
              <a:r>
                <a:rPr lang="en-US" sz="4000" i="1" dirty="0" smtClean="0">
                  <a:latin typeface="+mj-lt"/>
                </a:rPr>
                <a:t>. </a:t>
              </a:r>
              <a:r>
                <a:rPr lang="en-US" sz="4000" i="1" dirty="0" err="1" smtClean="0">
                  <a:latin typeface="+mj-lt"/>
                </a:rPr>
                <a:t>booklist.</a:t>
              </a:r>
              <a:r>
                <a:rPr lang="en-US" sz="4000" dirty="0" err="1" smtClean="0">
                  <a:latin typeface="+mj-lt"/>
                </a:rPr>
                <a:t>add</a:t>
              </a:r>
              <a:r>
                <a:rPr lang="en-US" sz="4000" dirty="0" smtClean="0">
                  <a:latin typeface="+mj-lt"/>
                </a:rPr>
                <a:t>(</a:t>
              </a:r>
              <a:r>
                <a:rPr lang="en-US" sz="4000" i="1" dirty="0" smtClean="0">
                  <a:latin typeface="+mj-lt"/>
                </a:rPr>
                <a:t>book1</a:t>
              </a:r>
              <a:r>
                <a:rPr lang="en-US" sz="4000" dirty="0">
                  <a:latin typeface="+mj-lt"/>
                </a:rPr>
                <a:t>)</a:t>
              </a:r>
            </a:p>
          </p:txBody>
        </p:sp>
        <p:sp>
          <p:nvSpPr>
            <p:cNvPr id="61" name="任意多边形 60"/>
            <p:cNvSpPr/>
            <p:nvPr/>
          </p:nvSpPr>
          <p:spPr>
            <a:xfrm>
              <a:off x="17034466" y="7719456"/>
              <a:ext cx="292100" cy="647700"/>
            </a:xfrm>
            <a:custGeom>
              <a:avLst/>
              <a:gdLst>
                <a:gd name="connsiteX0" fmla="*/ 0 w 292100"/>
                <a:gd name="connsiteY0" fmla="*/ 647700 h 647700"/>
                <a:gd name="connsiteX1" fmla="*/ 292100 w 292100"/>
                <a:gd name="connsiteY1" fmla="*/ 266700 h 647700"/>
                <a:gd name="connsiteX2" fmla="*/ 0 w 292100"/>
                <a:gd name="connsiteY2" fmla="*/ 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2100" h="647700">
                  <a:moveTo>
                    <a:pt x="0" y="647700"/>
                  </a:moveTo>
                  <a:cubicBezTo>
                    <a:pt x="146050" y="511175"/>
                    <a:pt x="292100" y="374650"/>
                    <a:pt x="292100" y="266700"/>
                  </a:cubicBezTo>
                  <a:cubicBezTo>
                    <a:pt x="292100" y="158750"/>
                    <a:pt x="146050" y="79375"/>
                    <a:pt x="0" y="0"/>
                  </a:cubicBezTo>
                </a:path>
              </a:pathLst>
            </a:cu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400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62" name="任意多边形 61"/>
            <p:cNvSpPr/>
            <p:nvPr/>
          </p:nvSpPr>
          <p:spPr>
            <a:xfrm>
              <a:off x="17034466" y="7094804"/>
              <a:ext cx="292100" cy="647700"/>
            </a:xfrm>
            <a:custGeom>
              <a:avLst/>
              <a:gdLst>
                <a:gd name="connsiteX0" fmla="*/ 0 w 292100"/>
                <a:gd name="connsiteY0" fmla="*/ 647700 h 647700"/>
                <a:gd name="connsiteX1" fmla="*/ 292100 w 292100"/>
                <a:gd name="connsiteY1" fmla="*/ 266700 h 647700"/>
                <a:gd name="connsiteX2" fmla="*/ 0 w 292100"/>
                <a:gd name="connsiteY2" fmla="*/ 0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2100" h="647700">
                  <a:moveTo>
                    <a:pt x="0" y="647700"/>
                  </a:moveTo>
                  <a:cubicBezTo>
                    <a:pt x="146050" y="511175"/>
                    <a:pt x="292100" y="374650"/>
                    <a:pt x="292100" y="266700"/>
                  </a:cubicBezTo>
                  <a:cubicBezTo>
                    <a:pt x="292100" y="158750"/>
                    <a:pt x="146050" y="79375"/>
                    <a:pt x="0" y="0"/>
                  </a:cubicBezTo>
                </a:path>
              </a:pathLst>
            </a:custGeom>
            <a:ln w="508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4000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63" name="任意多边形 62"/>
            <p:cNvSpPr/>
            <p:nvPr/>
          </p:nvSpPr>
          <p:spPr>
            <a:xfrm>
              <a:off x="17072566" y="7097156"/>
              <a:ext cx="812833" cy="1295400"/>
            </a:xfrm>
            <a:custGeom>
              <a:avLst/>
              <a:gdLst>
                <a:gd name="connsiteX0" fmla="*/ 0 w 812833"/>
                <a:gd name="connsiteY0" fmla="*/ 1295400 h 1295400"/>
                <a:gd name="connsiteX1" fmla="*/ 812800 w 812833"/>
                <a:gd name="connsiteY1" fmla="*/ 482600 h 1295400"/>
                <a:gd name="connsiteX2" fmla="*/ 25400 w 812833"/>
                <a:gd name="connsiteY2" fmla="*/ 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12833" h="1295400">
                  <a:moveTo>
                    <a:pt x="0" y="1295400"/>
                  </a:moveTo>
                  <a:cubicBezTo>
                    <a:pt x="404283" y="996950"/>
                    <a:pt x="808567" y="698500"/>
                    <a:pt x="812800" y="482600"/>
                  </a:cubicBezTo>
                  <a:cubicBezTo>
                    <a:pt x="817033" y="266700"/>
                    <a:pt x="421216" y="133350"/>
                    <a:pt x="25400" y="0"/>
                  </a:cubicBezTo>
                </a:path>
              </a:pathLst>
            </a:custGeom>
            <a:ln w="50800">
              <a:solidFill>
                <a:srgbClr val="C0000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4000">
                <a:solidFill>
                  <a:schemeClr val="tx1"/>
                </a:solidFill>
                <a:latin typeface="+mj-lt"/>
              </a:endParaRPr>
            </a:p>
          </p:txBody>
        </p:sp>
        <p:grpSp>
          <p:nvGrpSpPr>
            <p:cNvPr id="64" name="组合 63"/>
            <p:cNvGrpSpPr/>
            <p:nvPr/>
          </p:nvGrpSpPr>
          <p:grpSpPr>
            <a:xfrm>
              <a:off x="17279178" y="7872856"/>
              <a:ext cx="65460" cy="245574"/>
              <a:chOff x="20541502" y="4590255"/>
              <a:chExt cx="355633" cy="355633"/>
            </a:xfrm>
          </p:grpSpPr>
          <p:cxnSp>
            <p:nvCxnSpPr>
              <p:cNvPr id="65" name="直接连接符 64"/>
              <p:cNvCxnSpPr/>
              <p:nvPr/>
            </p:nvCxnSpPr>
            <p:spPr>
              <a:xfrm rot="2700000">
                <a:off x="20541502" y="4768072"/>
                <a:ext cx="355633" cy="0"/>
              </a:xfrm>
              <a:prstGeom prst="lin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直接连接符 65"/>
              <p:cNvCxnSpPr/>
              <p:nvPr/>
            </p:nvCxnSpPr>
            <p:spPr>
              <a:xfrm rot="18900000" flipV="1">
                <a:off x="20541502" y="4768515"/>
                <a:ext cx="355633" cy="0"/>
              </a:xfrm>
              <a:prstGeom prst="line">
                <a:avLst/>
              </a:prstGeom>
              <a:ln w="635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9" name="Text Box 192"/>
          <p:cNvSpPr txBox="1">
            <a:spLocks noChangeArrowheads="1"/>
          </p:cNvSpPr>
          <p:nvPr/>
        </p:nvSpPr>
        <p:spPr bwMode="auto">
          <a:xfrm>
            <a:off x="0" y="17683888"/>
            <a:ext cx="10622207" cy="5176112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txBody>
          <a:bodyPr lIns="97942" tIns="97942" rIns="97942" bIns="97942">
            <a:noAutofit/>
          </a:bodyPr>
          <a:lstStyle>
            <a:defPPr>
              <a:defRPr lang="en-US"/>
            </a:defPPr>
            <a:lvl1pPr>
              <a:defRPr sz="2000">
                <a:latin typeface="Calibri" pitchFamily="34" charset="0"/>
              </a:defRPr>
            </a:lvl1pPr>
            <a:lvl2pPr marL="742950" indent="-285750" eaLnBrk="0" hangingPunct="0">
              <a:defRPr sz="2200">
                <a:latin typeface="Arial" charset="0"/>
              </a:defRPr>
            </a:lvl2pPr>
            <a:lvl3pPr marL="1143000" indent="-228600" eaLnBrk="0" hangingPunct="0">
              <a:defRPr sz="2200">
                <a:latin typeface="Arial" charset="0"/>
              </a:defRPr>
            </a:lvl3pPr>
            <a:lvl4pPr marL="1600200" indent="-228600" eaLnBrk="0" hangingPunct="0">
              <a:defRPr sz="2200">
                <a:latin typeface="Arial" charset="0"/>
              </a:defRPr>
            </a:lvl4pPr>
            <a:lvl5pPr marL="2057400" indent="-228600" eaLnBrk="0" hangingPunct="0">
              <a:defRPr sz="2200"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latin typeface="Arial" charset="0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i="1" dirty="0" smtClean="0">
                <a:latin typeface="+mj-lt"/>
              </a:rPr>
              <a:t>Observation 3: </a:t>
            </a:r>
            <a:r>
              <a:rPr lang="en-US" altLang="zh-CN" sz="4000" b="1" i="1" kern="0" dirty="0">
                <a:latin typeface="+mj-lt"/>
              </a:rPr>
              <a:t>The length of </a:t>
            </a:r>
            <a:r>
              <a:rPr lang="en-US" altLang="zh-CN" sz="4000" b="1" i="1" kern="0" dirty="0" smtClean="0">
                <a:latin typeface="+mj-lt"/>
              </a:rPr>
              <a:t>failure-related </a:t>
            </a:r>
            <a:r>
              <a:rPr lang="en-US" altLang="zh-CN" sz="4000" b="1" i="1" kern="0" dirty="0">
                <a:latin typeface="+mj-lt"/>
              </a:rPr>
              <a:t>trace is usually </a:t>
            </a:r>
            <a:r>
              <a:rPr lang="en-US" altLang="zh-CN" sz="4000" b="1" i="1" kern="0" dirty="0" smtClean="0">
                <a:latin typeface="+mj-lt"/>
              </a:rPr>
              <a:t>short</a:t>
            </a:r>
          </a:p>
          <a:p>
            <a:pPr marL="1314450" lvl="1" indent="-571500">
              <a:buFont typeface="Arial" panose="020B0604020202020204" pitchFamily="34" charset="0"/>
              <a:buChar char="•"/>
            </a:pPr>
            <a:r>
              <a:rPr lang="en-US" altLang="zh-CN" sz="4000" kern="0" dirty="0" smtClean="0">
                <a:latin typeface="+mj-lt"/>
              </a:rPr>
              <a:t>No more than</a:t>
            </a:r>
            <a:r>
              <a:rPr lang="en-US" sz="4000" kern="0" dirty="0" smtClean="0">
                <a:latin typeface="+mj-lt"/>
              </a:rPr>
              <a:t> 3 events [2]</a:t>
            </a:r>
            <a:endParaRPr lang="en-US" sz="4000" kern="0" dirty="0">
              <a:latin typeface="+mj-lt"/>
            </a:endParaRPr>
          </a:p>
          <a:p>
            <a:pPr marL="1314450" lvl="1" indent="-571500">
              <a:buFont typeface="Arial" panose="020B0604020202020204" pitchFamily="34" charset="0"/>
              <a:buChar char="•"/>
            </a:pPr>
            <a:r>
              <a:rPr lang="en-US" altLang="zh-CN" sz="4000" kern="0" dirty="0" smtClean="0">
                <a:latin typeface="+mj-lt"/>
              </a:rPr>
              <a:t>No more than 6 events [3]</a:t>
            </a:r>
          </a:p>
          <a:p>
            <a:endParaRPr lang="en-US" sz="3800" kern="0" dirty="0" smtClean="0">
              <a:solidFill>
                <a:srgbClr val="C00000"/>
              </a:solidFill>
              <a:latin typeface="+mj-lt"/>
            </a:endParaRPr>
          </a:p>
          <a:p>
            <a:r>
              <a:rPr lang="en-US" sz="4000" kern="0" dirty="0" smtClean="0">
                <a:solidFill>
                  <a:srgbClr val="FF0000"/>
                </a:solidFill>
                <a:latin typeface="+mj-lt"/>
              </a:rPr>
              <a:t>      Generate event traces from short </a:t>
            </a:r>
            <a:r>
              <a:rPr lang="en-US" sz="4000" kern="0" dirty="0">
                <a:solidFill>
                  <a:srgbClr val="FF0000"/>
                </a:solidFill>
                <a:latin typeface="+mj-lt"/>
              </a:rPr>
              <a:t>to </a:t>
            </a:r>
            <a:r>
              <a:rPr lang="en-US" sz="4000" kern="0" dirty="0" smtClean="0">
                <a:solidFill>
                  <a:srgbClr val="FF0000"/>
                </a:solidFill>
                <a:latin typeface="+mj-lt"/>
              </a:rPr>
              <a:t>long:	</a:t>
            </a:r>
            <a:r>
              <a:rPr lang="en-US" sz="4000" i="1" kern="0" dirty="0" smtClean="0">
                <a:solidFill>
                  <a:srgbClr val="FF0000"/>
                </a:solidFill>
                <a:latin typeface="+mj-lt"/>
              </a:rPr>
              <a:t>length</a:t>
            </a:r>
            <a:r>
              <a:rPr lang="en-US" sz="4000" kern="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4000" kern="0" dirty="0">
                <a:solidFill>
                  <a:srgbClr val="FF0000"/>
                </a:solidFill>
                <a:latin typeface="+mj-lt"/>
              </a:rPr>
              <a:t>= </a:t>
            </a:r>
            <a:r>
              <a:rPr lang="en-US" sz="4000" kern="0" dirty="0" smtClean="0">
                <a:solidFill>
                  <a:srgbClr val="FF0000"/>
                </a:solidFill>
                <a:latin typeface="+mj-lt"/>
              </a:rPr>
              <a:t>1, 2, 3, …</a:t>
            </a:r>
            <a:endParaRPr lang="en-US" sz="3600" kern="0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83" name="内容占位符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9368258"/>
              </p:ext>
            </p:extLst>
          </p:nvPr>
        </p:nvGraphicFramePr>
        <p:xfrm>
          <a:off x="9357363" y="24110748"/>
          <a:ext cx="12207237" cy="5642610"/>
        </p:xfrm>
        <a:graphic>
          <a:graphicData uri="http://schemas.openxmlformats.org/drawingml/2006/table">
            <a:tbl>
              <a:tblPr firstRow="1" bandRow="1"/>
              <a:tblGrid>
                <a:gridCol w="523705"/>
                <a:gridCol w="1265748"/>
                <a:gridCol w="821285"/>
                <a:gridCol w="1245770"/>
                <a:gridCol w="1112556"/>
                <a:gridCol w="1296167"/>
                <a:gridCol w="1143999"/>
                <a:gridCol w="1094189"/>
                <a:gridCol w="1290525"/>
                <a:gridCol w="1168547"/>
                <a:gridCol w="1244746"/>
              </a:tblGrid>
              <a:tr h="39386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</a:rPr>
                        <a:t>ID</a:t>
                      </a:r>
                      <a:endParaRPr lang="en-US" sz="2800" b="1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Orig</a:t>
                      </a:r>
                      <a:endParaRPr lang="en-US" sz="2800" b="1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</a:rPr>
                        <a:t>DS</a:t>
                      </a:r>
                      <a:endParaRPr lang="en-US" sz="2800" b="1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</a:rPr>
                        <a:t>DD</a:t>
                      </a:r>
                      <a:endParaRPr lang="en-US" sz="2800" b="1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endParaRPr lang="en-US" sz="2800" b="1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effectLst/>
                          <a:latin typeface="+mj-lt"/>
                        </a:rPr>
                        <a:t>J</a:t>
                      </a:r>
                      <a:r>
                        <a:rPr lang="en-US" altLang="zh-CN" sz="2800" b="1" dirty="0" err="1" smtClean="0">
                          <a:effectLst/>
                          <a:latin typeface="+mj-lt"/>
                        </a:rPr>
                        <a:t>sMin</a:t>
                      </a:r>
                      <a:endParaRPr lang="en-US" sz="2800" b="1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386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</a:rPr>
                        <a:t>#event</a:t>
                      </a:r>
                      <a:endParaRPr lang="en-US" sz="2800" b="1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#min</a:t>
                      </a:r>
                      <a:endParaRPr lang="en-US" sz="2800" b="1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</a:rPr>
                        <a:t>#event</a:t>
                      </a:r>
                      <a:endParaRPr lang="en-US" sz="2800" b="1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time(s)</a:t>
                      </a:r>
                      <a:endParaRPr lang="en-US" sz="2800" b="1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#event</a:t>
                      </a:r>
                      <a:endParaRPr lang="en-US" sz="2800" b="1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  <a:ea typeface="+mn-ea"/>
                        </a:rPr>
                        <a:t>time(s)</a:t>
                      </a:r>
                      <a:endParaRPr lang="en-US" sz="2800" b="1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</a:rPr>
                        <a:t>#trace</a:t>
                      </a:r>
                      <a:endParaRPr lang="en-US" sz="2800" b="1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</a:rPr>
                        <a:t>#event</a:t>
                      </a:r>
                      <a:endParaRPr lang="en-US" sz="2800" b="1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effectLst/>
                          <a:latin typeface="+mj-lt"/>
                        </a:rPr>
                        <a:t>t</a:t>
                      </a:r>
                      <a:r>
                        <a:rPr lang="en-US" sz="2800" b="1" dirty="0" smtClean="0">
                          <a:effectLst/>
                          <a:latin typeface="+mj-lt"/>
                        </a:rPr>
                        <a:t>ime(s</a:t>
                      </a:r>
                      <a:r>
                        <a:rPr lang="en-US" sz="2800" b="1" dirty="0">
                          <a:effectLst/>
                          <a:latin typeface="+mj-lt"/>
                        </a:rPr>
                        <a:t>)</a:t>
                      </a:r>
                      <a:endParaRPr lang="en-US" sz="2800" b="1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+mj-lt"/>
                        </a:rPr>
                        <a:t>#trace</a:t>
                      </a:r>
                      <a:endParaRPr lang="en-US" sz="2800" b="1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3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1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1051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39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1205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156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6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35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j-lt"/>
                        </a:rPr>
                        <a:t>5</a:t>
                      </a:r>
                      <a:endParaRPr lang="en-US" sz="280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3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2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1189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92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1637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147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7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264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j-lt"/>
                        </a:rPr>
                        <a:t>102</a:t>
                      </a:r>
                      <a:endParaRPr lang="en-US" sz="280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3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3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694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58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2771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227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12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115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j-lt"/>
                        </a:rPr>
                        <a:t>18</a:t>
                      </a:r>
                      <a:endParaRPr lang="en-US" sz="280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3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4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342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2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150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38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2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8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j-lt"/>
                        </a:rPr>
                        <a:t>1</a:t>
                      </a:r>
                      <a:endParaRPr lang="en-US" sz="280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3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5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1410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24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514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74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7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384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j-lt"/>
                        </a:rPr>
                        <a:t>14</a:t>
                      </a:r>
                      <a:endParaRPr lang="en-US" sz="280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3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6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398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30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3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752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62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8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24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3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7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1326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11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702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48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8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165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j-lt"/>
                        </a:rPr>
                        <a:t>1</a:t>
                      </a:r>
                      <a:endParaRPr lang="en-US" sz="280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3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8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1290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6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8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6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1034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116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8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134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j-lt"/>
                        </a:rPr>
                        <a:t>1</a:t>
                      </a:r>
                      <a:endParaRPr lang="en-US" sz="280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3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</a:rPr>
                        <a:t>9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367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32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2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148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23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2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62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j-lt"/>
                        </a:rPr>
                        <a:t>6</a:t>
                      </a:r>
                      <a:endParaRPr lang="en-US" sz="280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3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</a:t>
                      </a:r>
                      <a:r>
                        <a:rPr lang="en-US" sz="2800" dirty="0" smtClean="0">
                          <a:effectLst/>
                          <a:latin typeface="+mj-lt"/>
                        </a:rPr>
                        <a:t>0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617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12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5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1639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92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11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72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j-lt"/>
                        </a:rPr>
                        <a:t>1</a:t>
                      </a:r>
                      <a:endParaRPr lang="en-US" sz="280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938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+mj-lt"/>
                        </a:rPr>
                        <a:t>Avg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 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30.8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61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+mj-lt"/>
                          <a:ea typeface="宋体" panose="02010600030101010101" pitchFamily="2" charset="-122"/>
                        </a:rPr>
                        <a:t>2.7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1055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98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7.1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128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w Cen MT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j-lt"/>
                        </a:rPr>
                        <a:t>16</a:t>
                      </a:r>
                      <a:endParaRPr lang="en-US" sz="2800" dirty="0">
                        <a:effectLst/>
                        <a:latin typeface="+mj-lt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4" name="圆角矩形 83"/>
          <p:cNvSpPr/>
          <p:nvPr/>
        </p:nvSpPr>
        <p:spPr>
          <a:xfrm>
            <a:off x="9472863" y="29840802"/>
            <a:ext cx="11878044" cy="1172598"/>
          </a:xfrm>
          <a:prstGeom prst="round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altLang="zh-CN" sz="4000" i="1" dirty="0">
                <a:latin typeface="+mj-lt"/>
              </a:rPr>
              <a:t>Remove </a:t>
            </a:r>
            <a:r>
              <a:rPr lang="en-US" altLang="zh-CN" sz="4000" i="1" dirty="0">
                <a:solidFill>
                  <a:srgbClr val="FF0000"/>
                </a:solidFill>
                <a:latin typeface="+mj-lt"/>
              </a:rPr>
              <a:t>70% more failure-irrelevant events </a:t>
            </a:r>
            <a:r>
              <a:rPr lang="en-US" altLang="zh-CN" sz="4000" i="1" dirty="0">
                <a:latin typeface="+mj-lt"/>
              </a:rPr>
              <a:t>than </a:t>
            </a:r>
            <a:r>
              <a:rPr lang="en-US" altLang="zh-CN" sz="4000" i="1" dirty="0" smtClean="0">
                <a:latin typeface="+mj-lt"/>
              </a:rPr>
              <a:t>DS</a:t>
            </a: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en-US" sz="4000" i="1" kern="0" dirty="0" smtClean="0">
                <a:latin typeface="+mj-lt"/>
              </a:rPr>
              <a:t>Generate </a:t>
            </a:r>
            <a:r>
              <a:rPr lang="en-US" sz="4000" i="1" kern="0" dirty="0" smtClean="0">
                <a:solidFill>
                  <a:srgbClr val="FF0000"/>
                </a:solidFill>
                <a:latin typeface="+mj-lt"/>
              </a:rPr>
              <a:t>80</a:t>
            </a:r>
            <a:r>
              <a:rPr lang="en-US" sz="4000" i="1" kern="0" dirty="0">
                <a:solidFill>
                  <a:srgbClr val="FF0000"/>
                </a:solidFill>
                <a:latin typeface="+mj-lt"/>
              </a:rPr>
              <a:t>% </a:t>
            </a:r>
            <a:r>
              <a:rPr lang="en-US" sz="4000" i="1" kern="0" dirty="0" smtClean="0">
                <a:solidFill>
                  <a:srgbClr val="FF0000"/>
                </a:solidFill>
                <a:latin typeface="+mj-lt"/>
              </a:rPr>
              <a:t>less traces </a:t>
            </a:r>
            <a:r>
              <a:rPr lang="en-US" sz="4000" i="1" kern="0" dirty="0" smtClean="0">
                <a:latin typeface="+mj-lt"/>
              </a:rPr>
              <a:t>and</a:t>
            </a:r>
            <a:r>
              <a:rPr lang="en-US" sz="4000" i="1" kern="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4000" i="1" kern="0" dirty="0" smtClean="0">
                <a:latin typeface="+mj-lt"/>
              </a:rPr>
              <a:t>save</a:t>
            </a:r>
            <a:r>
              <a:rPr lang="en-US" sz="4000" i="1" kern="0" dirty="0" smtClean="0">
                <a:solidFill>
                  <a:srgbClr val="FF0000"/>
                </a:solidFill>
                <a:latin typeface="+mj-lt"/>
              </a:rPr>
              <a:t> 86</a:t>
            </a:r>
            <a:r>
              <a:rPr lang="en-US" sz="4000" i="1" kern="0" dirty="0">
                <a:solidFill>
                  <a:srgbClr val="FF0000"/>
                </a:solidFill>
                <a:latin typeface="+mj-lt"/>
              </a:rPr>
              <a:t>% time </a:t>
            </a:r>
            <a:r>
              <a:rPr lang="en-US" sz="4000" i="1" kern="0" dirty="0" smtClean="0">
                <a:latin typeface="+mj-lt"/>
              </a:rPr>
              <a:t>than DD</a:t>
            </a:r>
            <a:endParaRPr lang="en-US" sz="4000" i="1" kern="0" dirty="0">
              <a:latin typeface="+mj-lt"/>
            </a:endParaRPr>
          </a:p>
        </p:txBody>
      </p:sp>
      <p:sp>
        <p:nvSpPr>
          <p:cNvPr id="179" name="文本框 178"/>
          <p:cNvSpPr txBox="1"/>
          <p:nvPr/>
        </p:nvSpPr>
        <p:spPr>
          <a:xfrm>
            <a:off x="415834" y="6505123"/>
            <a:ext cx="58881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kern="800" spc="-1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e1~e3:       Create </a:t>
            </a:r>
            <a:r>
              <a:rPr lang="en-US" altLang="zh-CN" sz="3600" i="1" kern="800" spc="-1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booklist</a:t>
            </a:r>
          </a:p>
          <a:p>
            <a:r>
              <a:rPr lang="en-US" altLang="zh-CN" sz="3600" kern="800" spc="-1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e14~e17</a:t>
            </a:r>
            <a:r>
              <a:rPr lang="en-US" altLang="zh-CN" sz="3600" kern="800" spc="-1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:</a:t>
            </a:r>
            <a:r>
              <a:rPr lang="en-US" altLang="zh-CN" sz="3600" kern="800" spc="-1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 Add </a:t>
            </a:r>
            <a:r>
              <a:rPr lang="en-US" altLang="zh-CN" sz="3600" i="1" kern="800" spc="-1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book1 </a:t>
            </a:r>
            <a:r>
              <a:rPr lang="en-US" altLang="zh-CN" sz="3600" kern="800" spc="-1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to </a:t>
            </a:r>
            <a:r>
              <a:rPr lang="en-US" altLang="zh-CN" sz="3600" i="1" kern="800" spc="-1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booklist</a:t>
            </a:r>
          </a:p>
          <a:p>
            <a:r>
              <a:rPr lang="en-US" altLang="zh-CN" sz="3600" kern="800" spc="-100" dirty="0" smtClean="0">
                <a:latin typeface="+mj-lt"/>
                <a:cs typeface="Times New Roman" panose="02020603050405020304" pitchFamily="18" charset="0"/>
              </a:rPr>
              <a:t>e18~e21</a:t>
            </a:r>
            <a:r>
              <a:rPr lang="en-US" altLang="zh-CN" sz="3600" kern="800" spc="-100" dirty="0">
                <a:latin typeface="+mj-lt"/>
                <a:cs typeface="Times New Roman" panose="02020603050405020304" pitchFamily="18" charset="0"/>
              </a:rPr>
              <a:t>:</a:t>
            </a:r>
            <a:r>
              <a:rPr lang="en-US" altLang="zh-CN" sz="3600" kern="800" spc="-100" dirty="0" smtClean="0">
                <a:latin typeface="+mj-lt"/>
                <a:cs typeface="Times New Roman" panose="02020603050405020304" pitchFamily="18" charset="0"/>
              </a:rPr>
              <a:t>  Add </a:t>
            </a:r>
            <a:r>
              <a:rPr lang="en-US" altLang="zh-CN" sz="3600" i="1" kern="800" spc="-100" dirty="0" smtClean="0">
                <a:latin typeface="+mj-lt"/>
                <a:cs typeface="Times New Roman" panose="02020603050405020304" pitchFamily="18" charset="0"/>
              </a:rPr>
              <a:t>book2 </a:t>
            </a:r>
            <a:r>
              <a:rPr lang="en-US" altLang="zh-CN" sz="3600" kern="800" spc="-100" dirty="0">
                <a:latin typeface="+mj-lt"/>
                <a:cs typeface="Times New Roman" panose="02020603050405020304" pitchFamily="18" charset="0"/>
              </a:rPr>
              <a:t>to </a:t>
            </a:r>
            <a:r>
              <a:rPr lang="en-US" altLang="zh-CN" sz="3600" i="1" kern="800" spc="-100" dirty="0" smtClean="0">
                <a:latin typeface="+mj-lt"/>
                <a:cs typeface="Times New Roman" panose="02020603050405020304" pitchFamily="18" charset="0"/>
              </a:rPr>
              <a:t>booklist</a:t>
            </a:r>
          </a:p>
          <a:p>
            <a:r>
              <a:rPr lang="en-US" altLang="zh-CN" sz="3600" kern="800" spc="-1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e27~e30</a:t>
            </a:r>
            <a:r>
              <a:rPr lang="en-US" altLang="zh-CN" sz="3600" kern="800" spc="-1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:</a:t>
            </a:r>
            <a:r>
              <a:rPr lang="en-US" altLang="zh-CN" sz="3600" kern="800" spc="-1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  Add </a:t>
            </a:r>
            <a:r>
              <a:rPr lang="en-US" altLang="zh-CN" sz="3600" i="1" kern="800" spc="-1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book1 </a:t>
            </a:r>
            <a:r>
              <a:rPr lang="en-US" altLang="zh-CN" sz="3600" kern="800" spc="-1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to </a:t>
            </a:r>
            <a:r>
              <a:rPr lang="en-US" altLang="zh-CN" sz="3600" i="1" kern="800" spc="-1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booklist</a:t>
            </a:r>
            <a:endParaRPr lang="en-US" sz="3600" i="1" kern="800" spc="-1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85" name="Text Box 189"/>
          <p:cNvSpPr txBox="1">
            <a:spLocks noChangeArrowheads="1"/>
          </p:cNvSpPr>
          <p:nvPr/>
        </p:nvSpPr>
        <p:spPr bwMode="auto">
          <a:xfrm>
            <a:off x="11332206" y="5334003"/>
            <a:ext cx="10613394" cy="6229124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/>
        </p:spPr>
        <p:txBody>
          <a:bodyPr lIns="97942" tIns="97942" rIns="97942" bIns="97942">
            <a:no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buFont typeface="Wingdings" panose="05000000000000000000" pitchFamily="2" charset="2"/>
              <a:buChar char="v"/>
            </a:pPr>
            <a:r>
              <a:rPr lang="en-US" sz="4000" b="1" i="1" dirty="0" smtClean="0">
                <a:latin typeface="+mj-lt"/>
                <a:cs typeface="Times New Roman" panose="02020603050405020304" pitchFamily="18" charset="0"/>
              </a:rPr>
              <a:t>Limitation of Dynamic Slicing </a:t>
            </a:r>
            <a:r>
              <a:rPr lang="en-US" sz="4000" b="1" i="1" dirty="0">
                <a:latin typeface="+mj-lt"/>
                <a:cs typeface="Times New Roman" panose="02020603050405020304" pitchFamily="18" charset="0"/>
              </a:rPr>
              <a:t>(DS</a:t>
            </a:r>
            <a:r>
              <a:rPr lang="en-US" sz="4000" b="1" i="1" dirty="0" smtClean="0">
                <a:latin typeface="+mj-lt"/>
                <a:cs typeface="Times New Roman" panose="02020603050405020304" pitchFamily="18" charset="0"/>
              </a:rPr>
              <a:t>)[1]</a:t>
            </a:r>
            <a:endParaRPr lang="en-US" sz="4000" b="1" dirty="0">
              <a:latin typeface="+mj-lt"/>
              <a:cs typeface="Times New Roman" panose="02020603050405020304" pitchFamily="18" charset="0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v"/>
            </a:pPr>
            <a:endParaRPr lang="en-US" sz="4000" dirty="0">
              <a:latin typeface="+mj-lt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v"/>
            </a:pPr>
            <a:endParaRPr lang="en-US" sz="4000" dirty="0" smtClean="0">
              <a:latin typeface="+mj-lt"/>
            </a:endParaRPr>
          </a:p>
          <a:p>
            <a:pPr marL="457200" indent="-457200" eaLnBrk="1" hangingPunct="1">
              <a:buFont typeface="Wingdings" panose="05000000000000000000" pitchFamily="2" charset="2"/>
              <a:buChar char="v"/>
            </a:pPr>
            <a:endParaRPr lang="en-US" sz="4000" dirty="0" smtClean="0">
              <a:latin typeface="+mj-lt"/>
            </a:endParaRPr>
          </a:p>
          <a:p>
            <a:pPr marL="457200" indent="-457200" eaLnBrk="1" hangingPunct="1">
              <a:lnSpc>
                <a:spcPts val="2800"/>
              </a:lnSpc>
              <a:buFont typeface="Wingdings" panose="05000000000000000000" pitchFamily="2" charset="2"/>
              <a:buChar char="v"/>
            </a:pPr>
            <a:endParaRPr lang="en-US" sz="4000" dirty="0" smtClean="0">
              <a:latin typeface="+mj-lt"/>
            </a:endParaRPr>
          </a:p>
          <a:p>
            <a:pPr marL="571500" indent="-571500" eaLnBrk="1" hangingPunct="1">
              <a:buFont typeface="Wingdings" panose="05000000000000000000" pitchFamily="2" charset="2"/>
              <a:buChar char="v"/>
            </a:pPr>
            <a:r>
              <a:rPr lang="en-US" sz="4000" b="1" i="1" dirty="0">
                <a:latin typeface="+mj-lt"/>
                <a:cs typeface="Times New Roman" panose="02020603050405020304" pitchFamily="18" charset="0"/>
              </a:rPr>
              <a:t>Limitation of </a:t>
            </a:r>
            <a:r>
              <a:rPr lang="en-US" sz="4000" b="1" i="1" dirty="0" smtClean="0">
                <a:latin typeface="+mj-lt"/>
                <a:cs typeface="Times New Roman" panose="02020603050405020304" pitchFamily="18" charset="0"/>
              </a:rPr>
              <a:t>Delta Debugging </a:t>
            </a:r>
            <a:r>
              <a:rPr lang="en-US" sz="4000" b="1" i="1" dirty="0">
                <a:latin typeface="+mj-lt"/>
                <a:cs typeface="Times New Roman" panose="02020603050405020304" pitchFamily="18" charset="0"/>
              </a:rPr>
              <a:t>(DD</a:t>
            </a:r>
            <a:r>
              <a:rPr lang="en-US" sz="4000" b="1" i="1" dirty="0" smtClean="0">
                <a:latin typeface="+mj-lt"/>
                <a:cs typeface="Times New Roman" panose="02020603050405020304" pitchFamily="18" charset="0"/>
              </a:rPr>
              <a:t>)[2]</a:t>
            </a:r>
            <a:endParaRPr lang="en-US" sz="4000" b="1" i="1" dirty="0">
              <a:latin typeface="+mj-lt"/>
              <a:cs typeface="Times New Roman" panose="02020603050405020304" pitchFamily="18" charset="0"/>
            </a:endParaRPr>
          </a:p>
          <a:p>
            <a:pPr marL="457200" indent="-457200" eaLnBrk="1" hangingPunct="1">
              <a:buAutoNum type="arabicPeriod"/>
            </a:pPr>
            <a:endParaRPr lang="en-US" sz="2000" dirty="0">
              <a:latin typeface="+mj-lt"/>
            </a:endParaRPr>
          </a:p>
          <a:p>
            <a:pPr marL="457200" indent="-457200" eaLnBrk="1" hangingPunct="1">
              <a:buAutoNum type="arabicPeriod"/>
            </a:pPr>
            <a:endParaRPr lang="en-US" sz="2000" dirty="0" smtClean="0">
              <a:latin typeface="+mj-lt"/>
            </a:endParaRPr>
          </a:p>
          <a:p>
            <a:pPr marL="457200" indent="-457200" eaLnBrk="1" hangingPunct="1">
              <a:buAutoNum type="arabicPeriod"/>
            </a:pPr>
            <a:endParaRPr lang="en-US" sz="2000" dirty="0">
              <a:latin typeface="+mj-lt"/>
            </a:endParaRPr>
          </a:p>
          <a:p>
            <a:pPr marL="457200" indent="-457200" eaLnBrk="1" hangingPunct="1">
              <a:buAutoNum type="arabicPeriod"/>
            </a:pPr>
            <a:endParaRPr lang="en-US" sz="2000" dirty="0" smtClean="0">
              <a:latin typeface="+mj-lt"/>
            </a:endParaRPr>
          </a:p>
          <a:p>
            <a:pPr marL="457200" indent="-457200" eaLnBrk="1" hangingPunct="1">
              <a:buAutoNum type="arabicPeriod"/>
            </a:pPr>
            <a:endParaRPr lang="en-US" sz="2000" dirty="0">
              <a:latin typeface="+mj-lt"/>
            </a:endParaRPr>
          </a:p>
          <a:p>
            <a:pPr marL="457200" indent="-457200" eaLnBrk="1" hangingPunct="1">
              <a:buAutoNum type="arabicPeriod"/>
            </a:pPr>
            <a:endParaRPr lang="en-US" sz="2000" dirty="0" smtClean="0">
              <a:latin typeface="+mj-lt"/>
            </a:endParaRPr>
          </a:p>
        </p:txBody>
      </p:sp>
      <p:sp>
        <p:nvSpPr>
          <p:cNvPr id="299" name="文本框 298"/>
          <p:cNvSpPr txBox="1"/>
          <p:nvPr/>
        </p:nvSpPr>
        <p:spPr>
          <a:xfrm>
            <a:off x="11887200" y="8915401"/>
            <a:ext cx="9538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+mj-lt"/>
              </a:rPr>
              <a:t>Org.</a:t>
            </a:r>
            <a:endParaRPr lang="en-US" sz="3000" dirty="0">
              <a:latin typeface="+mj-lt"/>
            </a:endParaRPr>
          </a:p>
        </p:txBody>
      </p:sp>
      <p:sp>
        <p:nvSpPr>
          <p:cNvPr id="302" name="Rectangle 58"/>
          <p:cNvSpPr>
            <a:spLocks/>
          </p:cNvSpPr>
          <p:nvPr/>
        </p:nvSpPr>
        <p:spPr bwMode="auto">
          <a:xfrm>
            <a:off x="20193000" y="8976876"/>
            <a:ext cx="410370" cy="471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defPPr>
              <a:defRPr lang="zh-CN"/>
            </a:defPPr>
            <a:lvl1pPr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457200" indent="-228600"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914400" indent="-457200"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371600" indent="-685800"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828800" indent="-914400"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zh-CN" altLang="zh-CN" sz="2400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</a:rPr>
              <a:t>✗</a:t>
            </a:r>
            <a:endParaRPr lang="zh-CN" altLang="zh-CN" sz="2400" dirty="0"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304" name="Rectangle 40"/>
          <p:cNvSpPr>
            <a:spLocks/>
          </p:cNvSpPr>
          <p:nvPr/>
        </p:nvSpPr>
        <p:spPr bwMode="auto">
          <a:xfrm>
            <a:off x="20215135" y="9372600"/>
            <a:ext cx="410369" cy="471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defPPr>
              <a:defRPr lang="zh-CN"/>
            </a:defPPr>
            <a:lvl1pPr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457200" indent="-228600"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914400" indent="-457200"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371600" indent="-685800"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828800" indent="-914400"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zh-CN" altLang="zh-CN" sz="2400" dirty="0">
                <a:solidFill>
                  <a:srgbClr val="04BF00"/>
                </a:solidFill>
                <a:latin typeface="+mj-lt"/>
                <a:ea typeface="宋体" panose="02010600030101010101" pitchFamily="2" charset="-122"/>
              </a:rPr>
              <a:t>✔</a:t>
            </a:r>
            <a:endParaRPr lang="zh-CN" altLang="zh-CN" sz="2400" dirty="0"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306" name="文本框 305"/>
          <p:cNvSpPr txBox="1"/>
          <p:nvPr/>
        </p:nvSpPr>
        <p:spPr>
          <a:xfrm>
            <a:off x="15819881" y="10128227"/>
            <a:ext cx="861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∙</a:t>
            </a:r>
            <a:r>
              <a:rPr lang="en-US" sz="4000" dirty="0"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∙</a:t>
            </a:r>
            <a:r>
              <a:rPr lang="en-US" sz="4000" dirty="0">
                <a:latin typeface="+mj-lt"/>
                <a:ea typeface="Cambria Math" panose="02040503050406030204" pitchFamily="18" charset="0"/>
                <a:cs typeface="Times New Roman" panose="02020603050405020304" pitchFamily="18" charset="0"/>
              </a:rPr>
              <a:t> ∙</a:t>
            </a:r>
            <a:endParaRPr lang="en-US" sz="40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08" name="文本框 307"/>
          <p:cNvSpPr txBox="1"/>
          <p:nvPr/>
        </p:nvSpPr>
        <p:spPr>
          <a:xfrm>
            <a:off x="12288623" y="9315510"/>
            <a:ext cx="720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+mj-lt"/>
              </a:rPr>
              <a:t>1.</a:t>
            </a:r>
            <a:endParaRPr lang="en-US" sz="3000" dirty="0">
              <a:latin typeface="+mj-lt"/>
            </a:endParaRPr>
          </a:p>
        </p:txBody>
      </p:sp>
      <p:sp>
        <p:nvSpPr>
          <p:cNvPr id="95" name="椭圆 94"/>
          <p:cNvSpPr/>
          <p:nvPr/>
        </p:nvSpPr>
        <p:spPr>
          <a:xfrm>
            <a:off x="12344400" y="6165601"/>
            <a:ext cx="539999" cy="53999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+mj-lt"/>
              </a:rPr>
              <a:t>18</a:t>
            </a:r>
            <a:endParaRPr lang="en-US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6" name="椭圆 95"/>
          <p:cNvSpPr/>
          <p:nvPr/>
        </p:nvSpPr>
        <p:spPr>
          <a:xfrm>
            <a:off x="12490201" y="7461001"/>
            <a:ext cx="539999" cy="53999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+mj-lt"/>
              </a:rPr>
              <a:t>20</a:t>
            </a:r>
            <a:endParaRPr lang="en-US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7" name="椭圆 96"/>
          <p:cNvSpPr/>
          <p:nvPr/>
        </p:nvSpPr>
        <p:spPr>
          <a:xfrm>
            <a:off x="12117161" y="6851401"/>
            <a:ext cx="539999" cy="53999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+mj-lt"/>
              </a:rPr>
              <a:t>19</a:t>
            </a:r>
            <a:endParaRPr lang="en-US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8" name="椭圆 97"/>
          <p:cNvSpPr/>
          <p:nvPr/>
        </p:nvSpPr>
        <p:spPr>
          <a:xfrm>
            <a:off x="13122344" y="6828660"/>
            <a:ext cx="539999" cy="539999"/>
          </a:xfrm>
          <a:prstGeom prst="ellipse">
            <a:avLst/>
          </a:prstGeom>
          <a:noFill/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+mj-lt"/>
              </a:rPr>
              <a:t>21</a:t>
            </a:r>
            <a:endParaRPr lang="en-US" sz="4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99" name="直接箭头连接符 98"/>
          <p:cNvCxnSpPr>
            <a:stCxn id="98" idx="3"/>
          </p:cNvCxnSpPr>
          <p:nvPr/>
        </p:nvCxnSpPr>
        <p:spPr>
          <a:xfrm flipH="1">
            <a:off x="12933229" y="7289578"/>
            <a:ext cx="268196" cy="36798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箭头连接符 101"/>
          <p:cNvCxnSpPr>
            <a:stCxn id="98" idx="1"/>
            <a:endCxn id="95" idx="5"/>
          </p:cNvCxnSpPr>
          <p:nvPr/>
        </p:nvCxnSpPr>
        <p:spPr>
          <a:xfrm flipH="1" flipV="1">
            <a:off x="12805318" y="6626519"/>
            <a:ext cx="396107" cy="281222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接箭头连接符 102"/>
          <p:cNvCxnSpPr>
            <a:stCxn id="98" idx="2"/>
            <a:endCxn id="97" idx="6"/>
          </p:cNvCxnSpPr>
          <p:nvPr/>
        </p:nvCxnSpPr>
        <p:spPr>
          <a:xfrm flipH="1">
            <a:off x="12657160" y="7098660"/>
            <a:ext cx="465184" cy="2274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椭圆 103"/>
          <p:cNvSpPr/>
          <p:nvPr/>
        </p:nvSpPr>
        <p:spPr>
          <a:xfrm>
            <a:off x="14090401" y="6828660"/>
            <a:ext cx="539999" cy="539999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+mj-lt"/>
              </a:rPr>
              <a:t>30</a:t>
            </a:r>
            <a:endParaRPr lang="en-US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7" name="文本框 106"/>
          <p:cNvSpPr txBox="1"/>
          <p:nvPr/>
        </p:nvSpPr>
        <p:spPr>
          <a:xfrm>
            <a:off x="14935200" y="6437061"/>
            <a:ext cx="58462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i="1" dirty="0" smtClean="0">
                <a:solidFill>
                  <a:srgbClr val="FF0000"/>
                </a:solidFill>
                <a:latin typeface="+mj-lt"/>
              </a:rPr>
              <a:t>Keep all dependences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i="1" dirty="0" smtClean="0">
                <a:solidFill>
                  <a:srgbClr val="FF0000"/>
                </a:solidFill>
                <a:latin typeface="+mj-lt"/>
              </a:rPr>
              <a:t>Cannot remove e18~e21</a:t>
            </a:r>
            <a:endParaRPr lang="en-US" sz="40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3" name="椭圆 112"/>
          <p:cNvSpPr/>
          <p:nvPr/>
        </p:nvSpPr>
        <p:spPr>
          <a:xfrm>
            <a:off x="13118625" y="6074065"/>
            <a:ext cx="539999" cy="539999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+mj-lt"/>
              </a:rPr>
              <a:t>17</a:t>
            </a:r>
            <a:endParaRPr lang="en-US" sz="40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22" name="直接箭头连接符 121"/>
          <p:cNvCxnSpPr>
            <a:stCxn id="98" idx="0"/>
            <a:endCxn id="113" idx="4"/>
          </p:cNvCxnSpPr>
          <p:nvPr/>
        </p:nvCxnSpPr>
        <p:spPr>
          <a:xfrm flipH="1" flipV="1">
            <a:off x="13388625" y="6614064"/>
            <a:ext cx="3719" cy="214596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接箭头连接符 124"/>
          <p:cNvCxnSpPr>
            <a:stCxn id="104" idx="2"/>
            <a:endCxn id="98" idx="6"/>
          </p:cNvCxnSpPr>
          <p:nvPr/>
        </p:nvCxnSpPr>
        <p:spPr>
          <a:xfrm flipH="1">
            <a:off x="13662343" y="7098660"/>
            <a:ext cx="428058" cy="0"/>
          </a:xfrm>
          <a:prstGeom prst="straightConnector1">
            <a:avLst/>
          </a:prstGeom>
          <a:ln w="508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0" y="3276600"/>
            <a:ext cx="21945600" cy="1938992"/>
          </a:xfrm>
          <a:prstGeom prst="rect">
            <a:avLst/>
          </a:prstGeom>
          <a:noFill/>
        </p:spPr>
        <p:txBody>
          <a:bodyPr wrap="square" lIns="180000" rIns="180000" rtlCol="0">
            <a:spAutoFit/>
          </a:bodyPr>
          <a:lstStyle/>
          <a:p>
            <a:pPr algn="just"/>
            <a:r>
              <a:rPr lang="en-US" sz="4000" dirty="0" smtClean="0">
                <a:latin typeface="+mj-lt"/>
                <a:cs typeface="Times New Roman" panose="02020603050405020304" pitchFamily="18" charset="0"/>
              </a:rPr>
              <a:t>JavaScript applications are event-driven, and record-replay techniques can facilitate </a:t>
            </a:r>
            <a:r>
              <a:rPr lang="en-US" altLang="zh-CN" sz="4000" dirty="0" smtClean="0">
                <a:latin typeface="+mj-lt"/>
                <a:cs typeface="Times New Roman" panose="02020603050405020304" pitchFamily="18" charset="0"/>
              </a:rPr>
              <a:t>JavaScript failure diagnosis</a:t>
            </a:r>
            <a:r>
              <a:rPr lang="en-US" sz="4000" dirty="0" smtClean="0">
                <a:latin typeface="+mj-lt"/>
                <a:cs typeface="Times New Roman" panose="02020603050405020304" pitchFamily="18" charset="0"/>
              </a:rPr>
              <a:t>. Event trace reduction techniques (e.g., dynamic slicing [1] and delta debugging [2]) are developed to remove failure-irrelevant events. </a:t>
            </a:r>
            <a:r>
              <a:rPr lang="en-US" sz="4000" b="1" dirty="0" smtClean="0">
                <a:latin typeface="+mj-lt"/>
                <a:cs typeface="Times New Roman" panose="02020603050405020304" pitchFamily="18" charset="0"/>
              </a:rPr>
              <a:t>But, they suffer from efficiency or effectiveness issues.</a:t>
            </a:r>
            <a:r>
              <a:rPr lang="en-US" sz="40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 </a:t>
            </a:r>
            <a:endParaRPr lang="en-US" sz="4000" b="1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30" name="Rectangle 17"/>
          <p:cNvSpPr/>
          <p:nvPr/>
        </p:nvSpPr>
        <p:spPr>
          <a:xfrm>
            <a:off x="0" y="31058668"/>
            <a:ext cx="21945600" cy="18618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endParaRPr lang="en-US" dirty="0">
              <a:latin typeface="+mj-lt"/>
            </a:endParaRPr>
          </a:p>
        </p:txBody>
      </p:sp>
      <p:sp>
        <p:nvSpPr>
          <p:cNvPr id="133" name="矩形 132"/>
          <p:cNvSpPr/>
          <p:nvPr/>
        </p:nvSpPr>
        <p:spPr>
          <a:xfrm>
            <a:off x="685800" y="24079200"/>
            <a:ext cx="8290563" cy="436441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4000" b="1" i="1" dirty="0" smtClean="0">
                <a:solidFill>
                  <a:schemeClr val="tx1"/>
                </a:solidFill>
                <a:latin typeface="+mj-lt"/>
              </a:rPr>
              <a:t>length</a:t>
            </a:r>
            <a:r>
              <a:rPr lang="en-US" sz="4000" i="1" dirty="0" smtClean="0">
                <a:solidFill>
                  <a:schemeClr val="tx1"/>
                </a:solidFill>
                <a:latin typeface="+mj-lt"/>
              </a:rPr>
              <a:t>     </a:t>
            </a:r>
            <a:r>
              <a:rPr lang="en-US" sz="4000" b="1" dirty="0" smtClean="0">
                <a:solidFill>
                  <a:schemeClr val="tx1"/>
                </a:solidFill>
                <a:latin typeface="+mj-lt"/>
              </a:rPr>
              <a:t>Event trace</a:t>
            </a:r>
          </a:p>
          <a:p>
            <a:pPr marL="742950" indent="-742950">
              <a:buAutoNum type="arabicPlain"/>
            </a:pPr>
            <a:r>
              <a:rPr lang="en-US" sz="4000" dirty="0" smtClean="0">
                <a:solidFill>
                  <a:schemeClr val="tx1"/>
                </a:solidFill>
                <a:latin typeface="+mj-lt"/>
              </a:rPr>
              <a:t>          no valid trace</a:t>
            </a:r>
          </a:p>
          <a:p>
            <a:pPr marL="742950" indent="-742950">
              <a:buAutoNum type="arabicPlain"/>
            </a:pPr>
            <a:r>
              <a:rPr lang="en-US" sz="4000" dirty="0" smtClean="0">
                <a:solidFill>
                  <a:schemeClr val="tx1"/>
                </a:solidFill>
                <a:latin typeface="+mj-lt"/>
              </a:rPr>
              <a:t>          no valid trace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+mj-lt"/>
              </a:rPr>
              <a:t>…              …</a:t>
            </a:r>
          </a:p>
          <a:p>
            <a:pPr marL="742950" indent="-742950">
              <a:buAutoNum type="arabicPlain" startAt="7"/>
            </a:pPr>
            <a:r>
              <a:rPr lang="en-US" sz="4000" dirty="0" smtClean="0">
                <a:solidFill>
                  <a:schemeClr val="tx1"/>
                </a:solidFill>
                <a:latin typeface="+mj-lt"/>
              </a:rPr>
              <a:t>          {e1~e3, e27~e30}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+mj-lt"/>
              </a:rPr>
              <a:t>…              …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+mj-lt"/>
              </a:rPr>
              <a:t>11            {e1~e3, e14~e17, </a:t>
            </a:r>
            <a:r>
              <a:rPr lang="en-US" sz="4000" dirty="0">
                <a:solidFill>
                  <a:schemeClr val="tx1"/>
                </a:solidFill>
                <a:latin typeface="+mj-lt"/>
              </a:rPr>
              <a:t>e27~e30</a:t>
            </a:r>
            <a:r>
              <a:rPr lang="en-US" sz="4000" dirty="0" smtClean="0">
                <a:solidFill>
                  <a:schemeClr val="tx1"/>
                </a:solidFill>
                <a:latin typeface="+mj-lt"/>
              </a:rPr>
              <a:t>}</a:t>
            </a:r>
          </a:p>
        </p:txBody>
      </p:sp>
      <p:sp>
        <p:nvSpPr>
          <p:cNvPr id="131" name="TextBox 25"/>
          <p:cNvSpPr txBox="1"/>
          <p:nvPr/>
        </p:nvSpPr>
        <p:spPr>
          <a:xfrm>
            <a:off x="-3336" y="31058352"/>
            <a:ext cx="21948936" cy="1862144"/>
          </a:xfrm>
          <a:prstGeom prst="rect">
            <a:avLst/>
          </a:prstGeom>
          <a:noFill/>
        </p:spPr>
        <p:txBody>
          <a:bodyPr wrap="square" lIns="48971" tIns="48971" rIns="48971" bIns="48971" numCol="1" spcCol="244855" rtlCol="0">
            <a:noAutofit/>
          </a:bodyPr>
          <a:lstStyle>
            <a:defPPr>
              <a:defRPr lang="en-US"/>
            </a:defPPr>
            <a:lvl1pPr marL="0" algn="l" defTabSz="235060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75304" algn="l" defTabSz="235060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50606" algn="l" defTabSz="235060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25911" algn="l" defTabSz="235060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701214" algn="l" defTabSz="235060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76517" algn="l" defTabSz="235060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051819" algn="l" defTabSz="235060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227124" algn="l" defTabSz="235060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402428" algn="l" defTabSz="235060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atin typeface="+mj-lt"/>
              </a:rPr>
              <a:t>    References</a:t>
            </a:r>
          </a:p>
          <a:p>
            <a:r>
              <a:rPr lang="en-US" sz="2800" dirty="0" smtClean="0">
                <a:latin typeface="+mj-lt"/>
              </a:rPr>
              <a:t>    [</a:t>
            </a:r>
            <a:r>
              <a:rPr lang="en-US" sz="2800" dirty="0">
                <a:latin typeface="+mj-lt"/>
              </a:rPr>
              <a:t>1</a:t>
            </a:r>
            <a:r>
              <a:rPr lang="en-US" sz="2800" dirty="0" smtClean="0">
                <a:latin typeface="+mj-lt"/>
              </a:rPr>
              <a:t>] Jie Wang et al. </a:t>
            </a:r>
            <a:r>
              <a:rPr lang="en-US" sz="2800" i="1" dirty="0" smtClean="0">
                <a:latin typeface="+mj-lt"/>
              </a:rPr>
              <a:t>Fast </a:t>
            </a:r>
            <a:r>
              <a:rPr lang="en-US" sz="2800" i="1" dirty="0">
                <a:latin typeface="+mj-lt"/>
              </a:rPr>
              <a:t>Reproducing Web Application </a:t>
            </a:r>
            <a:r>
              <a:rPr lang="en-US" sz="2800" i="1" dirty="0" smtClean="0">
                <a:latin typeface="+mj-lt"/>
              </a:rPr>
              <a:t>Errors</a:t>
            </a:r>
            <a:r>
              <a:rPr lang="en-US" sz="2800" dirty="0">
                <a:latin typeface="+mj-lt"/>
              </a:rPr>
              <a:t>,</a:t>
            </a:r>
            <a:r>
              <a:rPr lang="en-US" sz="2800" dirty="0" smtClean="0">
                <a:latin typeface="+mj-lt"/>
              </a:rPr>
              <a:t> ISSRE 2015.</a:t>
            </a:r>
          </a:p>
          <a:p>
            <a:r>
              <a:rPr lang="en-US" sz="2800" dirty="0" smtClean="0"/>
              <a:t>    [2] </a:t>
            </a:r>
            <a:r>
              <a:rPr lang="en-US" sz="2800" dirty="0" err="1"/>
              <a:t>Mouna</a:t>
            </a:r>
            <a:r>
              <a:rPr lang="en-US" sz="2800" dirty="0"/>
              <a:t> </a:t>
            </a:r>
            <a:r>
              <a:rPr lang="en-US" sz="2800" dirty="0" err="1"/>
              <a:t>Hammoudi</a:t>
            </a:r>
            <a:r>
              <a:rPr lang="en-US" sz="2800" dirty="0"/>
              <a:t> et al. </a:t>
            </a:r>
            <a:r>
              <a:rPr lang="en-US" sz="2800" i="1" dirty="0"/>
              <a:t>On the Use of Delta Debugging to Reduce Recordings and Facilitate Debugging of Web </a:t>
            </a:r>
            <a:r>
              <a:rPr lang="en-US" sz="2800" i="1" dirty="0" smtClean="0"/>
              <a:t>Applications</a:t>
            </a:r>
            <a:r>
              <a:rPr lang="en-US" sz="2800" dirty="0"/>
              <a:t>,</a:t>
            </a:r>
            <a:r>
              <a:rPr lang="en-US" sz="2800" dirty="0" smtClean="0"/>
              <a:t> </a:t>
            </a:r>
            <a:r>
              <a:rPr lang="en-US" sz="2800" dirty="0"/>
              <a:t>FSE 2016.</a:t>
            </a:r>
            <a:endParaRPr lang="en-US" sz="2800" dirty="0" smtClean="0">
              <a:latin typeface="+mj-lt"/>
            </a:endParaRPr>
          </a:p>
          <a:p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   [3</a:t>
            </a:r>
            <a:r>
              <a:rPr lang="en-US" sz="2800" dirty="0">
                <a:latin typeface="+mj-lt"/>
              </a:rPr>
              <a:t>] </a:t>
            </a:r>
            <a:r>
              <a:rPr lang="en-US" sz="2800" dirty="0" err="1" smtClean="0">
                <a:latin typeface="+mj-lt"/>
              </a:rPr>
              <a:t>Guodong</a:t>
            </a:r>
            <a:r>
              <a:rPr lang="en-US" sz="2800" dirty="0" smtClean="0">
                <a:latin typeface="+mj-lt"/>
              </a:rPr>
              <a:t> Li et al. </a:t>
            </a:r>
            <a:r>
              <a:rPr lang="en-US" sz="2800" i="1" dirty="0" err="1" smtClean="0">
                <a:latin typeface="+mj-lt"/>
              </a:rPr>
              <a:t>SymJS</a:t>
            </a:r>
            <a:r>
              <a:rPr lang="en-US" sz="2800" i="1" dirty="0">
                <a:latin typeface="+mj-lt"/>
              </a:rPr>
              <a:t>:  Automatic  Symbolic Testing of JavaScript Web </a:t>
            </a:r>
            <a:r>
              <a:rPr lang="en-US" sz="2800" i="1" dirty="0" smtClean="0">
                <a:latin typeface="+mj-lt"/>
              </a:rPr>
              <a:t>Applications</a:t>
            </a:r>
            <a:r>
              <a:rPr lang="en-US" sz="2800" dirty="0">
                <a:latin typeface="+mj-lt"/>
              </a:rPr>
              <a:t>,</a:t>
            </a:r>
            <a:r>
              <a:rPr lang="en-US" sz="2800" dirty="0" smtClean="0">
                <a:latin typeface="+mj-lt"/>
              </a:rPr>
              <a:t> FSE 2014.</a:t>
            </a:r>
            <a:endParaRPr lang="en-US" sz="2800" dirty="0">
              <a:latin typeface="+mj-lt"/>
            </a:endParaRPr>
          </a:p>
          <a:p>
            <a:endParaRPr lang="en-US" sz="2800" dirty="0">
              <a:latin typeface="+mj-lt"/>
            </a:endParaRPr>
          </a:p>
        </p:txBody>
      </p:sp>
      <p:sp>
        <p:nvSpPr>
          <p:cNvPr id="134" name="Rectangle 40"/>
          <p:cNvSpPr>
            <a:spLocks/>
          </p:cNvSpPr>
          <p:nvPr/>
        </p:nvSpPr>
        <p:spPr bwMode="auto">
          <a:xfrm>
            <a:off x="6477000" y="26561455"/>
            <a:ext cx="615554" cy="718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defPPr>
              <a:defRPr lang="zh-CN"/>
            </a:defPPr>
            <a:lvl1pPr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457200" indent="-228600"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914400" indent="-457200"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371600" indent="-685800"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828800" indent="-914400"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zh-CN" altLang="zh-CN" sz="4000" dirty="0">
                <a:solidFill>
                  <a:srgbClr val="04BF00"/>
                </a:solidFill>
                <a:latin typeface="+mj-lt"/>
                <a:ea typeface="宋体" panose="02010600030101010101" pitchFamily="2" charset="-122"/>
              </a:rPr>
              <a:t>✔</a:t>
            </a:r>
            <a:endParaRPr lang="zh-CN" altLang="zh-CN" sz="4000" dirty="0"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135" name="Rectangle 58"/>
          <p:cNvSpPr>
            <a:spLocks/>
          </p:cNvSpPr>
          <p:nvPr/>
        </p:nvSpPr>
        <p:spPr bwMode="auto">
          <a:xfrm>
            <a:off x="8257674" y="27780655"/>
            <a:ext cx="615554" cy="718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defPPr>
              <a:defRPr lang="zh-CN"/>
            </a:defPPr>
            <a:lvl1pPr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457200" indent="-228600"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914400" indent="-457200"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371600" indent="-685800"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828800" indent="-914400"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zh-CN" altLang="zh-CN" sz="4000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</a:rPr>
              <a:t>✗</a:t>
            </a:r>
            <a:endParaRPr lang="zh-CN" altLang="zh-CN" sz="4000" dirty="0"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9296400" y="23336253"/>
            <a:ext cx="12649200" cy="805814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i="1" dirty="0">
                <a:latin typeface="+mj-lt"/>
              </a:rPr>
              <a:t> Result on 10 real-world failures from </a:t>
            </a:r>
            <a:r>
              <a:rPr lang="en-US" sz="4000" b="1" i="1" dirty="0" smtClean="0">
                <a:latin typeface="+mj-lt"/>
              </a:rPr>
              <a:t>GitHub</a:t>
            </a:r>
            <a:endParaRPr lang="en-US" sz="4000" b="1" i="1" dirty="0">
              <a:latin typeface="+mj-lt"/>
            </a:endParaRPr>
          </a:p>
        </p:txBody>
      </p:sp>
      <p:sp>
        <p:nvSpPr>
          <p:cNvPr id="40" name="Rectangle 31"/>
          <p:cNvSpPr/>
          <p:nvPr/>
        </p:nvSpPr>
        <p:spPr>
          <a:xfrm>
            <a:off x="0" y="2590800"/>
            <a:ext cx="21945600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altLang="zh-CN" sz="4400" b="1" dirty="0" smtClean="0">
                <a:latin typeface="+mj-lt"/>
              </a:rPr>
              <a:t>Motivation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  <a:latin typeface="+mj-lt"/>
            </a:endParaRPr>
          </a:p>
        </p:txBody>
      </p:sp>
      <p:sp>
        <p:nvSpPr>
          <p:cNvPr id="42" name="Rectangle 33"/>
          <p:cNvSpPr/>
          <p:nvPr/>
        </p:nvSpPr>
        <p:spPr>
          <a:xfrm>
            <a:off x="0" y="11617922"/>
            <a:ext cx="21945600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altLang="zh-CN" sz="4400" b="1" dirty="0" smtClean="0">
                <a:latin typeface="+mj-lt"/>
              </a:rPr>
              <a:t>Approach (</a:t>
            </a:r>
            <a:r>
              <a:rPr lang="en-US" altLang="zh-CN" sz="4400" b="1" dirty="0" err="1" smtClean="0">
                <a:latin typeface="+mj-lt"/>
              </a:rPr>
              <a:t>JsMin</a:t>
            </a:r>
            <a:r>
              <a:rPr lang="en-US" altLang="zh-CN" sz="4400" b="1" dirty="0" smtClean="0">
                <a:latin typeface="+mj-lt"/>
              </a:rPr>
              <a:t>)</a:t>
            </a:r>
            <a:endParaRPr lang="en-US" sz="4400" b="1" dirty="0">
              <a:latin typeface="+mj-lt"/>
            </a:endParaRPr>
          </a:p>
        </p:txBody>
      </p:sp>
      <p:sp>
        <p:nvSpPr>
          <p:cNvPr id="82" name="Rectangle 33"/>
          <p:cNvSpPr/>
          <p:nvPr/>
        </p:nvSpPr>
        <p:spPr>
          <a:xfrm>
            <a:off x="0" y="22688570"/>
            <a:ext cx="21945600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971" tIns="24486" rIns="48971" bIns="24486" rtlCol="0" anchor="ctr"/>
          <a:lstStyle/>
          <a:p>
            <a:pPr algn="ctr"/>
            <a:r>
              <a:rPr lang="en-US" sz="4400" b="1" dirty="0" smtClean="0">
                <a:latin typeface="+mj-lt"/>
              </a:rPr>
              <a:t>Evaluation</a:t>
            </a:r>
            <a:endParaRPr lang="en-US" sz="4400" b="1" dirty="0">
              <a:latin typeface="+mj-lt"/>
            </a:endParaRPr>
          </a:p>
        </p:txBody>
      </p:sp>
      <p:sp>
        <p:nvSpPr>
          <p:cNvPr id="220" name="椭圆 219"/>
          <p:cNvSpPr/>
          <p:nvPr/>
        </p:nvSpPr>
        <p:spPr>
          <a:xfrm>
            <a:off x="12832046" y="9171758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1" name="椭圆 220"/>
          <p:cNvSpPr/>
          <p:nvPr/>
        </p:nvSpPr>
        <p:spPr>
          <a:xfrm>
            <a:off x="13313722" y="9171758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2" name="椭圆 221"/>
          <p:cNvSpPr/>
          <p:nvPr/>
        </p:nvSpPr>
        <p:spPr>
          <a:xfrm>
            <a:off x="13795398" y="9171758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3" name="椭圆 222"/>
          <p:cNvSpPr/>
          <p:nvPr/>
        </p:nvSpPr>
        <p:spPr>
          <a:xfrm>
            <a:off x="14277074" y="9171758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4" name="椭圆 223"/>
          <p:cNvSpPr/>
          <p:nvPr/>
        </p:nvSpPr>
        <p:spPr>
          <a:xfrm>
            <a:off x="14758749" y="9171758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5" name="椭圆 224"/>
          <p:cNvSpPr/>
          <p:nvPr/>
        </p:nvSpPr>
        <p:spPr>
          <a:xfrm>
            <a:off x="15240425" y="9171758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6" name="椭圆 225"/>
          <p:cNvSpPr/>
          <p:nvPr/>
        </p:nvSpPr>
        <p:spPr>
          <a:xfrm>
            <a:off x="15722101" y="9171758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7" name="椭圆 226"/>
          <p:cNvSpPr/>
          <p:nvPr/>
        </p:nvSpPr>
        <p:spPr>
          <a:xfrm>
            <a:off x="16203777" y="9171758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8" name="椭圆 227"/>
          <p:cNvSpPr/>
          <p:nvPr/>
        </p:nvSpPr>
        <p:spPr>
          <a:xfrm>
            <a:off x="16685453" y="9171758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29" name="椭圆 228"/>
          <p:cNvSpPr/>
          <p:nvPr/>
        </p:nvSpPr>
        <p:spPr>
          <a:xfrm>
            <a:off x="17167129" y="9171758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0" name="椭圆 229"/>
          <p:cNvSpPr/>
          <p:nvPr/>
        </p:nvSpPr>
        <p:spPr>
          <a:xfrm>
            <a:off x="17648805" y="9171758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1" name="椭圆 230"/>
          <p:cNvSpPr/>
          <p:nvPr/>
        </p:nvSpPr>
        <p:spPr>
          <a:xfrm>
            <a:off x="18130480" y="9171758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2" name="椭圆 231"/>
          <p:cNvSpPr/>
          <p:nvPr/>
        </p:nvSpPr>
        <p:spPr>
          <a:xfrm>
            <a:off x="18612156" y="9171758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3" name="椭圆 232"/>
          <p:cNvSpPr/>
          <p:nvPr/>
        </p:nvSpPr>
        <p:spPr>
          <a:xfrm>
            <a:off x="19093832" y="9171758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4" name="椭圆 233"/>
          <p:cNvSpPr/>
          <p:nvPr/>
        </p:nvSpPr>
        <p:spPr>
          <a:xfrm>
            <a:off x="19575508" y="9171758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5" name="椭圆 234"/>
          <p:cNvSpPr/>
          <p:nvPr/>
        </p:nvSpPr>
        <p:spPr>
          <a:xfrm>
            <a:off x="13072884" y="9171758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6" name="椭圆 235"/>
          <p:cNvSpPr/>
          <p:nvPr/>
        </p:nvSpPr>
        <p:spPr>
          <a:xfrm>
            <a:off x="13554560" y="9171758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7" name="椭圆 236"/>
          <p:cNvSpPr/>
          <p:nvPr/>
        </p:nvSpPr>
        <p:spPr>
          <a:xfrm>
            <a:off x="14036236" y="9171758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8" name="椭圆 237"/>
          <p:cNvSpPr/>
          <p:nvPr/>
        </p:nvSpPr>
        <p:spPr>
          <a:xfrm>
            <a:off x="14517911" y="9171758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9" name="椭圆 238"/>
          <p:cNvSpPr/>
          <p:nvPr/>
        </p:nvSpPr>
        <p:spPr>
          <a:xfrm>
            <a:off x="14999587" y="9171758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0" name="椭圆 239"/>
          <p:cNvSpPr/>
          <p:nvPr/>
        </p:nvSpPr>
        <p:spPr>
          <a:xfrm>
            <a:off x="15481263" y="9171758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1" name="椭圆 240"/>
          <p:cNvSpPr/>
          <p:nvPr/>
        </p:nvSpPr>
        <p:spPr>
          <a:xfrm>
            <a:off x="15962939" y="9171758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2" name="椭圆 241"/>
          <p:cNvSpPr/>
          <p:nvPr/>
        </p:nvSpPr>
        <p:spPr>
          <a:xfrm>
            <a:off x="16444615" y="9171758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3" name="椭圆 242"/>
          <p:cNvSpPr/>
          <p:nvPr/>
        </p:nvSpPr>
        <p:spPr>
          <a:xfrm>
            <a:off x="16926291" y="9171758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4" name="椭圆 243"/>
          <p:cNvSpPr/>
          <p:nvPr/>
        </p:nvSpPr>
        <p:spPr>
          <a:xfrm>
            <a:off x="17407967" y="9171758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5" name="椭圆 244"/>
          <p:cNvSpPr/>
          <p:nvPr/>
        </p:nvSpPr>
        <p:spPr>
          <a:xfrm>
            <a:off x="17889642" y="9171758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6" name="椭圆 245"/>
          <p:cNvSpPr/>
          <p:nvPr/>
        </p:nvSpPr>
        <p:spPr>
          <a:xfrm>
            <a:off x="18371318" y="9171758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7" name="椭圆 246"/>
          <p:cNvSpPr/>
          <p:nvPr/>
        </p:nvSpPr>
        <p:spPr>
          <a:xfrm>
            <a:off x="18852994" y="9171758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8" name="椭圆 247"/>
          <p:cNvSpPr/>
          <p:nvPr/>
        </p:nvSpPr>
        <p:spPr>
          <a:xfrm>
            <a:off x="19334670" y="9171758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9" name="椭圆 248"/>
          <p:cNvSpPr/>
          <p:nvPr/>
        </p:nvSpPr>
        <p:spPr>
          <a:xfrm>
            <a:off x="19816334" y="9171758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0" name="椭圆 249"/>
          <p:cNvSpPr/>
          <p:nvPr/>
        </p:nvSpPr>
        <p:spPr>
          <a:xfrm>
            <a:off x="16685453" y="9536087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1" name="椭圆 250"/>
          <p:cNvSpPr/>
          <p:nvPr/>
        </p:nvSpPr>
        <p:spPr>
          <a:xfrm>
            <a:off x="17167129" y="9536087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2" name="椭圆 251"/>
          <p:cNvSpPr/>
          <p:nvPr/>
        </p:nvSpPr>
        <p:spPr>
          <a:xfrm>
            <a:off x="17648805" y="9536087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3" name="椭圆 252"/>
          <p:cNvSpPr/>
          <p:nvPr/>
        </p:nvSpPr>
        <p:spPr>
          <a:xfrm>
            <a:off x="18130480" y="9536087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4" name="椭圆 253"/>
          <p:cNvSpPr/>
          <p:nvPr/>
        </p:nvSpPr>
        <p:spPr>
          <a:xfrm>
            <a:off x="18612156" y="9536087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5" name="椭圆 254"/>
          <p:cNvSpPr/>
          <p:nvPr/>
        </p:nvSpPr>
        <p:spPr>
          <a:xfrm>
            <a:off x="19093832" y="9536087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6" name="椭圆 255"/>
          <p:cNvSpPr/>
          <p:nvPr/>
        </p:nvSpPr>
        <p:spPr>
          <a:xfrm>
            <a:off x="19575508" y="9536087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7" name="椭圆 256"/>
          <p:cNvSpPr/>
          <p:nvPr/>
        </p:nvSpPr>
        <p:spPr>
          <a:xfrm>
            <a:off x="16444615" y="9536087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8" name="椭圆 257"/>
          <p:cNvSpPr/>
          <p:nvPr/>
        </p:nvSpPr>
        <p:spPr>
          <a:xfrm>
            <a:off x="16926291" y="9536087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9" name="椭圆 258"/>
          <p:cNvSpPr/>
          <p:nvPr/>
        </p:nvSpPr>
        <p:spPr>
          <a:xfrm>
            <a:off x="17407967" y="9536087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60" name="椭圆 259"/>
          <p:cNvSpPr/>
          <p:nvPr/>
        </p:nvSpPr>
        <p:spPr>
          <a:xfrm>
            <a:off x="17889642" y="9536087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61" name="椭圆 260"/>
          <p:cNvSpPr/>
          <p:nvPr/>
        </p:nvSpPr>
        <p:spPr>
          <a:xfrm>
            <a:off x="18371318" y="9536087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62" name="椭圆 261"/>
          <p:cNvSpPr/>
          <p:nvPr/>
        </p:nvSpPr>
        <p:spPr>
          <a:xfrm>
            <a:off x="18852994" y="9536087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63" name="椭圆 262"/>
          <p:cNvSpPr/>
          <p:nvPr/>
        </p:nvSpPr>
        <p:spPr>
          <a:xfrm>
            <a:off x="19334670" y="9536087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64" name="椭圆 263"/>
          <p:cNvSpPr/>
          <p:nvPr/>
        </p:nvSpPr>
        <p:spPr>
          <a:xfrm>
            <a:off x="19816334" y="9536087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1" name="椭圆 110"/>
          <p:cNvSpPr/>
          <p:nvPr/>
        </p:nvSpPr>
        <p:spPr>
          <a:xfrm>
            <a:off x="12832046" y="10733640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2" name="椭圆 111"/>
          <p:cNvSpPr/>
          <p:nvPr/>
        </p:nvSpPr>
        <p:spPr>
          <a:xfrm>
            <a:off x="13313722" y="10733640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9" name="椭圆 118"/>
          <p:cNvSpPr/>
          <p:nvPr/>
        </p:nvSpPr>
        <p:spPr>
          <a:xfrm>
            <a:off x="16203777" y="10733640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0" name="椭圆 119"/>
          <p:cNvSpPr/>
          <p:nvPr/>
        </p:nvSpPr>
        <p:spPr>
          <a:xfrm>
            <a:off x="16685453" y="10733640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7" name="椭圆 126"/>
          <p:cNvSpPr/>
          <p:nvPr/>
        </p:nvSpPr>
        <p:spPr>
          <a:xfrm>
            <a:off x="19093832" y="10733640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8" name="椭圆 127"/>
          <p:cNvSpPr/>
          <p:nvPr/>
        </p:nvSpPr>
        <p:spPr>
          <a:xfrm>
            <a:off x="19575508" y="10733640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9" name="椭圆 128"/>
          <p:cNvSpPr/>
          <p:nvPr/>
        </p:nvSpPr>
        <p:spPr>
          <a:xfrm>
            <a:off x="13072884" y="10733640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5" name="椭圆 144"/>
          <p:cNvSpPr/>
          <p:nvPr/>
        </p:nvSpPr>
        <p:spPr>
          <a:xfrm>
            <a:off x="15962939" y="10733640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6" name="椭圆 145"/>
          <p:cNvSpPr/>
          <p:nvPr/>
        </p:nvSpPr>
        <p:spPr>
          <a:xfrm>
            <a:off x="16444615" y="10733640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2" name="椭圆 151"/>
          <p:cNvSpPr/>
          <p:nvPr/>
        </p:nvSpPr>
        <p:spPr>
          <a:xfrm>
            <a:off x="19334670" y="10733640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1114926" y="14421887"/>
            <a:ext cx="84457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+mj-lt"/>
              </a:rPr>
              <a:t>e3</a:t>
            </a:r>
            <a:r>
              <a:rPr lang="en-US" sz="4000" i="1" dirty="0" smtClean="0">
                <a:latin typeface="+mj-lt"/>
              </a:rPr>
              <a:t>.  </a:t>
            </a:r>
            <a:r>
              <a:rPr lang="en-US" sz="4000" dirty="0" err="1" smtClean="0">
                <a:latin typeface="+mj-lt"/>
              </a:rPr>
              <a:t>var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i="1" dirty="0" smtClean="0">
                <a:latin typeface="+mj-lt"/>
              </a:rPr>
              <a:t>booklist </a:t>
            </a:r>
            <a:r>
              <a:rPr lang="en-US" altLang="zh-CN" sz="4000" dirty="0" smtClean="0">
                <a:latin typeface="+mj-lt"/>
              </a:rPr>
              <a:t>= </a:t>
            </a:r>
            <a:r>
              <a:rPr lang="en-US" altLang="zh-CN" sz="4000" dirty="0" smtClean="0">
                <a:latin typeface="+mj-lt"/>
              </a:rPr>
              <a:t>new ShoppingList()</a:t>
            </a:r>
          </a:p>
          <a:p>
            <a:r>
              <a:rPr lang="en-US" sz="4000" dirty="0"/>
              <a:t>e</a:t>
            </a:r>
            <a:r>
              <a:rPr lang="en-US" sz="4000" dirty="0" smtClean="0"/>
              <a:t>17.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booklist.</a:t>
            </a:r>
            <a:r>
              <a:rPr lang="en-US" sz="4000" dirty="0" err="1" smtClean="0"/>
              <a:t>add</a:t>
            </a:r>
            <a:r>
              <a:rPr lang="en-US" sz="4000" dirty="0" smtClean="0"/>
              <a:t>(</a:t>
            </a:r>
            <a:r>
              <a:rPr lang="en-US" sz="4000" i="1" dirty="0" smtClean="0"/>
              <a:t>book1</a:t>
            </a:r>
            <a:r>
              <a:rPr lang="en-US" sz="4000" dirty="0" smtClean="0"/>
              <a:t>)</a:t>
            </a:r>
            <a:endParaRPr lang="en-US" sz="4000" i="1" dirty="0">
              <a:latin typeface="+mj-lt"/>
            </a:endParaRPr>
          </a:p>
        </p:txBody>
      </p:sp>
      <p:sp>
        <p:nvSpPr>
          <p:cNvPr id="153" name="椭圆 152"/>
          <p:cNvSpPr/>
          <p:nvPr/>
        </p:nvSpPr>
        <p:spPr>
          <a:xfrm>
            <a:off x="19816334" y="10733640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4" name="文本框 153"/>
          <p:cNvSpPr txBox="1"/>
          <p:nvPr/>
        </p:nvSpPr>
        <p:spPr>
          <a:xfrm>
            <a:off x="12071392" y="10473107"/>
            <a:ext cx="6820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+mj-lt"/>
              </a:rPr>
              <a:t>55.</a:t>
            </a:r>
            <a:endParaRPr lang="en-US" sz="3000" dirty="0">
              <a:latin typeface="+mj-lt"/>
            </a:endParaRPr>
          </a:p>
        </p:txBody>
      </p:sp>
      <p:sp>
        <p:nvSpPr>
          <p:cNvPr id="155" name="Rectangle 58"/>
          <p:cNvSpPr>
            <a:spLocks/>
          </p:cNvSpPr>
          <p:nvPr/>
        </p:nvSpPr>
        <p:spPr bwMode="auto">
          <a:xfrm>
            <a:off x="20193000" y="10577076"/>
            <a:ext cx="410370" cy="471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defPPr>
              <a:defRPr lang="zh-CN"/>
            </a:defPPr>
            <a:lvl1pPr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457200" indent="-228600"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914400" indent="-457200"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371600" indent="-685800"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828800" indent="-914400"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zh-CN" altLang="zh-CN" sz="2400" dirty="0">
                <a:solidFill>
                  <a:srgbClr val="FF0000"/>
                </a:solidFill>
                <a:latin typeface="+mj-lt"/>
                <a:ea typeface="宋体" panose="02010600030101010101" pitchFamily="2" charset="-122"/>
              </a:rPr>
              <a:t>✗</a:t>
            </a:r>
            <a:endParaRPr lang="zh-CN" altLang="zh-CN" sz="2400" dirty="0"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-3336" y="12265922"/>
            <a:ext cx="219489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Basic idea: utilize runtime information to guide the trace generation and validation</a:t>
            </a:r>
            <a:endParaRPr 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157" name="表格 1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423947"/>
              </p:ext>
            </p:extLst>
          </p:nvPr>
        </p:nvGraphicFramePr>
        <p:xfrm>
          <a:off x="762000" y="28956000"/>
          <a:ext cx="7840742" cy="155448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971832"/>
                <a:gridCol w="2255329"/>
                <a:gridCol w="2613581"/>
              </a:tblGrid>
              <a:tr h="484965"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Generate traces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DD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JsMin</a:t>
                      </a:r>
                      <a:endParaRPr lang="en-US" sz="28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84965">
                <a:tc>
                  <a:txBody>
                    <a:bodyPr/>
                    <a:lstStyle/>
                    <a:p>
                      <a:pPr marL="0" marR="0" indent="0" algn="ctr" defTabSz="35260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/>
                        <a:t>Average length</a:t>
                      </a:r>
                      <a:endParaRPr lang="en-US" sz="28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2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9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84965">
                <a:tc>
                  <a:txBody>
                    <a:bodyPr/>
                    <a:lstStyle/>
                    <a:p>
                      <a:pPr marL="0" marR="0" indent="0" algn="ctr" defTabSz="35260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Count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en-US" sz="2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矩形标注 7"/>
          <p:cNvSpPr/>
          <p:nvPr/>
        </p:nvSpPr>
        <p:spPr>
          <a:xfrm>
            <a:off x="2311761" y="9164448"/>
            <a:ext cx="3684658" cy="1304743"/>
          </a:xfrm>
          <a:prstGeom prst="wedgeRectCallout">
            <a:avLst>
              <a:gd name="adj1" fmla="val -6799"/>
              <a:gd name="adj2" fmla="val -81445"/>
            </a:avLst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Failure: duplicated </a:t>
            </a:r>
            <a:r>
              <a:rPr lang="en-US" sz="3600" i="1" dirty="0">
                <a:solidFill>
                  <a:srgbClr val="FF0000"/>
                </a:solidFill>
                <a:cs typeface="Times New Roman" panose="02020603050405020304" pitchFamily="18" charset="0"/>
              </a:rPr>
              <a:t>book1</a:t>
            </a:r>
            <a:r>
              <a:rPr lang="en-US" sz="36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in </a:t>
            </a:r>
            <a:r>
              <a:rPr lang="en-US" sz="3600" i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booklist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36" name="Rectangle 40"/>
          <p:cNvSpPr>
            <a:spLocks/>
          </p:cNvSpPr>
          <p:nvPr/>
        </p:nvSpPr>
        <p:spPr bwMode="auto">
          <a:xfrm>
            <a:off x="20223053" y="9729518"/>
            <a:ext cx="410369" cy="471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defPPr>
              <a:defRPr lang="zh-CN"/>
            </a:defPPr>
            <a:lvl1pPr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457200" indent="-228600"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914400" indent="-457200"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371600" indent="-685800"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828800" indent="-914400" algn="l" defTabSz="825500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5000" kern="12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eaLnBrk="1"/>
            <a:r>
              <a:rPr lang="zh-CN" altLang="zh-CN" sz="2400" dirty="0">
                <a:solidFill>
                  <a:srgbClr val="04BF00"/>
                </a:solidFill>
                <a:latin typeface="+mj-lt"/>
                <a:ea typeface="宋体" panose="02010600030101010101" pitchFamily="2" charset="-122"/>
              </a:rPr>
              <a:t>✔</a:t>
            </a:r>
            <a:endParaRPr lang="zh-CN" altLang="zh-CN" sz="2400" dirty="0">
              <a:latin typeface="+mj-lt"/>
              <a:ea typeface="宋体" panose="02010600030101010101" pitchFamily="2" charset="-122"/>
            </a:endParaRPr>
          </a:p>
        </p:txBody>
      </p:sp>
      <p:sp>
        <p:nvSpPr>
          <p:cNvPr id="137" name="文本框 136"/>
          <p:cNvSpPr txBox="1"/>
          <p:nvPr/>
        </p:nvSpPr>
        <p:spPr>
          <a:xfrm>
            <a:off x="12268200" y="9677400"/>
            <a:ext cx="720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latin typeface="+mj-lt"/>
              </a:rPr>
              <a:t>2.</a:t>
            </a:r>
            <a:endParaRPr lang="en-US" sz="3000" dirty="0">
              <a:latin typeface="+mj-lt"/>
            </a:endParaRPr>
          </a:p>
        </p:txBody>
      </p:sp>
      <p:sp>
        <p:nvSpPr>
          <p:cNvPr id="162" name="椭圆 161"/>
          <p:cNvSpPr/>
          <p:nvPr/>
        </p:nvSpPr>
        <p:spPr>
          <a:xfrm>
            <a:off x="12832046" y="9897072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3" name="椭圆 162"/>
          <p:cNvSpPr/>
          <p:nvPr/>
        </p:nvSpPr>
        <p:spPr>
          <a:xfrm>
            <a:off x="13313722" y="9897072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4" name="椭圆 163"/>
          <p:cNvSpPr/>
          <p:nvPr/>
        </p:nvSpPr>
        <p:spPr>
          <a:xfrm>
            <a:off x="13795398" y="9897072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5" name="椭圆 164"/>
          <p:cNvSpPr/>
          <p:nvPr/>
        </p:nvSpPr>
        <p:spPr>
          <a:xfrm>
            <a:off x="14277074" y="9897072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6" name="椭圆 165"/>
          <p:cNvSpPr/>
          <p:nvPr/>
        </p:nvSpPr>
        <p:spPr>
          <a:xfrm>
            <a:off x="14758749" y="9897072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7" name="椭圆 166"/>
          <p:cNvSpPr/>
          <p:nvPr/>
        </p:nvSpPr>
        <p:spPr>
          <a:xfrm>
            <a:off x="15240425" y="9897072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8" name="椭圆 167"/>
          <p:cNvSpPr/>
          <p:nvPr/>
        </p:nvSpPr>
        <p:spPr>
          <a:xfrm>
            <a:off x="15722101" y="9897072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69" name="椭圆 168"/>
          <p:cNvSpPr/>
          <p:nvPr/>
        </p:nvSpPr>
        <p:spPr>
          <a:xfrm>
            <a:off x="16203777" y="9897072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0" name="椭圆 169"/>
          <p:cNvSpPr/>
          <p:nvPr/>
        </p:nvSpPr>
        <p:spPr>
          <a:xfrm>
            <a:off x="13072884" y="9897072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1" name="椭圆 170"/>
          <p:cNvSpPr/>
          <p:nvPr/>
        </p:nvSpPr>
        <p:spPr>
          <a:xfrm>
            <a:off x="13554560" y="9897072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2" name="椭圆 171"/>
          <p:cNvSpPr/>
          <p:nvPr/>
        </p:nvSpPr>
        <p:spPr>
          <a:xfrm>
            <a:off x="14036236" y="9897072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3" name="椭圆 172"/>
          <p:cNvSpPr/>
          <p:nvPr/>
        </p:nvSpPr>
        <p:spPr>
          <a:xfrm>
            <a:off x="14517911" y="9897072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4" name="椭圆 173"/>
          <p:cNvSpPr/>
          <p:nvPr/>
        </p:nvSpPr>
        <p:spPr>
          <a:xfrm>
            <a:off x="14999587" y="9897072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5" name="椭圆 174"/>
          <p:cNvSpPr/>
          <p:nvPr/>
        </p:nvSpPr>
        <p:spPr>
          <a:xfrm>
            <a:off x="15481263" y="9897072"/>
            <a:ext cx="133200" cy="1339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1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6" name="椭圆 175"/>
          <p:cNvSpPr/>
          <p:nvPr/>
        </p:nvSpPr>
        <p:spPr>
          <a:xfrm>
            <a:off x="15962939" y="9897072"/>
            <a:ext cx="133200" cy="133912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>
            <a:off x="5658538" y="6721362"/>
            <a:ext cx="1769737" cy="641635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接箭头连接符 138"/>
          <p:cNvCxnSpPr/>
          <p:nvPr/>
        </p:nvCxnSpPr>
        <p:spPr>
          <a:xfrm>
            <a:off x="5996419" y="7461002"/>
            <a:ext cx="1465591" cy="211377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接箭头连接符 140"/>
          <p:cNvCxnSpPr/>
          <p:nvPr/>
        </p:nvCxnSpPr>
        <p:spPr>
          <a:xfrm flipV="1">
            <a:off x="6150217" y="8010997"/>
            <a:ext cx="1278058" cy="598737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文本框 146"/>
          <p:cNvSpPr txBox="1"/>
          <p:nvPr/>
        </p:nvSpPr>
        <p:spPr>
          <a:xfrm>
            <a:off x="7445105" y="6507789"/>
            <a:ext cx="2690870" cy="2862322"/>
          </a:xfrm>
          <a:prstGeom prst="rect">
            <a:avLst/>
          </a:prstGeom>
          <a:ln w="508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lvl="1">
              <a:spcAft>
                <a:spcPts val="500"/>
              </a:spcAft>
            </a:pPr>
            <a:r>
              <a:rPr lang="en-US" sz="3600" i="1" dirty="0" smtClean="0">
                <a:solidFill>
                  <a:schemeClr val="tx1"/>
                </a:solidFill>
                <a:latin typeface="+mj-lt"/>
              </a:rPr>
              <a:t>Only these </a:t>
            </a:r>
            <a:r>
              <a:rPr lang="en-US" sz="3600" i="1" dirty="0" smtClean="0">
                <a:solidFill>
                  <a:srgbClr val="FF0000"/>
                </a:solidFill>
                <a:latin typeface="+mj-lt"/>
              </a:rPr>
              <a:t>11 events</a:t>
            </a:r>
            <a:r>
              <a:rPr lang="en-US" sz="3600" i="1" dirty="0" smtClean="0">
                <a:solidFill>
                  <a:schemeClr val="tx1"/>
                </a:solidFill>
                <a:latin typeface="+mj-lt"/>
              </a:rPr>
              <a:t> are necessary to reproduce the failure</a:t>
            </a:r>
            <a:endParaRPr lang="en-US" sz="3600" i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49" name="文本框 148"/>
          <p:cNvSpPr txBox="1"/>
          <p:nvPr/>
        </p:nvSpPr>
        <p:spPr>
          <a:xfrm>
            <a:off x="12098881" y="10950714"/>
            <a:ext cx="92371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i="1" dirty="0" smtClean="0">
                <a:solidFill>
                  <a:srgbClr val="FF0000"/>
                </a:solidFill>
                <a:latin typeface="+mj-lt"/>
              </a:rPr>
              <a:t>Blindly generate possible event traces</a:t>
            </a:r>
            <a:endParaRPr lang="en-US" sz="40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" name="任意多边形 23"/>
          <p:cNvSpPr/>
          <p:nvPr/>
        </p:nvSpPr>
        <p:spPr>
          <a:xfrm>
            <a:off x="6410817" y="14912698"/>
            <a:ext cx="2649124" cy="647700"/>
          </a:xfrm>
          <a:custGeom>
            <a:avLst/>
            <a:gdLst>
              <a:gd name="connsiteX0" fmla="*/ 0 w 2649124"/>
              <a:gd name="connsiteY0" fmla="*/ 647700 h 647700"/>
              <a:gd name="connsiteX1" fmla="*/ 2457450 w 2649124"/>
              <a:gd name="connsiteY1" fmla="*/ 323850 h 647700"/>
              <a:gd name="connsiteX2" fmla="*/ 2305050 w 2649124"/>
              <a:gd name="connsiteY2" fmla="*/ 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49124" h="647700">
                <a:moveTo>
                  <a:pt x="0" y="647700"/>
                </a:moveTo>
                <a:cubicBezTo>
                  <a:pt x="1036637" y="539750"/>
                  <a:pt x="2073275" y="431800"/>
                  <a:pt x="2457450" y="323850"/>
                </a:cubicBezTo>
                <a:cubicBezTo>
                  <a:pt x="2841625" y="215900"/>
                  <a:pt x="2573337" y="107950"/>
                  <a:pt x="2305050" y="0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125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50800">
          <a:solidFill>
            <a:schemeClr val="tx1"/>
          </a:solidFill>
          <a:tailEnd type="triangle"/>
        </a:ln>
      </a:spPr>
      <a:bodyPr rtlCol="0" anchor="ctr"/>
      <a:lstStyle>
        <a:defPPr>
          <a:defRPr sz="3600" dirty="0" smtClean="0">
            <a:solidFill>
              <a:srgbClr val="FF0000"/>
            </a:solidFill>
            <a:cs typeface="Times New Roman" panose="02020603050405020304" pitchFamily="18" charset="0"/>
          </a:defRPr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3676</TotalTime>
  <Words>613</Words>
  <Application>Microsoft Office PowerPoint</Application>
  <PresentationFormat>自定义</PresentationFormat>
  <Paragraphs>249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Helvetica Light</vt:lpstr>
      <vt:lpstr>宋体</vt:lpstr>
      <vt:lpstr>Arial</vt:lpstr>
      <vt:lpstr>Calibri</vt:lpstr>
      <vt:lpstr>Cambria Math</vt:lpstr>
      <vt:lpstr>Times New Roman</vt:lpstr>
      <vt:lpstr>Wingdings</vt:lpstr>
      <vt:lpstr>Office Theme</vt:lpstr>
      <vt:lpstr>PowerPoint 演示文稿</vt:lpstr>
    </vt:vector>
  </TitlesOfParts>
  <Company>Genigraphics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Genigraphics Research Poster Template 24x36</dc:title>
  <dc:creator>Jay Larson</dc:creator>
  <dc:description>Quality poster printing
www.genigraphics.com
1-800-790-4001</dc:description>
  <cp:lastModifiedBy>Dou Wensheng</cp:lastModifiedBy>
  <cp:revision>720</cp:revision>
  <cp:lastPrinted>2013-02-12T02:21:55Z</cp:lastPrinted>
  <dcterms:created xsi:type="dcterms:W3CDTF">2013-02-10T21:14:48Z</dcterms:created>
  <dcterms:modified xsi:type="dcterms:W3CDTF">2016-11-11T08:27:05Z</dcterms:modified>
</cp:coreProperties>
</file>