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8" r:id="rId2"/>
    <p:sldId id="436" r:id="rId3"/>
    <p:sldId id="389" r:id="rId4"/>
    <p:sldId id="454" r:id="rId5"/>
    <p:sldId id="427" r:id="rId6"/>
    <p:sldId id="429" r:id="rId7"/>
    <p:sldId id="390" r:id="rId8"/>
    <p:sldId id="425" r:id="rId9"/>
    <p:sldId id="423" r:id="rId10"/>
    <p:sldId id="257" r:id="rId11"/>
    <p:sldId id="455" r:id="rId12"/>
    <p:sldId id="392" r:id="rId13"/>
    <p:sldId id="421" r:id="rId14"/>
    <p:sldId id="465" r:id="rId15"/>
    <p:sldId id="466" r:id="rId16"/>
    <p:sldId id="400" r:id="rId17"/>
    <p:sldId id="420" r:id="rId18"/>
    <p:sldId id="433" r:id="rId19"/>
    <p:sldId id="445" r:id="rId20"/>
    <p:sldId id="370" r:id="rId21"/>
    <p:sldId id="372" r:id="rId22"/>
    <p:sldId id="346" r:id="rId23"/>
    <p:sldId id="373" r:id="rId24"/>
    <p:sldId id="459" r:id="rId25"/>
    <p:sldId id="405" r:id="rId26"/>
    <p:sldId id="460" r:id="rId27"/>
    <p:sldId id="461" r:id="rId28"/>
    <p:sldId id="406" r:id="rId29"/>
    <p:sldId id="450" r:id="rId30"/>
    <p:sldId id="448" r:id="rId31"/>
    <p:sldId id="443" r:id="rId32"/>
    <p:sldId id="452" r:id="rId33"/>
    <p:sldId id="446" r:id="rId34"/>
    <p:sldId id="453" r:id="rId35"/>
    <p:sldId id="440" r:id="rId36"/>
    <p:sldId id="442" r:id="rId37"/>
    <p:sldId id="441" r:id="rId38"/>
    <p:sldId id="408" r:id="rId39"/>
    <p:sldId id="437" r:id="rId40"/>
    <p:sldId id="409" r:id="rId41"/>
    <p:sldId id="410" r:id="rId42"/>
    <p:sldId id="413" r:id="rId43"/>
    <p:sldId id="414" r:id="rId44"/>
    <p:sldId id="418" r:id="rId45"/>
    <p:sldId id="419" r:id="rId46"/>
    <p:sldId id="435" r:id="rId4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BAA"/>
    <a:srgbClr val="3F40B8"/>
    <a:srgbClr val="2C798F"/>
    <a:srgbClr val="1F0EFF"/>
    <a:srgbClr val="4B48D6"/>
    <a:srgbClr val="4440BA"/>
    <a:srgbClr val="5009DF"/>
    <a:srgbClr val="6407DF"/>
    <a:srgbClr val="6D0AEA"/>
    <a:srgbClr val="831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6" autoAdjust="0"/>
    <p:restoredTop sz="94554" autoAdjust="0"/>
  </p:normalViewPr>
  <p:slideViewPr>
    <p:cSldViewPr snapToGrid="0" snapToObjects="1">
      <p:cViewPr varScale="1">
        <p:scale>
          <a:sx n="70" d="100"/>
          <a:sy n="70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78634-214B-9E4E-9329-E32F1A6AF571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E0952-8E6D-C240-BD04-5A1732F54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908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0CDDB-A621-464B-8F8F-849804DBAAE1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02B12-2471-DF42-9043-8C84D400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44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379BF-82C8-4FC5-9BBA-A64CC0662C3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735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常见原因和修复方法，构建内存用量模型并估算应用的内存用量，内存溢出错误的诊断方法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02B12-2471-DF42-9043-8C84D40080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4862-5EF7-A545-9140-BCD414BD2FEF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3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1319-03E0-2046-B7A3-E281BE06A24F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7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9E01A-F11E-7E4C-B765-A539ACC7B28B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6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229600" cy="846667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3F40B8"/>
                </a:solidFill>
                <a:latin typeface="Arial"/>
                <a:ea typeface="黑体"/>
                <a:cs typeface="Arial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ea typeface="黑体"/>
                <a:cs typeface="Arial"/>
              </a:defRPr>
            </a:lvl1pPr>
            <a:lvl2pPr marL="742950" indent="-285750">
              <a:buFont typeface="Wingdings" charset="2"/>
              <a:buChar char="§"/>
              <a:defRPr sz="2000">
                <a:latin typeface="Arial"/>
                <a:ea typeface="黑体"/>
                <a:cs typeface="Arial"/>
              </a:defRPr>
            </a:lvl2pPr>
            <a:lvl3pPr>
              <a:defRPr sz="1800">
                <a:latin typeface="Arial"/>
                <a:ea typeface="黑体"/>
                <a:cs typeface="Arial"/>
              </a:defRPr>
            </a:lvl3pPr>
            <a:lvl4pPr>
              <a:defRPr>
                <a:latin typeface="Arial"/>
                <a:ea typeface="黑体"/>
                <a:cs typeface="Arial"/>
              </a:defRPr>
            </a:lvl4pPr>
            <a:lvl5pPr>
              <a:defRPr>
                <a:latin typeface="Arial"/>
                <a:ea typeface="黑体"/>
                <a:cs typeface="Arial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8F57-4587-C84D-A042-BF8E71F1AABA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Line 6"/>
          <p:cNvSpPr>
            <a:spLocks noChangeShapeType="1"/>
          </p:cNvSpPr>
          <p:nvPr userDrawn="1"/>
        </p:nvSpPr>
        <p:spPr bwMode="auto">
          <a:xfrm flipV="1">
            <a:off x="457200" y="1259417"/>
            <a:ext cx="7054850" cy="22225"/>
          </a:xfrm>
          <a:prstGeom prst="line">
            <a:avLst/>
          </a:prstGeom>
          <a:noFill/>
          <a:ln w="28575">
            <a:solidFill>
              <a:srgbClr val="3F40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0BDD2-C035-444C-889F-DD66F19B6770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1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7006-55AB-CE4A-B1A9-B0BAE191CCA3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5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71D-4AC5-F448-A362-46089558D0FD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6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B643-F097-CF4B-9557-0C550D829A4C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0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3DDA-CE21-C04B-9C02-6B8E7529D80E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1977-F2F2-8E46-91EC-B6ED4C894552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2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89A3-0A26-A54A-BF60-8E2E06EE44CB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53332-FA73-2E44-A458-ECEA9DDAAB77}" type="datetime1">
              <a:rPr lang="zh-CN" altLang="en-US" smtClean="0"/>
              <a:t>2015/11/6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6D50-356D-664E-8AD2-94D574649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459801" y="1190032"/>
            <a:ext cx="8226999" cy="2088232"/>
          </a:xfrm>
          <a:prstGeom prst="roundRect">
            <a:avLst/>
          </a:prstGeom>
          <a:solidFill>
            <a:srgbClr val="3F40B8"/>
          </a:solidFill>
          <a:ln/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latin typeface="Arial"/>
                <a:ea typeface="黑体"/>
                <a:cs typeface="Arial"/>
              </a:rPr>
              <a:t>Experience Report:</a:t>
            </a:r>
          </a:p>
          <a:p>
            <a:pPr algn="ctr"/>
            <a:r>
              <a:rPr lang="en-US" altLang="zh-CN" sz="2800" dirty="0" smtClean="0">
                <a:latin typeface="Arial"/>
                <a:ea typeface="黑体"/>
                <a:cs typeface="Arial"/>
              </a:rPr>
              <a:t>A Characteristic Study on Out of Memory Errors in Distributed Data-Parallel Applications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5773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Arial"/>
                <a:ea typeface="黑体"/>
                <a:cs typeface="Arial"/>
              </a:rPr>
              <a:t>2015-11-05</a:t>
            </a:r>
            <a:endParaRPr lang="zh-CN" altLang="en-US" dirty="0">
              <a:latin typeface="Arial"/>
              <a:ea typeface="黑体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258455" y="38446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50991" y="4034954"/>
            <a:ext cx="80142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u="sng" dirty="0">
                <a:latin typeface="Corbel"/>
                <a:cs typeface="Corbel"/>
              </a:rPr>
              <a:t>Lijie </a:t>
            </a:r>
            <a:r>
              <a:rPr lang="en-US" sz="2000" u="sng" dirty="0" smtClean="0">
                <a:latin typeface="Corbel"/>
                <a:cs typeface="Corbel"/>
              </a:rPr>
              <a:t>Xu</a:t>
            </a:r>
            <a:r>
              <a:rPr lang="en-US" sz="2000" dirty="0" smtClean="0">
                <a:latin typeface="Corbel"/>
                <a:cs typeface="Corbel"/>
              </a:rPr>
              <a:t>, </a:t>
            </a:r>
            <a:r>
              <a:rPr lang="en-US" sz="2000" dirty="0" err="1">
                <a:latin typeface="Corbel"/>
                <a:cs typeface="Corbel"/>
              </a:rPr>
              <a:t>Wensheng</a:t>
            </a:r>
            <a:r>
              <a:rPr lang="en-US" sz="2000" dirty="0">
                <a:latin typeface="Corbel"/>
                <a:cs typeface="Corbel"/>
              </a:rPr>
              <a:t> </a:t>
            </a:r>
            <a:r>
              <a:rPr lang="en-US" sz="2000" dirty="0" smtClean="0">
                <a:latin typeface="Corbel"/>
                <a:cs typeface="Corbel"/>
              </a:rPr>
              <a:t>Dou, </a:t>
            </a:r>
            <a:r>
              <a:rPr lang="en-US" sz="2000" dirty="0" err="1">
                <a:latin typeface="Corbel"/>
                <a:cs typeface="Corbel"/>
              </a:rPr>
              <a:t>Feng</a:t>
            </a:r>
            <a:r>
              <a:rPr lang="en-US" sz="2000" dirty="0">
                <a:latin typeface="Corbel"/>
                <a:cs typeface="Corbel"/>
              </a:rPr>
              <a:t> </a:t>
            </a:r>
            <a:r>
              <a:rPr lang="en-US" sz="2000" dirty="0" smtClean="0">
                <a:latin typeface="Corbel"/>
                <a:cs typeface="Corbel"/>
              </a:rPr>
              <a:t>Zhu, </a:t>
            </a:r>
            <a:r>
              <a:rPr lang="en-US" sz="2000" dirty="0" err="1">
                <a:latin typeface="Corbel"/>
                <a:cs typeface="Corbel"/>
              </a:rPr>
              <a:t>Chushu</a:t>
            </a:r>
            <a:r>
              <a:rPr lang="en-US" sz="2000" dirty="0">
                <a:latin typeface="Corbel"/>
                <a:cs typeface="Corbel"/>
              </a:rPr>
              <a:t> </a:t>
            </a:r>
            <a:r>
              <a:rPr lang="en-US" sz="2000" dirty="0" err="1" smtClean="0">
                <a:latin typeface="Corbel"/>
                <a:cs typeface="Corbel"/>
              </a:rPr>
              <a:t>Gao</a:t>
            </a:r>
            <a:r>
              <a:rPr lang="en-US" sz="2000" dirty="0" smtClean="0">
                <a:latin typeface="Corbel"/>
                <a:cs typeface="Corbel"/>
              </a:rPr>
              <a:t>, </a:t>
            </a:r>
          </a:p>
          <a:p>
            <a:pPr algn="ctr"/>
            <a:r>
              <a:rPr lang="en-US" sz="2000" dirty="0" err="1" smtClean="0">
                <a:latin typeface="Corbel"/>
                <a:cs typeface="Corbel"/>
              </a:rPr>
              <a:t>Jie</a:t>
            </a:r>
            <a:r>
              <a:rPr lang="en-US" sz="2000" dirty="0" smtClean="0">
                <a:latin typeface="Corbel"/>
                <a:cs typeface="Corbel"/>
              </a:rPr>
              <a:t> Liu, </a:t>
            </a:r>
            <a:r>
              <a:rPr lang="en-US" sz="2000" dirty="0" err="1">
                <a:latin typeface="Corbel"/>
                <a:cs typeface="Corbel"/>
              </a:rPr>
              <a:t>Hua</a:t>
            </a:r>
            <a:r>
              <a:rPr lang="en-US" sz="2000" dirty="0">
                <a:latin typeface="Corbel"/>
                <a:cs typeface="Corbel"/>
              </a:rPr>
              <a:t> </a:t>
            </a:r>
            <a:r>
              <a:rPr lang="en-US" sz="2000" dirty="0" err="1" smtClean="0">
                <a:latin typeface="Corbel"/>
                <a:cs typeface="Corbel"/>
              </a:rPr>
              <a:t>Zhong</a:t>
            </a:r>
            <a:r>
              <a:rPr lang="en-US" sz="2000" dirty="0" smtClean="0">
                <a:latin typeface="Corbel"/>
                <a:cs typeface="Corbel"/>
              </a:rPr>
              <a:t>, and Jun Wei</a:t>
            </a:r>
          </a:p>
          <a:p>
            <a:pPr algn="ctr"/>
            <a:endParaRPr lang="en-US" sz="2000" dirty="0" smtClean="0">
              <a:latin typeface="Corbel"/>
              <a:cs typeface="Corbel"/>
            </a:endParaRPr>
          </a:p>
          <a:p>
            <a:pPr algn="ctr"/>
            <a:r>
              <a:rPr lang="en-US" sz="2000" b="1" dirty="0" smtClean="0">
                <a:latin typeface="Corbel"/>
                <a:cs typeface="Corbel"/>
              </a:rPr>
              <a:t>Institute </a:t>
            </a:r>
            <a:r>
              <a:rPr lang="en-US" sz="2000" b="1" dirty="0">
                <a:latin typeface="Corbel"/>
                <a:cs typeface="Corbel"/>
              </a:rPr>
              <a:t>of </a:t>
            </a:r>
            <a:r>
              <a:rPr lang="en-US" sz="2000" b="1" dirty="0" smtClean="0">
                <a:latin typeface="Corbel"/>
                <a:cs typeface="Corbel"/>
              </a:rPr>
              <a:t>Software</a:t>
            </a:r>
            <a:endParaRPr lang="en-US" sz="2000" b="1" dirty="0">
              <a:latin typeface="Corbel"/>
              <a:cs typeface="Corbel"/>
            </a:endParaRPr>
          </a:p>
          <a:p>
            <a:pPr algn="ctr"/>
            <a:r>
              <a:rPr lang="en-US" sz="2000" b="1" dirty="0" smtClean="0">
                <a:latin typeface="Corbel"/>
                <a:cs typeface="Corbel"/>
              </a:rPr>
              <a:t>Chinese </a:t>
            </a:r>
            <a:r>
              <a:rPr lang="en-US" sz="2000" b="1" dirty="0">
                <a:latin typeface="Corbel"/>
                <a:cs typeface="Corbel"/>
              </a:rPr>
              <a:t>Academy </a:t>
            </a:r>
            <a:r>
              <a:rPr lang="en-US" sz="2000" b="1" dirty="0" smtClean="0">
                <a:latin typeface="Corbel"/>
                <a:cs typeface="Corbel"/>
              </a:rPr>
              <a:t>of Sciences</a:t>
            </a:r>
            <a:endParaRPr lang="en-US" sz="2000" b="1" dirty="0">
              <a:latin typeface="Corbel"/>
              <a:cs typeface="Corbe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4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RQ </a:t>
            </a:r>
            <a:r>
              <a:rPr lang="en-US" dirty="0" smtClean="0"/>
              <a:t>1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OOM root causes? </a:t>
            </a:r>
            <a:endParaRPr lang="en-US" sz="2000" dirty="0"/>
          </a:p>
          <a:p>
            <a:r>
              <a:rPr lang="en-US" dirty="0"/>
              <a:t>RQ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Are there any common fix </a:t>
            </a:r>
            <a:r>
              <a:rPr lang="en-US" dirty="0"/>
              <a:t>patterns? </a:t>
            </a:r>
            <a:endParaRPr lang="en-US" sz="2000" dirty="0"/>
          </a:p>
          <a:p>
            <a:r>
              <a:rPr lang="en-US" dirty="0" smtClean="0"/>
              <a:t>RQ 3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Are there any new fault</a:t>
            </a:r>
            <a:r>
              <a:rPr lang="en-US" dirty="0"/>
              <a:t>-tolerant </a:t>
            </a:r>
            <a:r>
              <a:rPr lang="en-US" dirty="0" smtClean="0"/>
              <a:t>mechanisms?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</a:t>
            </a:r>
            <a:r>
              <a:rPr lang="en-US" altLang="zh-CN" dirty="0" smtClean="0"/>
              <a:t>Subject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source</a:t>
            </a:r>
          </a:p>
          <a:p>
            <a:pPr lvl="1"/>
            <a:r>
              <a:rPr lang="en-US" dirty="0" smtClean="0"/>
              <a:t>Hadoop and Spark </a:t>
            </a:r>
            <a:r>
              <a:rPr lang="en-US" altLang="zh-CN" dirty="0" smtClean="0"/>
              <a:t>applications</a:t>
            </a:r>
            <a:r>
              <a:rPr lang="zh-CN" altLang="en-US" dirty="0"/>
              <a:t> </a:t>
            </a:r>
            <a:r>
              <a:rPr lang="en-US" altLang="zh-CN" sz="1800" dirty="0" smtClean="0"/>
              <a:t>(</a:t>
            </a:r>
            <a:r>
              <a:rPr lang="en-US" sz="1800" dirty="0" smtClean="0"/>
              <a:t>open-source and widely used</a:t>
            </a:r>
            <a:r>
              <a:rPr lang="en-US" altLang="zh-CN" sz="1800" dirty="0" smtClean="0"/>
              <a:t>)</a:t>
            </a:r>
            <a:endParaRPr lang="en-US" sz="1800" dirty="0" smtClean="0"/>
          </a:p>
          <a:p>
            <a:r>
              <a:rPr lang="en-US" dirty="0" smtClean="0"/>
              <a:t>Bug </a:t>
            </a:r>
            <a:r>
              <a:rPr lang="en-US" dirty="0"/>
              <a:t>source</a:t>
            </a:r>
          </a:p>
          <a:p>
            <a:pPr lvl="1"/>
            <a:r>
              <a:rPr lang="en-US" dirty="0"/>
              <a:t>No special bug repository for OOM </a:t>
            </a:r>
            <a:r>
              <a:rPr lang="en-US" dirty="0" smtClean="0"/>
              <a:t>error</a:t>
            </a:r>
            <a:r>
              <a:rPr lang="en-US" altLang="zh-CN" dirty="0" smtClean="0"/>
              <a:t>s</a:t>
            </a:r>
          </a:p>
          <a:p>
            <a:pPr lvl="1"/>
            <a:r>
              <a:rPr lang="en-US" altLang="zh-CN" dirty="0" smtClean="0"/>
              <a:t>Open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forums, such as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/>
            <a:r>
              <a:rPr lang="en-US" altLang="zh-CN" sz="2400" dirty="0"/>
              <a:t>Professional discussion</a:t>
            </a:r>
          </a:p>
          <a:p>
            <a:pPr lvl="1"/>
            <a:r>
              <a:rPr lang="en-US" altLang="zh-CN" dirty="0" smtClean="0"/>
              <a:t>Hadoop/Spark c</a:t>
            </a:r>
            <a:r>
              <a:rPr lang="en-US" dirty="0" smtClean="0"/>
              <a:t>ommitters, experienced developers, and users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449" y="3610482"/>
            <a:ext cx="1808343" cy="4931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5146" y="3679018"/>
            <a:ext cx="2330309" cy="3112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526" y="3741622"/>
            <a:ext cx="2567695" cy="26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</a:t>
            </a:r>
            <a:r>
              <a:rPr lang="en-US" dirty="0"/>
              <a:t>Subject </a:t>
            </a:r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324" y="1839385"/>
            <a:ext cx="2233314" cy="1072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Google keywords</a:t>
            </a:r>
          </a:p>
          <a:p>
            <a:pPr algn="ctr"/>
            <a:r>
              <a:rPr lang="en-US" sz="1600" b="1" dirty="0" smtClean="0">
                <a:latin typeface="Arial"/>
                <a:cs typeface="Arial"/>
              </a:rPr>
              <a:t>in open forums</a:t>
            </a:r>
          </a:p>
        </p:txBody>
      </p:sp>
      <p:cxnSp>
        <p:nvCxnSpPr>
          <p:cNvPr id="7" name="Straight Arrow Connector 6"/>
          <p:cNvCxnSpPr>
            <a:stCxn id="5" idx="2"/>
            <a:endCxn id="10" idx="0"/>
          </p:cNvCxnSpPr>
          <p:nvPr/>
        </p:nvCxnSpPr>
        <p:spPr>
          <a:xfrm>
            <a:off x="1466981" y="2912359"/>
            <a:ext cx="0" cy="711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0324" y="3624024"/>
            <a:ext cx="2233314" cy="678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1,151 memory issues 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22" name="Straight Arrow Connector 21"/>
          <p:cNvCxnSpPr>
            <a:stCxn id="5" idx="3"/>
            <a:endCxn id="25" idx="1"/>
          </p:cNvCxnSpPr>
          <p:nvPr/>
        </p:nvCxnSpPr>
        <p:spPr>
          <a:xfrm>
            <a:off x="2583638" y="2375872"/>
            <a:ext cx="8484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432076" y="1839385"/>
            <a:ext cx="2233314" cy="10729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>
                <a:latin typeface="Arial"/>
                <a:cs typeface="Arial"/>
              </a:rPr>
              <a:t>Select </a:t>
            </a:r>
            <a:r>
              <a:rPr lang="en-US" sz="1600" b="1" dirty="0" smtClean="0">
                <a:latin typeface="Arial"/>
                <a:cs typeface="Arial"/>
              </a:rPr>
              <a:t>OOM errors</a:t>
            </a:r>
          </a:p>
        </p:txBody>
      </p:sp>
      <p:cxnSp>
        <p:nvCxnSpPr>
          <p:cNvPr id="27" name="Straight Arrow Connector 26"/>
          <p:cNvCxnSpPr>
            <a:endCxn id="28" idx="0"/>
          </p:cNvCxnSpPr>
          <p:nvPr/>
        </p:nvCxnSpPr>
        <p:spPr>
          <a:xfrm>
            <a:off x="4548733" y="2912359"/>
            <a:ext cx="0" cy="711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432076" y="3624024"/>
            <a:ext cx="2233314" cy="6788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276 OOM errors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53200" y="1839385"/>
            <a:ext cx="2233314" cy="10729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Select OOM errors </a:t>
            </a:r>
            <a:r>
              <a:rPr lang="en-US" sz="1600" dirty="0" smtClean="0">
                <a:latin typeface="Arial"/>
                <a:cs typeface="Arial"/>
              </a:rPr>
              <a:t>that have identified causes</a:t>
            </a:r>
          </a:p>
        </p:txBody>
      </p:sp>
      <p:cxnSp>
        <p:nvCxnSpPr>
          <p:cNvPr id="30" name="Straight Arrow Connector 29"/>
          <p:cNvCxnSpPr>
            <a:endCxn id="31" idx="0"/>
          </p:cNvCxnSpPr>
          <p:nvPr/>
        </p:nvCxnSpPr>
        <p:spPr>
          <a:xfrm>
            <a:off x="7669857" y="2912359"/>
            <a:ext cx="0" cy="711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1" name="Rectangle 30"/>
          <p:cNvSpPr/>
          <p:nvPr/>
        </p:nvSpPr>
        <p:spPr>
          <a:xfrm>
            <a:off x="6553200" y="3624024"/>
            <a:ext cx="2233314" cy="6788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123 OOM errors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32" name="Straight Arrow Connector 31"/>
          <p:cNvCxnSpPr>
            <a:stCxn id="25" idx="3"/>
            <a:endCxn id="29" idx="1"/>
          </p:cNvCxnSpPr>
          <p:nvPr/>
        </p:nvCxnSpPr>
        <p:spPr>
          <a:xfrm>
            <a:off x="5665390" y="2375872"/>
            <a:ext cx="8878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43" name="Straight Arrow Connector 42"/>
          <p:cNvCxnSpPr>
            <a:stCxn id="10" idx="3"/>
            <a:endCxn id="28" idx="1"/>
          </p:cNvCxnSpPr>
          <p:nvPr/>
        </p:nvCxnSpPr>
        <p:spPr>
          <a:xfrm>
            <a:off x="2583638" y="3963434"/>
            <a:ext cx="8484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8" idx="3"/>
            <a:endCxn id="31" idx="1"/>
          </p:cNvCxnSpPr>
          <p:nvPr/>
        </p:nvCxnSpPr>
        <p:spPr>
          <a:xfrm>
            <a:off x="5665390" y="3963434"/>
            <a:ext cx="8878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6" name="TextBox 25"/>
          <p:cNvSpPr txBox="1"/>
          <p:nvPr/>
        </p:nvSpPr>
        <p:spPr>
          <a:xfrm>
            <a:off x="202367" y="4502791"/>
            <a:ext cx="2867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Keyword criteria:</a:t>
            </a:r>
          </a:p>
          <a:p>
            <a:endParaRPr lang="en-US" sz="1600" b="1" dirty="0" smtClean="0">
              <a:latin typeface="Arial"/>
              <a:cs typeface="Arial"/>
            </a:endParaRPr>
          </a:p>
          <a:p>
            <a:r>
              <a:rPr lang="en-US" sz="1600" b="1" dirty="0" smtClean="0">
                <a:latin typeface="Arial"/>
                <a:cs typeface="Arial"/>
              </a:rPr>
              <a:t>Keywords: “Hadoop out of memory”, “Spark OOM”</a:t>
            </a:r>
          </a:p>
          <a:p>
            <a:endParaRPr lang="en-US" sz="1600" b="1" dirty="0">
              <a:effectLst/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22490" y="4468514"/>
            <a:ext cx="28677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Selection criteria:</a:t>
            </a:r>
          </a:p>
          <a:p>
            <a:endParaRPr lang="en-US" sz="1600" b="1" dirty="0" smtClean="0">
              <a:latin typeface="Arial"/>
              <a:cs typeface="Arial"/>
            </a:endParaRPr>
          </a:p>
          <a:p>
            <a:r>
              <a:rPr lang="en-US" sz="1600" b="1" dirty="0" smtClean="0">
                <a:latin typeface="Arial"/>
                <a:cs typeface="Arial"/>
              </a:rPr>
              <a:t>The </a:t>
            </a:r>
            <a:r>
              <a:rPr lang="en-US" sz="1600" b="1" dirty="0">
                <a:latin typeface="Arial"/>
                <a:cs typeface="Arial"/>
              </a:rPr>
              <a:t>error occurs in the </a:t>
            </a:r>
            <a:r>
              <a:rPr lang="en-US" sz="1600" b="1" dirty="0" smtClean="0">
                <a:latin typeface="Arial"/>
                <a:cs typeface="Arial"/>
              </a:rPr>
              <a:t>applications not the service components</a:t>
            </a:r>
            <a:endParaRPr lang="en-US" sz="1600" b="1" dirty="0">
              <a:latin typeface="Arial"/>
              <a:cs typeface="Arial"/>
            </a:endParaRPr>
          </a:p>
          <a:p>
            <a:endParaRPr lang="en-US" sz="1600" b="1" dirty="0">
              <a:effectLst/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90214" y="4458895"/>
            <a:ext cx="3053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Selection </a:t>
            </a:r>
            <a:r>
              <a:rPr lang="en-US" sz="1600" b="1" dirty="0">
                <a:latin typeface="Arial"/>
                <a:cs typeface="Arial"/>
              </a:rPr>
              <a:t>c</a:t>
            </a:r>
            <a:r>
              <a:rPr lang="en-US" sz="1600" b="1" dirty="0" smtClean="0">
                <a:latin typeface="Arial"/>
                <a:cs typeface="Arial"/>
              </a:rPr>
              <a:t>riteria:</a:t>
            </a:r>
          </a:p>
          <a:p>
            <a:endParaRPr lang="en-US" sz="1600" b="1" dirty="0" smtClean="0">
              <a:latin typeface="Arial"/>
              <a:cs typeface="Arial"/>
            </a:endParaRPr>
          </a:p>
          <a:p>
            <a:r>
              <a:rPr lang="en-US" sz="1600" b="1" dirty="0" smtClean="0">
                <a:latin typeface="Arial"/>
                <a:cs typeface="Arial"/>
              </a:rPr>
              <a:t>Experts identified the causes</a:t>
            </a:r>
          </a:p>
          <a:p>
            <a:r>
              <a:rPr lang="en-US" sz="1600" b="1" dirty="0" smtClean="0">
                <a:latin typeface="Arial"/>
                <a:cs typeface="Arial"/>
              </a:rPr>
              <a:t>Users identified the causes</a:t>
            </a:r>
          </a:p>
          <a:p>
            <a:r>
              <a:rPr lang="en-US" sz="1600" b="1" dirty="0" smtClean="0">
                <a:latin typeface="Arial"/>
                <a:cs typeface="Arial"/>
              </a:rPr>
              <a:t>We identified the causes</a:t>
            </a:r>
          </a:p>
          <a:p>
            <a:endParaRPr lang="en-US" sz="1600" b="1" dirty="0"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329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1" grpId="0" animBg="1"/>
      <p:bldP spid="26" grpId="0"/>
      <p:bldP spid="33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Subjects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the studied 123 OOM errors</a:t>
            </a:r>
          </a:p>
          <a:p>
            <a:pPr lvl="1"/>
            <a:r>
              <a:rPr lang="en-US" dirty="0" smtClean="0"/>
              <a:t>Causes are identified by experts (66), users (45), us (12)</a:t>
            </a:r>
          </a:p>
          <a:p>
            <a:r>
              <a:rPr lang="en-US" altLang="zh-CN" dirty="0" smtClean="0"/>
              <a:t>Including diverse applications</a:t>
            </a:r>
          </a:p>
          <a:p>
            <a:pPr lvl="1"/>
            <a:r>
              <a:rPr lang="en-US" altLang="zh-CN" dirty="0" smtClean="0"/>
              <a:t>raw code, high-level languages/libraries</a:t>
            </a:r>
            <a:endParaRPr lang="en-US" b="1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26059"/>
              </p:ext>
            </p:extLst>
          </p:nvPr>
        </p:nvGraphicFramePr>
        <p:xfrm>
          <a:off x="186109" y="3490665"/>
          <a:ext cx="8770590" cy="2449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200"/>
                <a:gridCol w="1510770"/>
                <a:gridCol w="821072"/>
                <a:gridCol w="492643"/>
                <a:gridCol w="536433"/>
                <a:gridCol w="755386"/>
                <a:gridCol w="700648"/>
                <a:gridCol w="810124"/>
                <a:gridCol w="656857"/>
                <a:gridCol w="613067"/>
                <a:gridCol w="963390"/>
              </a:tblGrid>
              <a:tr h="30620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Framework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Sources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Raw code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Pig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Hive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Mahout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Cloud9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GraphX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MLlib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Reproduced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4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Developers’ blogs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MapReduce books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r>
                        <a:rPr lang="en-US" sz="1300" baseline="0" dirty="0" smtClean="0">
                          <a:latin typeface="Times New Roman"/>
                          <a:cs typeface="Times New Roman"/>
                        </a:rPr>
                        <a:t>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93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123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73149" y="3502279"/>
            <a:ext cx="1583550" cy="2451908"/>
          </a:xfrm>
          <a:prstGeom prst="rect">
            <a:avLst/>
          </a:prstGeom>
          <a:noFill/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38886" y="2391823"/>
            <a:ext cx="1054187" cy="10988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6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Subjects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the studied 123 OOM errors</a:t>
            </a:r>
          </a:p>
          <a:p>
            <a:pPr lvl="1"/>
            <a:r>
              <a:rPr lang="en-US" dirty="0" smtClean="0"/>
              <a:t>Causes are identified by experts (66), users (45), us (12)</a:t>
            </a:r>
          </a:p>
          <a:p>
            <a:r>
              <a:rPr lang="en-US" altLang="zh-CN" dirty="0" smtClean="0"/>
              <a:t>Including diverse applications</a:t>
            </a:r>
          </a:p>
          <a:p>
            <a:pPr lvl="1"/>
            <a:r>
              <a:rPr lang="en-US" altLang="zh-CN" dirty="0" smtClean="0"/>
              <a:t>raw code, high-level languages/libraries</a:t>
            </a:r>
            <a:endParaRPr lang="en-US" b="1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53871"/>
              </p:ext>
            </p:extLst>
          </p:nvPr>
        </p:nvGraphicFramePr>
        <p:xfrm>
          <a:off x="186109" y="3490665"/>
          <a:ext cx="8770590" cy="2449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200"/>
                <a:gridCol w="1510770"/>
                <a:gridCol w="821072"/>
                <a:gridCol w="492643"/>
                <a:gridCol w="536433"/>
                <a:gridCol w="755386"/>
                <a:gridCol w="700648"/>
                <a:gridCol w="810124"/>
                <a:gridCol w="656857"/>
                <a:gridCol w="613067"/>
                <a:gridCol w="963390"/>
              </a:tblGrid>
              <a:tr h="30620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Framework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Sources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Raw code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Pig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Hive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Mahout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Cloud9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GraphX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MLlib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Reproduced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4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Developers’ blogs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MapReduce books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r>
                        <a:rPr lang="en-US" sz="1300" baseline="0" dirty="0" smtClean="0">
                          <a:latin typeface="Times New Roman"/>
                          <a:cs typeface="Times New Roman"/>
                        </a:rPr>
                        <a:t>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93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123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13892" y="3502279"/>
            <a:ext cx="838419" cy="2451908"/>
          </a:xfrm>
          <a:prstGeom prst="rect">
            <a:avLst/>
          </a:prstGeom>
          <a:noFill/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71386" y="3168550"/>
            <a:ext cx="961716" cy="3221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0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Subjects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the studied 123 OOM errors</a:t>
            </a:r>
          </a:p>
          <a:p>
            <a:pPr lvl="1"/>
            <a:r>
              <a:rPr lang="en-US" dirty="0" smtClean="0"/>
              <a:t>Causes are identified by experts (66), users (45), us (12)</a:t>
            </a:r>
          </a:p>
          <a:p>
            <a:r>
              <a:rPr lang="en-US" altLang="zh-CN" dirty="0" smtClean="0"/>
              <a:t>Including diverse applications</a:t>
            </a:r>
          </a:p>
          <a:p>
            <a:pPr lvl="1"/>
            <a:r>
              <a:rPr lang="en-US" altLang="zh-CN" dirty="0" smtClean="0"/>
              <a:t>raw code, high-level languages/libraries</a:t>
            </a:r>
            <a:endParaRPr lang="en-US" b="1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53871"/>
              </p:ext>
            </p:extLst>
          </p:nvPr>
        </p:nvGraphicFramePr>
        <p:xfrm>
          <a:off x="186109" y="3490665"/>
          <a:ext cx="8770590" cy="2449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200"/>
                <a:gridCol w="1510770"/>
                <a:gridCol w="821072"/>
                <a:gridCol w="492643"/>
                <a:gridCol w="536433"/>
                <a:gridCol w="755386"/>
                <a:gridCol w="700648"/>
                <a:gridCol w="810124"/>
                <a:gridCol w="656857"/>
                <a:gridCol w="613067"/>
                <a:gridCol w="963390"/>
              </a:tblGrid>
              <a:tr h="30620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Framework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Sources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Raw code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Pig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Hive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Mahout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Cloud9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GraphX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err="1" smtClean="0">
                          <a:latin typeface="Times New Roman"/>
                          <a:cs typeface="Times New Roman"/>
                        </a:rPr>
                        <a:t>MLlib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Reproduced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4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Hadoop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Developers’ blogs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MapReduce books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Spark</a:t>
                      </a:r>
                      <a:r>
                        <a:rPr lang="en-US" sz="1300" baseline="0" dirty="0" smtClean="0">
                          <a:latin typeface="Times New Roman"/>
                          <a:cs typeface="Times New Roman"/>
                        </a:rPr>
                        <a:t> mailing list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16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 smtClean="0">
                          <a:latin typeface="Times New Roman"/>
                          <a:cs typeface="Times New Roman"/>
                        </a:rPr>
                        <a:t>StackOverflow.com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42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48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14</a:t>
                      </a:r>
                      <a:endParaRPr lang="en-US" sz="13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  <a:tr h="30620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 Total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93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123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en-US" sz="1300" b="1" dirty="0" smtClean="0">
                          <a:latin typeface="Times New Roman"/>
                          <a:cs typeface="Times New Roman"/>
                        </a:rPr>
                        <a:t>43</a:t>
                      </a:r>
                      <a:endParaRPr lang="en-US" sz="1300" b="1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flipH="1">
            <a:off x="3415322" y="3502279"/>
            <a:ext cx="3957827" cy="2451908"/>
          </a:xfrm>
          <a:prstGeom prst="rect">
            <a:avLst/>
          </a:prstGeom>
          <a:noFill/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>
          <a:xfrm>
            <a:off x="4648290" y="3217866"/>
            <a:ext cx="745945" cy="284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0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 smtClean="0"/>
              <a:t>RQ1: OOM cause patterns </a:t>
            </a:r>
            <a:r>
              <a:rPr lang="en-US" sz="2800" dirty="0" smtClean="0"/>
              <a:t>– Data storage</a:t>
            </a:r>
            <a:endParaRPr lang="en-US" sz="2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Large data stored in the framework</a:t>
            </a:r>
            <a:r>
              <a:rPr lang="zh-CN" altLang="zh-CN" dirty="0" smtClean="0">
                <a:latin typeface="Arial"/>
                <a:cs typeface="Arial"/>
              </a:rPr>
              <a:t>（</a:t>
            </a:r>
            <a:r>
              <a:rPr lang="en-US" altLang="zh-CN" dirty="0" smtClean="0">
                <a:latin typeface="Arial"/>
                <a:cs typeface="Arial"/>
              </a:rPr>
              <a:t>12%</a:t>
            </a:r>
            <a:r>
              <a:rPr lang="zh-CN" altLang="en-US" dirty="0" smtClean="0">
                <a:latin typeface="Arial"/>
                <a:cs typeface="Arial"/>
              </a:rPr>
              <a:t>）</a:t>
            </a:r>
            <a:endParaRPr lang="en-US" altLang="zh-CN" dirty="0" smtClean="0">
              <a:latin typeface="Arial"/>
              <a:cs typeface="Arial"/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1: Large data buffered by the framework (8 errors, 6%)</a:t>
            </a:r>
            <a:endParaRPr lang="en-US" altLang="zh-CN" dirty="0" smtClean="0"/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Large </a:t>
            </a:r>
            <a:r>
              <a:rPr lang="en-US" altLang="zh-CN" i="1" dirty="0" smtClean="0">
                <a:latin typeface="Arial"/>
                <a:cs typeface="Arial"/>
              </a:rPr>
              <a:t>map buffer (500MB)</a:t>
            </a:r>
            <a:r>
              <a:rPr lang="en-US" altLang="zh-CN" dirty="0" smtClean="0">
                <a:latin typeface="Arial"/>
                <a:cs typeface="Arial"/>
              </a:rPr>
              <a:t>, large </a:t>
            </a:r>
            <a:r>
              <a:rPr lang="en-US" altLang="zh-CN" i="1" dirty="0" smtClean="0">
                <a:latin typeface="Arial"/>
                <a:cs typeface="Arial"/>
              </a:rPr>
              <a:t>shuffle buffer (70%)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2944" y="2037107"/>
            <a:ext cx="7411836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chemeClr val="bg1"/>
                </a:solidFill>
                <a:latin typeface="Arial"/>
                <a:cs typeface="Arial"/>
              </a:rPr>
              <a:t>Pattern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1: Large data buffered by the framework (8 errors, 6%</a:t>
            </a:r>
            <a:r>
              <a:rPr lang="en-US" altLang="zh-CN" dirty="0" smtClean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lang="en-US" altLang="zh-CN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77958" y="6356350"/>
            <a:ext cx="2133600" cy="365125"/>
          </a:xfrm>
        </p:spPr>
        <p:txBody>
          <a:bodyPr/>
          <a:lstStyle/>
          <a:p>
            <a:fld id="{0EDF6D50-356D-664E-8AD2-94D574649C75}" type="slidenum">
              <a:rPr lang="en-US" smtClean="0"/>
              <a:t>16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956504" y="5573102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3047" y="3988926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99039" y="3916918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823984" y="3988926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9" name="Straight Arrow Connector 18"/>
          <p:cNvCxnSpPr>
            <a:stCxn id="18" idx="3"/>
            <a:endCxn id="17" idx="1"/>
          </p:cNvCxnSpPr>
          <p:nvPr/>
        </p:nvCxnSpPr>
        <p:spPr>
          <a:xfrm flipV="1">
            <a:off x="2832096" y="4024930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3"/>
            <a:endCxn id="41" idx="1"/>
          </p:cNvCxnSpPr>
          <p:nvPr/>
        </p:nvCxnSpPr>
        <p:spPr>
          <a:xfrm>
            <a:off x="2832096" y="4168946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3"/>
            <a:endCxn id="18" idx="1"/>
          </p:cNvCxnSpPr>
          <p:nvPr/>
        </p:nvCxnSpPr>
        <p:spPr>
          <a:xfrm>
            <a:off x="1521708" y="4168946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733195" y="4398160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08595" y="4399170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3048" y="4853022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99039" y="4781014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823984" y="4853022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7" name="Straight Arrow Connector 26"/>
          <p:cNvCxnSpPr>
            <a:stCxn id="26" idx="3"/>
            <a:endCxn id="25" idx="1"/>
          </p:cNvCxnSpPr>
          <p:nvPr/>
        </p:nvCxnSpPr>
        <p:spPr>
          <a:xfrm flipV="1">
            <a:off x="2832096" y="4889026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3"/>
            <a:endCxn id="42" idx="1"/>
          </p:cNvCxnSpPr>
          <p:nvPr/>
        </p:nvCxnSpPr>
        <p:spPr>
          <a:xfrm>
            <a:off x="2832096" y="5033042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3"/>
            <a:endCxn id="26" idx="1"/>
          </p:cNvCxnSpPr>
          <p:nvPr/>
        </p:nvCxnSpPr>
        <p:spPr>
          <a:xfrm>
            <a:off x="1521708" y="5033042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63048" y="5717118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99039" y="5645110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823984" y="5717118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>
            <a:stCxn id="32" idx="3"/>
            <a:endCxn id="31" idx="1"/>
          </p:cNvCxnSpPr>
          <p:nvPr/>
        </p:nvCxnSpPr>
        <p:spPr>
          <a:xfrm flipV="1">
            <a:off x="2832096" y="5753122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3"/>
            <a:endCxn id="43" idx="1"/>
          </p:cNvCxnSpPr>
          <p:nvPr/>
        </p:nvCxnSpPr>
        <p:spPr>
          <a:xfrm>
            <a:off x="2832096" y="5897138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3"/>
            <a:endCxn id="32" idx="1"/>
          </p:cNvCxnSpPr>
          <p:nvPr/>
        </p:nvCxnSpPr>
        <p:spPr>
          <a:xfrm>
            <a:off x="1521708" y="5897138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2" idx="3"/>
            <a:endCxn id="23" idx="1"/>
          </p:cNvCxnSpPr>
          <p:nvPr/>
        </p:nvCxnSpPr>
        <p:spPr>
          <a:xfrm flipV="1">
            <a:off x="7317371" y="4574998"/>
            <a:ext cx="291224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7" idx="3"/>
            <a:endCxn id="94" idx="2"/>
          </p:cNvCxnSpPr>
          <p:nvPr/>
        </p:nvCxnSpPr>
        <p:spPr>
          <a:xfrm>
            <a:off x="4131087" y="4024930"/>
            <a:ext cx="913439" cy="541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3"/>
            <a:endCxn id="94" idx="2"/>
          </p:cNvCxnSpPr>
          <p:nvPr/>
        </p:nvCxnSpPr>
        <p:spPr>
          <a:xfrm flipV="1">
            <a:off x="4131087" y="4566098"/>
            <a:ext cx="913439" cy="3229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1" idx="3"/>
            <a:endCxn id="94" idx="2"/>
          </p:cNvCxnSpPr>
          <p:nvPr/>
        </p:nvCxnSpPr>
        <p:spPr>
          <a:xfrm flipV="1">
            <a:off x="4131087" y="4566098"/>
            <a:ext cx="913439" cy="1187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795058" y="5230419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99039" y="4204950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99039" y="5069046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99039" y="5933142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733195" y="5374435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608595" y="5374435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46" name="Straight Arrow Connector 45"/>
          <p:cNvCxnSpPr>
            <a:stCxn id="44" idx="3"/>
            <a:endCxn id="45" idx="1"/>
          </p:cNvCxnSpPr>
          <p:nvPr/>
        </p:nvCxnSpPr>
        <p:spPr>
          <a:xfrm flipV="1">
            <a:off x="7317371" y="5550263"/>
            <a:ext cx="291224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1" idx="3"/>
            <a:endCxn id="78" idx="2"/>
          </p:cNvCxnSpPr>
          <p:nvPr/>
        </p:nvCxnSpPr>
        <p:spPr>
          <a:xfrm>
            <a:off x="4131087" y="4312962"/>
            <a:ext cx="913439" cy="1253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3"/>
            <a:endCxn id="78" idx="2"/>
          </p:cNvCxnSpPr>
          <p:nvPr/>
        </p:nvCxnSpPr>
        <p:spPr>
          <a:xfrm>
            <a:off x="4131087" y="5177058"/>
            <a:ext cx="913439" cy="389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3" idx="3"/>
            <a:endCxn id="78" idx="2"/>
          </p:cNvCxnSpPr>
          <p:nvPr/>
        </p:nvCxnSpPr>
        <p:spPr>
          <a:xfrm flipV="1">
            <a:off x="4131087" y="5566150"/>
            <a:ext cx="913439" cy="475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4795058" y="4222307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956504" y="4709006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956503" y="3844910"/>
            <a:ext cx="3367799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991247" y="5279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305696" y="3412862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912327" y="3772902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5" name="Cube 74"/>
          <p:cNvSpPr/>
          <p:nvPr/>
        </p:nvSpPr>
        <p:spPr>
          <a:xfrm>
            <a:off x="3030696" y="4006283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Cube 75"/>
          <p:cNvSpPr/>
          <p:nvPr/>
        </p:nvSpPr>
        <p:spPr>
          <a:xfrm>
            <a:off x="3030696" y="4870379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ube 76"/>
          <p:cNvSpPr/>
          <p:nvPr/>
        </p:nvSpPr>
        <p:spPr>
          <a:xfrm>
            <a:off x="3030696" y="5745162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ube 77"/>
          <p:cNvSpPr/>
          <p:nvPr/>
        </p:nvSpPr>
        <p:spPr>
          <a:xfrm>
            <a:off x="5044526" y="5306969"/>
            <a:ext cx="471286" cy="41469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4" name="Cube 93"/>
          <p:cNvSpPr/>
          <p:nvPr/>
        </p:nvSpPr>
        <p:spPr>
          <a:xfrm>
            <a:off x="5044526" y="4312962"/>
            <a:ext cx="471286" cy="405017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04" name="Straight Arrow Connector 103"/>
          <p:cNvCxnSpPr>
            <a:stCxn id="94" idx="4"/>
            <a:endCxn id="22" idx="1"/>
          </p:cNvCxnSpPr>
          <p:nvPr/>
        </p:nvCxnSpPr>
        <p:spPr>
          <a:xfrm>
            <a:off x="5414558" y="4566098"/>
            <a:ext cx="318637" cy="120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78" idx="4"/>
            <a:endCxn id="44" idx="1"/>
          </p:cNvCxnSpPr>
          <p:nvPr/>
        </p:nvCxnSpPr>
        <p:spPr>
          <a:xfrm flipV="1">
            <a:off x="5412140" y="5554455"/>
            <a:ext cx="321055" cy="116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3887442" y="3170779"/>
            <a:ext cx="1443354" cy="307777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Pattern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52" name="Straight Arrow Connector 151"/>
          <p:cNvCxnSpPr>
            <a:stCxn id="151" idx="2"/>
            <a:endCxn id="75" idx="0"/>
          </p:cNvCxnSpPr>
          <p:nvPr/>
        </p:nvCxnSpPr>
        <p:spPr>
          <a:xfrm flipH="1">
            <a:off x="3307005" y="3478556"/>
            <a:ext cx="1302114" cy="527727"/>
          </a:xfrm>
          <a:prstGeom prst="straightConnector1">
            <a:avLst/>
          </a:prstGeom>
          <a:ln w="57150" cmpd="sng">
            <a:solidFill>
              <a:srgbClr val="3F40B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51" idx="2"/>
            <a:endCxn id="94" idx="0"/>
          </p:cNvCxnSpPr>
          <p:nvPr/>
        </p:nvCxnSpPr>
        <p:spPr>
          <a:xfrm>
            <a:off x="4609119" y="3478556"/>
            <a:ext cx="721677" cy="834406"/>
          </a:xfrm>
          <a:prstGeom prst="straightConnector1">
            <a:avLst/>
          </a:prstGeom>
          <a:ln w="57150" cmpd="sng">
            <a:solidFill>
              <a:srgbClr val="3F40B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4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 smtClean="0"/>
              <a:t>RQ1: OOM cause patterns </a:t>
            </a:r>
            <a:r>
              <a:rPr lang="en-US" sz="2800" dirty="0"/>
              <a:t>– Data storage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98741"/>
            <a:ext cx="8229600" cy="4525963"/>
          </a:xfrm>
        </p:spPr>
        <p:txBody>
          <a:bodyPr/>
          <a:lstStyle/>
          <a:p>
            <a:r>
              <a:rPr lang="en-US" altLang="zh-CN" dirty="0"/>
              <a:t>Category: Large </a:t>
            </a:r>
            <a:r>
              <a:rPr lang="en-US" altLang="zh-CN" dirty="0" smtClean="0">
                <a:latin typeface="Arial"/>
                <a:cs typeface="Arial"/>
              </a:rPr>
              <a:t>data stored in the framework</a:t>
            </a:r>
            <a:r>
              <a:rPr lang="zh-CN" altLang="zh-CN" dirty="0" smtClean="0">
                <a:latin typeface="Arial"/>
                <a:cs typeface="Arial"/>
              </a:rPr>
              <a:t>（</a:t>
            </a:r>
            <a:r>
              <a:rPr lang="en-US" altLang="zh-CN" dirty="0" smtClean="0">
                <a:latin typeface="Arial"/>
                <a:cs typeface="Arial"/>
              </a:rPr>
              <a:t>12%</a:t>
            </a:r>
            <a:r>
              <a:rPr lang="zh-CN" altLang="en-US" dirty="0" smtClean="0">
                <a:latin typeface="Arial"/>
                <a:cs typeface="Arial"/>
              </a:rPr>
              <a:t>）</a:t>
            </a:r>
            <a:endParaRPr lang="en-US" altLang="zh-CN" dirty="0" smtClean="0">
              <a:latin typeface="Arial"/>
              <a:cs typeface="Arial"/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2: Large data cached in the framework (7 errors, 6%)</a:t>
            </a:r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Users explicitly cache large data for reuse (e.g., for next job)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62944" y="2128527"/>
            <a:ext cx="7411836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cs typeface="Arial"/>
              </a:rPr>
              <a:t>Pattern </a:t>
            </a:r>
            <a:r>
              <a:rPr lang="en-US" altLang="zh-CN" dirty="0">
                <a:solidFill>
                  <a:srgbClr val="FFFFFF"/>
                </a:solidFill>
                <a:latin typeface="Arial"/>
                <a:cs typeface="Arial"/>
              </a:rPr>
              <a:t>2: Large data cached in the framework (7 errors, 6%</a:t>
            </a:r>
            <a:r>
              <a:rPr lang="en-US" altLang="zh-CN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lang="en-US" altLang="zh-CN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77958" y="6356350"/>
            <a:ext cx="2133600" cy="365125"/>
          </a:xfrm>
        </p:spPr>
        <p:txBody>
          <a:bodyPr/>
          <a:lstStyle/>
          <a:p>
            <a:fld id="{0EDF6D50-356D-664E-8AD2-94D574649C75}" type="slidenum">
              <a:rPr lang="en-US" smtClean="0"/>
              <a:t>17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76895" y="3266785"/>
            <a:ext cx="1547364" cy="523220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Pattern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2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Cached data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612" y="5519741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0155" y="3935565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08232" y="3863557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171092" y="3935565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5" name="Straight Arrow Connector 14"/>
          <p:cNvCxnSpPr>
            <a:stCxn id="14" idx="3"/>
            <a:endCxn id="13" idx="1"/>
          </p:cNvCxnSpPr>
          <p:nvPr/>
        </p:nvCxnSpPr>
        <p:spPr>
          <a:xfrm flipV="1">
            <a:off x="2179204" y="3971569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3"/>
            <a:endCxn id="38" idx="1"/>
          </p:cNvCxnSpPr>
          <p:nvPr/>
        </p:nvCxnSpPr>
        <p:spPr>
          <a:xfrm>
            <a:off x="2179204" y="411558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3"/>
            <a:endCxn id="14" idx="1"/>
          </p:cNvCxnSpPr>
          <p:nvPr/>
        </p:nvCxnSpPr>
        <p:spPr>
          <a:xfrm>
            <a:off x="868816" y="4115585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027746" y="434479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03146" y="4345809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0156" y="4799661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08232" y="4727653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171092" y="4799661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3" name="Straight Arrow Connector 22"/>
          <p:cNvCxnSpPr>
            <a:stCxn id="22" idx="3"/>
            <a:endCxn id="21" idx="1"/>
          </p:cNvCxnSpPr>
          <p:nvPr/>
        </p:nvCxnSpPr>
        <p:spPr>
          <a:xfrm flipV="1">
            <a:off x="2179204" y="483566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3"/>
            <a:endCxn id="39" idx="1"/>
          </p:cNvCxnSpPr>
          <p:nvPr/>
        </p:nvCxnSpPr>
        <p:spPr>
          <a:xfrm>
            <a:off x="2179204" y="497968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  <a:endCxn id="22" idx="1"/>
          </p:cNvCxnSpPr>
          <p:nvPr/>
        </p:nvCxnSpPr>
        <p:spPr>
          <a:xfrm>
            <a:off x="868816" y="4979681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0156" y="5663757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08232" y="559174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171092" y="5663757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0" name="Straight Arrow Connector 29"/>
          <p:cNvCxnSpPr>
            <a:stCxn id="28" idx="3"/>
            <a:endCxn id="27" idx="1"/>
          </p:cNvCxnSpPr>
          <p:nvPr/>
        </p:nvCxnSpPr>
        <p:spPr>
          <a:xfrm flipV="1">
            <a:off x="2179204" y="569976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  <a:endCxn id="40" idx="1"/>
          </p:cNvCxnSpPr>
          <p:nvPr/>
        </p:nvCxnSpPr>
        <p:spPr>
          <a:xfrm>
            <a:off x="2179204" y="5843777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  <a:endCxn id="28" idx="1"/>
          </p:cNvCxnSpPr>
          <p:nvPr/>
        </p:nvCxnSpPr>
        <p:spPr>
          <a:xfrm>
            <a:off x="868816" y="5843777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3"/>
            <a:endCxn id="19" idx="1"/>
          </p:cNvCxnSpPr>
          <p:nvPr/>
        </p:nvCxnSpPr>
        <p:spPr>
          <a:xfrm flipV="1">
            <a:off x="5611922" y="4521637"/>
            <a:ext cx="291224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3"/>
            <a:endCxn id="18" idx="1"/>
          </p:cNvCxnSpPr>
          <p:nvPr/>
        </p:nvCxnSpPr>
        <p:spPr>
          <a:xfrm>
            <a:off x="3040280" y="3971569"/>
            <a:ext cx="987466" cy="553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3"/>
            <a:endCxn id="18" idx="1"/>
          </p:cNvCxnSpPr>
          <p:nvPr/>
        </p:nvCxnSpPr>
        <p:spPr>
          <a:xfrm flipV="1">
            <a:off x="3040280" y="4524819"/>
            <a:ext cx="987466" cy="310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3"/>
            <a:endCxn id="18" idx="1"/>
          </p:cNvCxnSpPr>
          <p:nvPr/>
        </p:nvCxnSpPr>
        <p:spPr>
          <a:xfrm flipV="1">
            <a:off x="3040280" y="4524819"/>
            <a:ext cx="987466" cy="1174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3757437" y="5177058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08232" y="415158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608232" y="5015685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08232" y="5879781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027746" y="532107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903146" y="5321074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43" name="Straight Arrow Connector 42"/>
          <p:cNvCxnSpPr>
            <a:stCxn id="41" idx="3"/>
            <a:endCxn id="42" idx="1"/>
          </p:cNvCxnSpPr>
          <p:nvPr/>
        </p:nvCxnSpPr>
        <p:spPr>
          <a:xfrm flipV="1">
            <a:off x="5611922" y="5496902"/>
            <a:ext cx="291224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3"/>
            <a:endCxn id="41" idx="1"/>
          </p:cNvCxnSpPr>
          <p:nvPr/>
        </p:nvCxnSpPr>
        <p:spPr>
          <a:xfrm>
            <a:off x="3040280" y="4259601"/>
            <a:ext cx="987466" cy="1241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3"/>
            <a:endCxn id="41" idx="1"/>
          </p:cNvCxnSpPr>
          <p:nvPr/>
        </p:nvCxnSpPr>
        <p:spPr>
          <a:xfrm>
            <a:off x="3040280" y="5123697"/>
            <a:ext cx="987466" cy="377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3"/>
            <a:endCxn id="41" idx="1"/>
          </p:cNvCxnSpPr>
          <p:nvPr/>
        </p:nvCxnSpPr>
        <p:spPr>
          <a:xfrm flipV="1">
            <a:off x="3040280" y="5501094"/>
            <a:ext cx="987466" cy="4866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3757437" y="4168946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03612" y="4655645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03612" y="3791549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91247" y="5279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171092" y="3420674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471207" y="3694280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7224259" y="434580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7224259" y="5317823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6882265" y="5177053"/>
            <a:ext cx="1711617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6882265" y="4168946"/>
            <a:ext cx="1792515" cy="63071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36" name="Straight Arrow Connector 135"/>
          <p:cNvCxnSpPr>
            <a:stCxn id="19" idx="3"/>
            <a:endCxn id="122" idx="1"/>
          </p:cNvCxnSpPr>
          <p:nvPr/>
        </p:nvCxnSpPr>
        <p:spPr>
          <a:xfrm>
            <a:off x="6340014" y="4521637"/>
            <a:ext cx="884245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42" idx="3"/>
            <a:endCxn id="128" idx="1"/>
          </p:cNvCxnSpPr>
          <p:nvPr/>
        </p:nvCxnSpPr>
        <p:spPr>
          <a:xfrm>
            <a:off x="6340013" y="5496902"/>
            <a:ext cx="884246" cy="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19" idx="0"/>
          </p:cNvCxnSpPr>
          <p:nvPr/>
        </p:nvCxnSpPr>
        <p:spPr>
          <a:xfrm flipH="1">
            <a:off x="6121580" y="3790005"/>
            <a:ext cx="328997" cy="555804"/>
          </a:xfrm>
          <a:prstGeom prst="straightConnector1">
            <a:avLst/>
          </a:prstGeom>
          <a:ln w="57150" cmpd="sng">
            <a:solidFill>
              <a:srgbClr val="3F40B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512220" y="6224704"/>
            <a:ext cx="9143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First job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20982" y="6223269"/>
            <a:ext cx="12113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Second job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</a:t>
            </a:r>
            <a:r>
              <a:rPr lang="en-US" sz="2800" dirty="0"/>
              <a:t>– </a:t>
            </a:r>
            <a:r>
              <a:rPr lang="en-US" sz="2800" dirty="0" smtClean="0"/>
              <a:t>Dataflow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291" y="1590355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Category: Abnormal dataflow (large runtime data)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zh-CN" altLang="en-US" dirty="0" smtClean="0">
                <a:latin typeface="Arial"/>
                <a:cs typeface="Arial"/>
              </a:rPr>
              <a:t>用户配置的</a:t>
            </a:r>
            <a:r>
              <a:rPr lang="en-US" altLang="zh-CN" dirty="0" smtClean="0">
                <a:latin typeface="Arial"/>
                <a:cs typeface="Arial"/>
              </a:rPr>
              <a:t> partition number </a:t>
            </a:r>
            <a:r>
              <a:rPr lang="zh-CN" altLang="en-US" dirty="0" smtClean="0">
                <a:latin typeface="Arial"/>
                <a:cs typeface="Arial"/>
              </a:rPr>
              <a:t>过小，</a:t>
            </a:r>
            <a:r>
              <a:rPr lang="en-US" altLang="zh-CN" dirty="0" smtClean="0">
                <a:latin typeface="Arial"/>
                <a:cs typeface="Arial"/>
              </a:rPr>
              <a:t>partition </a:t>
            </a:r>
            <a:r>
              <a:rPr lang="en-US" altLang="zh-CN" dirty="0" err="1" smtClean="0">
                <a:latin typeface="Arial"/>
                <a:cs typeface="Arial"/>
              </a:rPr>
              <a:t>functio</a:t>
            </a:r>
            <a:endParaRPr lang="en-US" altLang="zh-CN" dirty="0" smtClean="0">
              <a:latin typeface="Arial"/>
              <a:cs typeface="Arial"/>
            </a:endParaRPr>
          </a:p>
          <a:p>
            <a:pPr lvl="2"/>
            <a:r>
              <a:rPr lang="en-US" altLang="zh-CN" dirty="0" smtClean="0"/>
              <a:t>Small </a:t>
            </a:r>
            <a:r>
              <a:rPr lang="en-US" altLang="zh-CN" i="1" dirty="0" smtClean="0"/>
              <a:t>partition number</a:t>
            </a:r>
            <a:r>
              <a:rPr lang="en-US" altLang="zh-CN" dirty="0" smtClean="0"/>
              <a:t>, unbalanced </a:t>
            </a:r>
            <a:r>
              <a:rPr lang="en-US" altLang="zh-CN" i="1" dirty="0" smtClean="0"/>
              <a:t>partition function</a:t>
            </a: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79460" y="2038775"/>
            <a:ext cx="6381766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1: Improper data partition (16 errors, 13%)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18</a:t>
            </a:fld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991247" y="5279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686497" y="5612187"/>
            <a:ext cx="3168352" cy="830833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02521" y="3634929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206777" y="3634929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838625" y="363492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4" name="Straight Arrow Connector 73"/>
          <p:cNvCxnSpPr>
            <a:stCxn id="73" idx="3"/>
            <a:endCxn id="72" idx="1"/>
          </p:cNvCxnSpPr>
          <p:nvPr/>
        </p:nvCxnSpPr>
        <p:spPr>
          <a:xfrm flipV="1">
            <a:off x="2846737" y="3706937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3" idx="3"/>
            <a:endCxn id="96" idx="1"/>
          </p:cNvCxnSpPr>
          <p:nvPr/>
        </p:nvCxnSpPr>
        <p:spPr>
          <a:xfrm>
            <a:off x="2846737" y="3814949"/>
            <a:ext cx="360040" cy="19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1" idx="3"/>
            <a:endCxn id="73" idx="1"/>
          </p:cNvCxnSpPr>
          <p:nvPr/>
        </p:nvCxnSpPr>
        <p:spPr>
          <a:xfrm>
            <a:off x="1478585" y="381494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206151" y="407043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062783" y="4070439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902521" y="468893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206777" y="4688934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1838625" y="468893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2" name="Straight Arrow Connector 81"/>
          <p:cNvCxnSpPr>
            <a:stCxn id="81" idx="3"/>
            <a:endCxn id="80" idx="1"/>
          </p:cNvCxnSpPr>
          <p:nvPr/>
        </p:nvCxnSpPr>
        <p:spPr>
          <a:xfrm flipV="1">
            <a:off x="2846737" y="4760942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3"/>
            <a:endCxn id="97" idx="1"/>
          </p:cNvCxnSpPr>
          <p:nvPr/>
        </p:nvCxnSpPr>
        <p:spPr>
          <a:xfrm>
            <a:off x="2846737" y="4868954"/>
            <a:ext cx="360040" cy="194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9" idx="3"/>
            <a:endCxn id="81" idx="1"/>
          </p:cNvCxnSpPr>
          <p:nvPr/>
        </p:nvCxnSpPr>
        <p:spPr>
          <a:xfrm>
            <a:off x="1478585" y="486895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902521" y="575620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06777" y="5773238"/>
            <a:ext cx="432048" cy="1269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1838625" y="575620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8" name="Straight Arrow Connector 87"/>
          <p:cNvCxnSpPr>
            <a:stCxn id="87" idx="3"/>
            <a:endCxn id="86" idx="1"/>
          </p:cNvCxnSpPr>
          <p:nvPr/>
        </p:nvCxnSpPr>
        <p:spPr>
          <a:xfrm flipV="1">
            <a:off x="2846737" y="5836729"/>
            <a:ext cx="360040" cy="99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7" idx="3"/>
            <a:endCxn id="98" idx="1"/>
          </p:cNvCxnSpPr>
          <p:nvPr/>
        </p:nvCxnSpPr>
        <p:spPr>
          <a:xfrm>
            <a:off x="2846737" y="5936224"/>
            <a:ext cx="360040" cy="229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5" idx="3"/>
            <a:endCxn id="87" idx="1"/>
          </p:cNvCxnSpPr>
          <p:nvPr/>
        </p:nvCxnSpPr>
        <p:spPr>
          <a:xfrm>
            <a:off x="1478585" y="59362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7" idx="3"/>
            <a:endCxn id="78" idx="1"/>
          </p:cNvCxnSpPr>
          <p:nvPr/>
        </p:nvCxnSpPr>
        <p:spPr>
          <a:xfrm flipV="1">
            <a:off x="6790327" y="4246267"/>
            <a:ext cx="272456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2" idx="3"/>
            <a:endCxn id="150" idx="1"/>
          </p:cNvCxnSpPr>
          <p:nvPr/>
        </p:nvCxnSpPr>
        <p:spPr>
          <a:xfrm>
            <a:off x="3638825" y="3706937"/>
            <a:ext cx="827111" cy="448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0" idx="3"/>
            <a:endCxn id="151" idx="1"/>
          </p:cNvCxnSpPr>
          <p:nvPr/>
        </p:nvCxnSpPr>
        <p:spPr>
          <a:xfrm flipV="1">
            <a:off x="3638825" y="4241310"/>
            <a:ext cx="827111" cy="519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6" idx="3"/>
            <a:endCxn id="152" idx="1"/>
          </p:cNvCxnSpPr>
          <p:nvPr/>
        </p:nvCxnSpPr>
        <p:spPr>
          <a:xfrm flipV="1">
            <a:off x="3638825" y="4359952"/>
            <a:ext cx="827111" cy="1476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4244265" y="4832950"/>
            <a:ext cx="3610606" cy="1283294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206777" y="3850953"/>
            <a:ext cx="432048" cy="32403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206777" y="4904958"/>
            <a:ext cx="432048" cy="317610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206777" y="5972228"/>
            <a:ext cx="432048" cy="38721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5201105" y="5245106"/>
            <a:ext cx="1584176" cy="360040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062783" y="5243718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01" name="Straight Arrow Connector 100"/>
          <p:cNvCxnSpPr>
            <a:stCxn id="99" idx="3"/>
            <a:endCxn id="100" idx="1"/>
          </p:cNvCxnSpPr>
          <p:nvPr/>
        </p:nvCxnSpPr>
        <p:spPr>
          <a:xfrm flipV="1">
            <a:off x="6785281" y="5419546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6" idx="3"/>
            <a:endCxn id="143" idx="1"/>
          </p:cNvCxnSpPr>
          <p:nvPr/>
        </p:nvCxnSpPr>
        <p:spPr>
          <a:xfrm>
            <a:off x="3638825" y="4012971"/>
            <a:ext cx="827111" cy="1093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7" idx="3"/>
            <a:endCxn id="144" idx="1"/>
          </p:cNvCxnSpPr>
          <p:nvPr/>
        </p:nvCxnSpPr>
        <p:spPr>
          <a:xfrm>
            <a:off x="3638825" y="5063763"/>
            <a:ext cx="827111" cy="357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8" idx="3"/>
            <a:endCxn id="145" idx="1"/>
          </p:cNvCxnSpPr>
          <p:nvPr/>
        </p:nvCxnSpPr>
        <p:spPr>
          <a:xfrm flipV="1">
            <a:off x="3638825" y="5773238"/>
            <a:ext cx="827111" cy="392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6" name="Rounded Rectangle 105"/>
          <p:cNvSpPr/>
          <p:nvPr/>
        </p:nvSpPr>
        <p:spPr>
          <a:xfrm>
            <a:off x="4244265" y="3803351"/>
            <a:ext cx="3610606" cy="88558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86497" y="4544917"/>
            <a:ext cx="3168352" cy="79208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686497" y="3490912"/>
            <a:ext cx="3168352" cy="793127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508064" y="52620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255845" y="3368382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465936" y="4944412"/>
            <a:ext cx="432048" cy="32403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465936" y="5262020"/>
            <a:ext cx="432048" cy="317610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4465936" y="5579630"/>
            <a:ext cx="432048" cy="38721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465936" y="4101190"/>
            <a:ext cx="432048" cy="1080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465936" y="4187304"/>
            <a:ext cx="432048" cy="1080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465936" y="4301754"/>
            <a:ext cx="432048" cy="1163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675643" y="3152358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Arial"/>
                <a:cs typeface="Arial"/>
              </a:rPr>
              <a:t>M</a:t>
            </a:r>
            <a:r>
              <a:rPr lang="en-US" altLang="zh-CN" sz="1600" dirty="0" smtClean="0">
                <a:latin typeface="Arial"/>
                <a:cs typeface="Arial"/>
              </a:rPr>
              <a:t>ap task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66" name="Straight Arrow Connector 165"/>
          <p:cNvCxnSpPr>
            <a:stCxn id="144" idx="3"/>
            <a:endCxn id="99" idx="1"/>
          </p:cNvCxnSpPr>
          <p:nvPr/>
        </p:nvCxnSpPr>
        <p:spPr>
          <a:xfrm>
            <a:off x="4897984" y="5420825"/>
            <a:ext cx="303121" cy="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151" idx="3"/>
            <a:endCxn id="77" idx="1"/>
          </p:cNvCxnSpPr>
          <p:nvPr/>
        </p:nvCxnSpPr>
        <p:spPr>
          <a:xfrm>
            <a:off x="4897984" y="4241310"/>
            <a:ext cx="308167" cy="9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5047309" y="6319724"/>
            <a:ext cx="1547364" cy="307777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Pattern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</a:p>
        </p:txBody>
      </p:sp>
      <p:cxnSp>
        <p:nvCxnSpPr>
          <p:cNvPr id="179" name="Straight Arrow Connector 178"/>
          <p:cNvCxnSpPr>
            <a:stCxn id="178" idx="0"/>
          </p:cNvCxnSpPr>
          <p:nvPr/>
        </p:nvCxnSpPr>
        <p:spPr>
          <a:xfrm flipH="1" flipV="1">
            <a:off x="4897985" y="5972228"/>
            <a:ext cx="923006" cy="347496"/>
          </a:xfrm>
          <a:prstGeom prst="straightConnector1">
            <a:avLst/>
          </a:prstGeom>
          <a:ln w="57150" cmpd="sng">
            <a:solidFill>
              <a:srgbClr val="3F40B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27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</a:t>
            </a:r>
            <a:r>
              <a:rPr lang="en-US" sz="2800" dirty="0"/>
              <a:t>– </a:t>
            </a:r>
            <a:r>
              <a:rPr lang="en-US" sz="2800" dirty="0" smtClean="0"/>
              <a:t>Dataflow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291" y="1590356"/>
            <a:ext cx="8229600" cy="1738054"/>
          </a:xfrm>
        </p:spPr>
        <p:txBody>
          <a:bodyPr/>
          <a:lstStyle/>
          <a:p>
            <a:r>
              <a:rPr lang="en-US" altLang="zh-CN" dirty="0"/>
              <a:t>Category: Abnormal dataflow (large runtime data)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2: Hotspot key (23 errors, 18%)</a:t>
            </a:r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Some &lt;</a:t>
            </a:r>
            <a:r>
              <a:rPr lang="en-US" altLang="zh-CN" i="1" dirty="0" smtClean="0">
                <a:latin typeface="Arial"/>
                <a:cs typeface="Arial"/>
              </a:rPr>
              <a:t>k</a:t>
            </a:r>
            <a:r>
              <a:rPr lang="en-US" altLang="zh-CN" dirty="0" smtClean="0">
                <a:latin typeface="Arial"/>
                <a:cs typeface="Arial"/>
              </a:rPr>
              <a:t>, </a:t>
            </a:r>
            <a:r>
              <a:rPr lang="en-US" altLang="zh-CN" i="1" dirty="0" smtClean="0">
                <a:latin typeface="Arial"/>
                <a:cs typeface="Arial"/>
              </a:rPr>
              <a:t>list</a:t>
            </a:r>
            <a:r>
              <a:rPr lang="en-US" altLang="zh-CN" dirty="0" smtClean="0">
                <a:latin typeface="Arial"/>
                <a:cs typeface="Arial"/>
              </a:rPr>
              <a:t>(</a:t>
            </a:r>
            <a:r>
              <a:rPr lang="en-US" altLang="zh-CN" i="1" dirty="0" smtClean="0">
                <a:latin typeface="Arial"/>
                <a:cs typeface="Arial"/>
              </a:rPr>
              <a:t>v</a:t>
            </a:r>
            <a:r>
              <a:rPr lang="en-US" altLang="zh-CN" dirty="0" smtClean="0">
                <a:latin typeface="Arial"/>
                <a:cs typeface="Arial"/>
              </a:rPr>
              <a:t>)&gt; groups are extremely large</a:t>
            </a:r>
          </a:p>
          <a:p>
            <a:pPr lvl="2"/>
            <a:r>
              <a:rPr lang="en-US" altLang="zh-CN" dirty="0" smtClean="0"/>
              <a:t>Case: Frequent words (e.g., “the”) occur in much more pages</a:t>
            </a:r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74965" y="2040179"/>
            <a:ext cx="6381766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2: Hotspot key (23 errors, 18%)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1009"/>
              </p:ext>
            </p:extLst>
          </p:nvPr>
        </p:nvGraphicFramePr>
        <p:xfrm>
          <a:off x="197062" y="357097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" name="Table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977802"/>
              </p:ext>
            </p:extLst>
          </p:nvPr>
        </p:nvGraphicFramePr>
        <p:xfrm>
          <a:off x="197062" y="5123776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4" name="Rounded Rectangle 133"/>
          <p:cNvSpPr/>
          <p:nvPr/>
        </p:nvSpPr>
        <p:spPr>
          <a:xfrm>
            <a:off x="1274965" y="4107408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1274965" y="5745139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47593"/>
              </p:ext>
            </p:extLst>
          </p:nvPr>
        </p:nvGraphicFramePr>
        <p:xfrm>
          <a:off x="2562181" y="3319152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Table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49835"/>
              </p:ext>
            </p:extLst>
          </p:nvPr>
        </p:nvGraphicFramePr>
        <p:xfrm>
          <a:off x="2562181" y="530665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836683"/>
              </p:ext>
            </p:extLst>
          </p:nvPr>
        </p:nvGraphicFramePr>
        <p:xfrm>
          <a:off x="4083025" y="3285598"/>
          <a:ext cx="8964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9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66658"/>
              </p:ext>
            </p:extLst>
          </p:nvPr>
        </p:nvGraphicFramePr>
        <p:xfrm>
          <a:off x="4083025" y="5720944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" name="Table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770245"/>
              </p:ext>
            </p:extLst>
          </p:nvPr>
        </p:nvGraphicFramePr>
        <p:xfrm>
          <a:off x="2562181" y="4547914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1" name="Table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499569"/>
              </p:ext>
            </p:extLst>
          </p:nvPr>
        </p:nvGraphicFramePr>
        <p:xfrm>
          <a:off x="2562181" y="618652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142" name="Straight Arrow Connector 141"/>
          <p:cNvCxnSpPr>
            <a:endCxn id="134" idx="1"/>
          </p:cNvCxnSpPr>
          <p:nvPr/>
        </p:nvCxnSpPr>
        <p:spPr>
          <a:xfrm flipV="1">
            <a:off x="989001" y="4277726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3" idx="3"/>
            <a:endCxn id="135" idx="1"/>
          </p:cNvCxnSpPr>
          <p:nvPr/>
        </p:nvCxnSpPr>
        <p:spPr>
          <a:xfrm>
            <a:off x="1093462" y="5672416"/>
            <a:ext cx="18150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36" idx="3"/>
            <a:endCxn id="138" idx="1"/>
          </p:cNvCxnSpPr>
          <p:nvPr/>
        </p:nvCxnSpPr>
        <p:spPr>
          <a:xfrm>
            <a:off x="3458581" y="3867792"/>
            <a:ext cx="624444" cy="515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3"/>
            <a:endCxn id="138" idx="1"/>
          </p:cNvCxnSpPr>
          <p:nvPr/>
        </p:nvCxnSpPr>
        <p:spPr>
          <a:xfrm flipV="1">
            <a:off x="3458581" y="4382878"/>
            <a:ext cx="624444" cy="1289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40" idx="3"/>
            <a:endCxn id="139" idx="1"/>
          </p:cNvCxnSpPr>
          <p:nvPr/>
        </p:nvCxnSpPr>
        <p:spPr>
          <a:xfrm>
            <a:off x="3458581" y="4730794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41" idx="3"/>
            <a:endCxn id="139" idx="1"/>
          </p:cNvCxnSpPr>
          <p:nvPr/>
        </p:nvCxnSpPr>
        <p:spPr>
          <a:xfrm flipV="1">
            <a:off x="3458581" y="6086704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34" idx="3"/>
            <a:endCxn id="136" idx="1"/>
          </p:cNvCxnSpPr>
          <p:nvPr/>
        </p:nvCxnSpPr>
        <p:spPr>
          <a:xfrm flipV="1">
            <a:off x="2238338" y="3867792"/>
            <a:ext cx="323843" cy="409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34" idx="3"/>
            <a:endCxn id="140" idx="1"/>
          </p:cNvCxnSpPr>
          <p:nvPr/>
        </p:nvCxnSpPr>
        <p:spPr>
          <a:xfrm>
            <a:off x="2238338" y="4277726"/>
            <a:ext cx="323843" cy="453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35" idx="3"/>
            <a:endCxn id="137" idx="1"/>
          </p:cNvCxnSpPr>
          <p:nvPr/>
        </p:nvCxnSpPr>
        <p:spPr>
          <a:xfrm flipV="1">
            <a:off x="2238338" y="5672416"/>
            <a:ext cx="32384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35" idx="3"/>
            <a:endCxn id="141" idx="1"/>
          </p:cNvCxnSpPr>
          <p:nvPr/>
        </p:nvCxnSpPr>
        <p:spPr>
          <a:xfrm>
            <a:off x="2238338" y="5915457"/>
            <a:ext cx="323843" cy="45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Rounded Rectangle 151"/>
          <p:cNvSpPr/>
          <p:nvPr/>
        </p:nvSpPr>
        <p:spPr>
          <a:xfrm>
            <a:off x="5375283" y="3867793"/>
            <a:ext cx="2408465" cy="49797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5375283" y="5847596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154" name="Straight Arrow Connector 153"/>
          <p:cNvCxnSpPr>
            <a:stCxn id="138" idx="3"/>
            <a:endCxn id="152" idx="1"/>
          </p:cNvCxnSpPr>
          <p:nvPr/>
        </p:nvCxnSpPr>
        <p:spPr>
          <a:xfrm flipV="1">
            <a:off x="4979425" y="4116780"/>
            <a:ext cx="395858" cy="266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39" idx="3"/>
            <a:endCxn id="153" idx="1"/>
          </p:cNvCxnSpPr>
          <p:nvPr/>
        </p:nvCxnSpPr>
        <p:spPr>
          <a:xfrm flipV="1">
            <a:off x="4979425" y="6075655"/>
            <a:ext cx="395858" cy="11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56" name="Table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438596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7" name="Table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66196"/>
              </p:ext>
            </p:extLst>
          </p:nvPr>
        </p:nvGraphicFramePr>
        <p:xfrm>
          <a:off x="8100392" y="3754128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8" name="Straight Arrow Connector 157"/>
          <p:cNvCxnSpPr>
            <a:stCxn id="152" idx="3"/>
            <a:endCxn id="157" idx="1"/>
          </p:cNvCxnSpPr>
          <p:nvPr/>
        </p:nvCxnSpPr>
        <p:spPr>
          <a:xfrm>
            <a:off x="7783748" y="4116780"/>
            <a:ext cx="316644" cy="3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53" idx="3"/>
          </p:cNvCxnSpPr>
          <p:nvPr/>
        </p:nvCxnSpPr>
        <p:spPr>
          <a:xfrm flipV="1">
            <a:off x="7783748" y="6000668"/>
            <a:ext cx="316644" cy="74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4083025" y="3285598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083025" y="3684912"/>
            <a:ext cx="896400" cy="17952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4083025" y="570591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4083025" y="6097653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2538543" y="5340150"/>
            <a:ext cx="896400" cy="6980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2562181" y="6153374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2562181" y="4548981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562181" y="3329158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197062" y="3569835"/>
            <a:ext cx="896400" cy="146417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197062" y="5122541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96611" y="4585720"/>
            <a:ext cx="137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&lt;</a:t>
            </a:r>
            <a:r>
              <a:rPr lang="en-US" altLang="zh-CN" i="1" dirty="0" smtClean="0">
                <a:latin typeface="Arial"/>
                <a:cs typeface="Arial"/>
              </a:rPr>
              <a:t>k3</a:t>
            </a:r>
            <a:r>
              <a:rPr lang="en-US" altLang="zh-CN" dirty="0" smtClean="0">
                <a:latin typeface="Arial"/>
                <a:cs typeface="Arial"/>
              </a:rPr>
              <a:t>, </a:t>
            </a:r>
            <a:r>
              <a:rPr lang="en-US" altLang="zh-CN" i="1" dirty="0">
                <a:latin typeface="Arial"/>
                <a:cs typeface="Arial"/>
              </a:rPr>
              <a:t>list</a:t>
            </a:r>
            <a:r>
              <a:rPr lang="en-US" altLang="zh-CN" dirty="0">
                <a:latin typeface="Arial"/>
                <a:cs typeface="Arial"/>
              </a:rPr>
              <a:t>(</a:t>
            </a:r>
            <a:r>
              <a:rPr lang="en-US" altLang="zh-CN" i="1" dirty="0">
                <a:latin typeface="Arial"/>
                <a:cs typeface="Arial"/>
              </a:rPr>
              <a:t>v</a:t>
            </a:r>
            <a:r>
              <a:rPr lang="en-US" altLang="zh-CN" dirty="0">
                <a:latin typeface="Arial"/>
                <a:cs typeface="Arial"/>
              </a:rPr>
              <a:t>)&gt;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196611" y="3277057"/>
            <a:ext cx="137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&lt;</a:t>
            </a:r>
            <a:r>
              <a:rPr lang="en-US" altLang="zh-CN" i="1" dirty="0" smtClean="0">
                <a:latin typeface="Arial"/>
                <a:cs typeface="Arial"/>
              </a:rPr>
              <a:t>k1</a:t>
            </a:r>
            <a:r>
              <a:rPr lang="en-US" altLang="zh-CN" dirty="0" smtClean="0">
                <a:latin typeface="Arial"/>
                <a:cs typeface="Arial"/>
              </a:rPr>
              <a:t>, </a:t>
            </a:r>
            <a:r>
              <a:rPr lang="en-US" altLang="zh-CN" i="1" dirty="0">
                <a:latin typeface="Arial"/>
                <a:cs typeface="Arial"/>
              </a:rPr>
              <a:t>list</a:t>
            </a:r>
            <a:r>
              <a:rPr lang="en-US" altLang="zh-CN" dirty="0">
                <a:latin typeface="Arial"/>
                <a:cs typeface="Arial"/>
              </a:rPr>
              <a:t>(</a:t>
            </a:r>
            <a:r>
              <a:rPr lang="en-US" altLang="zh-CN" i="1" dirty="0">
                <a:latin typeface="Arial"/>
                <a:cs typeface="Arial"/>
              </a:rPr>
              <a:t>v</a:t>
            </a:r>
            <a:r>
              <a:rPr lang="en-US" altLang="zh-CN" dirty="0">
                <a:latin typeface="Arial"/>
                <a:cs typeface="Arial"/>
              </a:rPr>
              <a:t>)&gt;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Data-intensive applications are common</a:t>
            </a:r>
          </a:p>
          <a:p>
            <a:pPr lvl="1"/>
            <a:r>
              <a:rPr lang="en-US" altLang="zh-CN" dirty="0" smtClean="0"/>
              <a:t>Web indexing</a:t>
            </a:r>
          </a:p>
          <a:p>
            <a:pPr lvl="1"/>
            <a:r>
              <a:rPr lang="en-US" altLang="zh-CN" dirty="0" smtClean="0"/>
              <a:t>Graph </a:t>
            </a:r>
            <a:r>
              <a:rPr lang="en-US" altLang="zh-CN" dirty="0"/>
              <a:t>analysis</a:t>
            </a:r>
          </a:p>
          <a:p>
            <a:pPr lvl="1"/>
            <a:r>
              <a:rPr lang="en-US" altLang="zh-CN" dirty="0" smtClean="0"/>
              <a:t>Text processing</a:t>
            </a:r>
          </a:p>
          <a:p>
            <a:pPr lvl="1"/>
            <a:r>
              <a:rPr lang="en-US" altLang="zh-CN" dirty="0" smtClean="0"/>
              <a:t>Machine learning</a:t>
            </a:r>
          </a:p>
          <a:p>
            <a:pPr marL="342900" lvl="1" indent="-342900"/>
            <a:r>
              <a:rPr lang="en-US" altLang="zh-CN" sz="2400" dirty="0" smtClean="0"/>
              <a:t>Run atop </a:t>
            </a:r>
            <a:r>
              <a:rPr lang="en-US" altLang="zh-CN" sz="2400" dirty="0"/>
              <a:t>distributed data-parallel frameworks</a:t>
            </a:r>
          </a:p>
          <a:p>
            <a:pPr lvl="1"/>
            <a:r>
              <a:rPr lang="en-US" altLang="zh-CN" dirty="0"/>
              <a:t>MapReduce </a:t>
            </a:r>
            <a:r>
              <a:rPr lang="en-US" altLang="zh-CN" sz="1800" dirty="0"/>
              <a:t>(e.g., Apache Hadoop)</a:t>
            </a:r>
          </a:p>
          <a:p>
            <a:pPr lvl="1"/>
            <a:r>
              <a:rPr lang="en-US" altLang="zh-CN" dirty="0"/>
              <a:t>MapReduce-like </a:t>
            </a:r>
            <a:r>
              <a:rPr lang="en-US" altLang="zh-CN" sz="1800" dirty="0"/>
              <a:t>(e.g., Apache Spark, Microsoft Dryad)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963391" y="32189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52" y="5575885"/>
            <a:ext cx="2325115" cy="5502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995" y="5255118"/>
            <a:ext cx="1716657" cy="8710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0257" y="5396719"/>
            <a:ext cx="195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59412"/>
              </p:ext>
            </p:extLst>
          </p:nvPr>
        </p:nvGraphicFramePr>
        <p:xfrm>
          <a:off x="4083025" y="4717737"/>
          <a:ext cx="896400" cy="40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</a:t>
            </a:r>
            <a:r>
              <a:rPr lang="en-US" sz="2800" dirty="0"/>
              <a:t>– </a:t>
            </a:r>
            <a:r>
              <a:rPr lang="en-US" sz="2800" dirty="0" smtClean="0"/>
              <a:t>Dataflow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291" y="1590355"/>
            <a:ext cx="8229600" cy="1727105"/>
          </a:xfrm>
        </p:spPr>
        <p:txBody>
          <a:bodyPr/>
          <a:lstStyle/>
          <a:p>
            <a:r>
              <a:rPr lang="en-US" altLang="zh-CN" dirty="0" smtClean="0"/>
              <a:t>Category</a:t>
            </a:r>
            <a:r>
              <a:rPr lang="en-US" altLang="zh-CN" dirty="0"/>
              <a:t>: Abnormal dataflow (large runtime data)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3: Large single key/value record (7 errors, 6%)</a:t>
            </a:r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Symptom: Some &lt;</a:t>
            </a:r>
            <a:r>
              <a:rPr lang="en-US" altLang="zh-CN" i="1" dirty="0" smtClean="0">
                <a:latin typeface="Arial"/>
                <a:cs typeface="Arial"/>
              </a:rPr>
              <a:t>k</a:t>
            </a:r>
            <a:r>
              <a:rPr lang="en-US" altLang="zh-CN" dirty="0" smtClean="0">
                <a:latin typeface="Arial"/>
                <a:cs typeface="Arial"/>
              </a:rPr>
              <a:t>, </a:t>
            </a:r>
            <a:r>
              <a:rPr lang="en-US" altLang="zh-CN" i="1" dirty="0" smtClean="0">
                <a:latin typeface="Arial"/>
                <a:cs typeface="Arial"/>
              </a:rPr>
              <a:t>v</a:t>
            </a:r>
            <a:r>
              <a:rPr lang="en-US" altLang="zh-CN" dirty="0" smtClean="0">
                <a:latin typeface="Arial"/>
                <a:cs typeface="Arial"/>
              </a:rPr>
              <a:t>&gt; records are extremely large</a:t>
            </a:r>
          </a:p>
          <a:p>
            <a:pPr lvl="2"/>
            <a:r>
              <a:rPr lang="en-US" dirty="0" smtClean="0"/>
              <a:t>Case: a </a:t>
            </a:r>
            <a:r>
              <a:rPr lang="en-US" dirty="0"/>
              <a:t>350MB record (a single line full of character </a:t>
            </a:r>
            <a:r>
              <a:rPr lang="en-US" i="1" dirty="0"/>
              <a:t>a</a:t>
            </a:r>
            <a:r>
              <a:rPr lang="en-US" dirty="0"/>
              <a:t>) </a:t>
            </a: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74965" y="2045677"/>
            <a:ext cx="6381767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3: Large single key/value record (7 errors, 6%)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748578"/>
              </p:ext>
            </p:extLst>
          </p:nvPr>
        </p:nvGraphicFramePr>
        <p:xfrm>
          <a:off x="197062" y="3557915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1054412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/>
                          <a:cs typeface="Arial"/>
                        </a:rPr>
                        <a:t>k2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93364"/>
              </p:ext>
            </p:extLst>
          </p:nvPr>
        </p:nvGraphicFramePr>
        <p:xfrm>
          <a:off x="197062" y="5259070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379426" y="4182391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379426" y="5820122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70412"/>
              </p:ext>
            </p:extLst>
          </p:nvPr>
        </p:nvGraphicFramePr>
        <p:xfrm>
          <a:off x="2562181" y="3306095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16607"/>
              </p:ext>
            </p:extLst>
          </p:nvPr>
        </p:nvGraphicFramePr>
        <p:xfrm>
          <a:off x="2562181" y="5293599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466836"/>
              </p:ext>
            </p:extLst>
          </p:nvPr>
        </p:nvGraphicFramePr>
        <p:xfrm>
          <a:off x="4083025" y="3272541"/>
          <a:ext cx="896400" cy="1463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544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26202"/>
              </p:ext>
            </p:extLst>
          </p:nvPr>
        </p:nvGraphicFramePr>
        <p:xfrm>
          <a:off x="4083025" y="5707887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059124"/>
              </p:ext>
            </p:extLst>
          </p:nvPr>
        </p:nvGraphicFramePr>
        <p:xfrm>
          <a:off x="2562181" y="453485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408524"/>
              </p:ext>
            </p:extLst>
          </p:nvPr>
        </p:nvGraphicFramePr>
        <p:xfrm>
          <a:off x="2562181" y="6173470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25" name="Straight Arrow Connector 24"/>
          <p:cNvCxnSpPr>
            <a:endCxn id="13" idx="1"/>
          </p:cNvCxnSpPr>
          <p:nvPr/>
        </p:nvCxnSpPr>
        <p:spPr>
          <a:xfrm flipV="1">
            <a:off x="1093462" y="4352709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93462" y="5670308"/>
            <a:ext cx="285964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3"/>
            <a:endCxn id="18" idx="1"/>
          </p:cNvCxnSpPr>
          <p:nvPr/>
        </p:nvCxnSpPr>
        <p:spPr>
          <a:xfrm>
            <a:off x="3458581" y="3854735"/>
            <a:ext cx="624444" cy="149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3"/>
            <a:endCxn id="18" idx="1"/>
          </p:cNvCxnSpPr>
          <p:nvPr/>
        </p:nvCxnSpPr>
        <p:spPr>
          <a:xfrm flipV="1">
            <a:off x="3458581" y="4004060"/>
            <a:ext cx="624444" cy="165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3"/>
            <a:endCxn id="22" idx="1"/>
          </p:cNvCxnSpPr>
          <p:nvPr/>
        </p:nvCxnSpPr>
        <p:spPr>
          <a:xfrm>
            <a:off x="3458581" y="4717737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3"/>
            <a:endCxn id="22" idx="1"/>
          </p:cNvCxnSpPr>
          <p:nvPr/>
        </p:nvCxnSpPr>
        <p:spPr>
          <a:xfrm flipV="1">
            <a:off x="3458581" y="6073647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3"/>
            <a:endCxn id="15" idx="1"/>
          </p:cNvCxnSpPr>
          <p:nvPr/>
        </p:nvCxnSpPr>
        <p:spPr>
          <a:xfrm flipV="1">
            <a:off x="2342799" y="3854735"/>
            <a:ext cx="219382" cy="497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23" idx="1"/>
          </p:cNvCxnSpPr>
          <p:nvPr/>
        </p:nvCxnSpPr>
        <p:spPr>
          <a:xfrm>
            <a:off x="2342799" y="4352709"/>
            <a:ext cx="219382" cy="36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3"/>
            <a:endCxn id="16" idx="1"/>
          </p:cNvCxnSpPr>
          <p:nvPr/>
        </p:nvCxnSpPr>
        <p:spPr>
          <a:xfrm flipV="1">
            <a:off x="2342799" y="5659359"/>
            <a:ext cx="219382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4" idx="3"/>
            <a:endCxn id="24" idx="1"/>
          </p:cNvCxnSpPr>
          <p:nvPr/>
        </p:nvCxnSpPr>
        <p:spPr>
          <a:xfrm>
            <a:off x="2342799" y="5990440"/>
            <a:ext cx="219382" cy="36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375283" y="3766357"/>
            <a:ext cx="2408465" cy="49269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375283" y="5856437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38" name="Straight Arrow Connector 37"/>
          <p:cNvCxnSpPr>
            <a:stCxn id="18" idx="3"/>
            <a:endCxn id="36" idx="1"/>
          </p:cNvCxnSpPr>
          <p:nvPr/>
        </p:nvCxnSpPr>
        <p:spPr>
          <a:xfrm>
            <a:off x="4979425" y="4004060"/>
            <a:ext cx="395858" cy="86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2" idx="3"/>
            <a:endCxn id="37" idx="1"/>
          </p:cNvCxnSpPr>
          <p:nvPr/>
        </p:nvCxnSpPr>
        <p:spPr>
          <a:xfrm>
            <a:off x="4979425" y="6073647"/>
            <a:ext cx="395858" cy="10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083025" y="3272541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083025" y="3671855"/>
            <a:ext cx="896400" cy="145451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083025" y="569285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083025" y="6073647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538543" y="5327093"/>
            <a:ext cx="896400" cy="6980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562181" y="6140317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562181" y="453592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562181" y="3316101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97062" y="3556778"/>
            <a:ext cx="896400" cy="44728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97062" y="5268784"/>
            <a:ext cx="896400" cy="1087273"/>
          </a:xfrm>
          <a:prstGeom prst="rect">
            <a:avLst/>
          </a:prstGeom>
          <a:solidFill>
            <a:srgbClr val="BFBFBF"/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97062" y="4001755"/>
            <a:ext cx="896400" cy="1008252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37" idx="3"/>
            <a:endCxn id="79" idx="1"/>
          </p:cNvCxnSpPr>
          <p:nvPr/>
        </p:nvCxnSpPr>
        <p:spPr>
          <a:xfrm flipV="1">
            <a:off x="7783748" y="5996251"/>
            <a:ext cx="316644" cy="88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574955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464888"/>
              </p:ext>
            </p:extLst>
          </p:nvPr>
        </p:nvGraphicFramePr>
        <p:xfrm>
          <a:off x="8100392" y="3754128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72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>
            <a:stCxn id="36" idx="3"/>
          </p:cNvCxnSpPr>
          <p:nvPr/>
        </p:nvCxnSpPr>
        <p:spPr>
          <a:xfrm>
            <a:off x="7783748" y="4012703"/>
            <a:ext cx="294292" cy="86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8100392" y="4485648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75283" y="4640675"/>
            <a:ext cx="2378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&lt;</a:t>
            </a:r>
            <a:r>
              <a:rPr lang="en-US" altLang="zh-CN" dirty="0" smtClean="0">
                <a:latin typeface="Arial"/>
                <a:cs typeface="Arial"/>
              </a:rPr>
              <a:t>k3, v1&gt; is very large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3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– </a:t>
            </a:r>
            <a:r>
              <a:rPr lang="en-US" dirty="0" smtClean="0"/>
              <a:t>User code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4266" y="1600200"/>
            <a:ext cx="8229600" cy="4525963"/>
          </a:xfrm>
        </p:spPr>
        <p:txBody>
          <a:bodyPr/>
          <a:lstStyle/>
          <a:p>
            <a:r>
              <a:rPr lang="en-US" altLang="zh-CN" dirty="0"/>
              <a:t>Category: </a:t>
            </a:r>
            <a:r>
              <a:rPr lang="en-US" altLang="zh-CN" dirty="0" smtClean="0"/>
              <a:t>Memory-consuming user code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1: Improper data partition (16 errors, 13%)</a:t>
            </a:r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Loading large </a:t>
            </a:r>
            <a:r>
              <a:rPr lang="en-US" altLang="zh-CN" dirty="0" smtClean="0"/>
              <a:t>data </a:t>
            </a:r>
            <a:r>
              <a:rPr lang="en-US" altLang="zh-CN" dirty="0" smtClean="0">
                <a:latin typeface="Arial"/>
                <a:cs typeface="Arial"/>
              </a:rPr>
              <a:t>before processin</a:t>
            </a:r>
            <a:r>
              <a:rPr lang="en-US" altLang="zh-CN" dirty="0" smtClean="0"/>
              <a:t>g the records</a:t>
            </a:r>
          </a:p>
          <a:p>
            <a:pPr marL="914400" lvl="2" indent="0">
              <a:buNone/>
            </a:pPr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28739" y="2054041"/>
            <a:ext cx="7318824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1: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Large external data loaded in user code (8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errors,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6%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722543" y="3484466"/>
            <a:ext cx="7825020" cy="2862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public class Mapper {</a:t>
            </a:r>
          </a:p>
          <a:p>
            <a:r>
              <a:rPr lang="en-US" dirty="0">
                <a:latin typeface="Courier"/>
                <a:cs typeface="Courier"/>
              </a:rPr>
              <a:t>   private Object </a:t>
            </a:r>
            <a:r>
              <a:rPr lang="en-US" altLang="zh-CN" dirty="0" smtClean="0">
                <a:solidFill>
                  <a:srgbClr val="FF0000"/>
                </a:solidFill>
                <a:latin typeface="Courier"/>
                <a:cs typeface="Courier"/>
              </a:rPr>
              <a:t>b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uffer</a:t>
            </a:r>
            <a:r>
              <a:rPr lang="en-US" dirty="0">
                <a:latin typeface="Courier"/>
                <a:cs typeface="Courier"/>
              </a:rPr>
              <a:t>; </a:t>
            </a:r>
            <a:endParaRPr lang="en-US" sz="1600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public void setup() {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buffer</a:t>
            </a:r>
            <a:r>
              <a:rPr lang="en-US" u="sng" dirty="0" err="1" smtClean="0">
                <a:latin typeface="Courier"/>
                <a:cs typeface="Courier"/>
              </a:rPr>
              <a:t>.</a:t>
            </a:r>
            <a:r>
              <a:rPr lang="en-US" b="1" u="sng" dirty="0" err="1" smtClean="0">
                <a:solidFill>
                  <a:srgbClr val="1F0EFF"/>
                </a:solidFill>
                <a:latin typeface="Courier"/>
                <a:cs typeface="Courier"/>
              </a:rPr>
              <a:t>load</a:t>
            </a:r>
            <a:r>
              <a:rPr lang="en-US" u="sng" dirty="0" smtClean="0">
                <a:latin typeface="Courier"/>
                <a:cs typeface="Courier"/>
              </a:rPr>
              <a:t>(dictionary</a:t>
            </a:r>
            <a:r>
              <a:rPr lang="en-US" altLang="zh-CN" u="sng" dirty="0" smtClean="0">
                <a:latin typeface="Courier"/>
                <a:cs typeface="Courier"/>
              </a:rPr>
              <a:t>1GB</a:t>
            </a:r>
            <a:r>
              <a:rPr lang="en-US" u="sng" dirty="0" smtClean="0">
                <a:latin typeface="Courier"/>
                <a:cs typeface="Courier"/>
              </a:rPr>
              <a:t>); </a:t>
            </a:r>
            <a:r>
              <a:rPr lang="en-US" dirty="0" smtClean="0">
                <a:latin typeface="Courier"/>
                <a:cs typeface="Courier"/>
              </a:rPr>
              <a:t>} </a:t>
            </a:r>
          </a:p>
          <a:p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 public 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void </a:t>
            </a:r>
            <a:r>
              <a:rPr lang="en-US" b="1" dirty="0">
                <a:solidFill>
                  <a:srgbClr val="A6A6A6"/>
                </a:solidFill>
                <a:latin typeface="Courier"/>
                <a:cs typeface="Courier"/>
              </a:rPr>
              <a:t>map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(K key, V value) { </a:t>
            </a:r>
          </a:p>
          <a:p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     Object 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iResults1GB 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= </a:t>
            </a:r>
            <a:r>
              <a:rPr lang="en-US" b="1" dirty="0">
                <a:solidFill>
                  <a:srgbClr val="A6A6A6"/>
                </a:solidFill>
                <a:latin typeface="Courier"/>
                <a:cs typeface="Courier"/>
              </a:rPr>
              <a:t>process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(key, value)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b</a:t>
            </a:r>
            <a:r>
              <a:rPr lang="en-US" altLang="zh-CN" dirty="0" err="1" smtClean="0">
                <a:solidFill>
                  <a:srgbClr val="A6A6A6"/>
                </a:solidFill>
                <a:latin typeface="Courier"/>
                <a:cs typeface="Courier"/>
              </a:rPr>
              <a:t>uffer.</a:t>
            </a:r>
            <a:r>
              <a:rPr lang="en-US" altLang="zh-CN" b="1" dirty="0" err="1" smtClean="0">
                <a:solidFill>
                  <a:srgbClr val="A6A6A6"/>
                </a:solidFill>
                <a:latin typeface="Courier"/>
                <a:cs typeface="Courier"/>
              </a:rPr>
              <a:t>add</a:t>
            </a:r>
            <a:r>
              <a:rPr lang="en-US" altLang="zh-CN" dirty="0" smtClean="0">
                <a:solidFill>
                  <a:srgbClr val="A6A6A6"/>
                </a:solidFill>
                <a:latin typeface="Courier"/>
                <a:cs typeface="Courier"/>
              </a:rPr>
              <a:t>(iResults1GB); //Optional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   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emit(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newKey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, 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newValue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); </a:t>
            </a:r>
            <a:endParaRPr lang="en-US" dirty="0" smtClean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} </a:t>
            </a:r>
            <a:endParaRPr lang="en-US" dirty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1680623" y="2988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– </a:t>
            </a:r>
            <a:r>
              <a:rPr lang="en-US" dirty="0" smtClean="0"/>
              <a:t>User code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4266" y="1600200"/>
            <a:ext cx="8229600" cy="4525963"/>
          </a:xfrm>
        </p:spPr>
        <p:txBody>
          <a:bodyPr/>
          <a:lstStyle/>
          <a:p>
            <a:r>
              <a:rPr lang="en-US" altLang="zh-CN" dirty="0"/>
              <a:t>Category: Memory-consuming user code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2: Hotspot key (23 errors, 18%)</a:t>
            </a:r>
          </a:p>
          <a:p>
            <a:pPr lvl="2"/>
            <a:r>
              <a:rPr lang="en-US" altLang="zh-CN" dirty="0" smtClean="0">
                <a:latin typeface="Arial"/>
                <a:cs typeface="Arial"/>
              </a:rPr>
              <a:t>During processing a single &lt;</a:t>
            </a:r>
            <a:r>
              <a:rPr lang="en-US" altLang="zh-CN" i="1" dirty="0" smtClean="0">
                <a:latin typeface="Arial"/>
                <a:cs typeface="Arial"/>
              </a:rPr>
              <a:t>k</a:t>
            </a:r>
            <a:r>
              <a:rPr lang="en-US" altLang="zh-CN" dirty="0" smtClean="0">
                <a:latin typeface="Arial"/>
                <a:cs typeface="Arial"/>
              </a:rPr>
              <a:t>, </a:t>
            </a:r>
            <a:r>
              <a:rPr lang="en-US" altLang="zh-CN" i="1" dirty="0" smtClean="0">
                <a:latin typeface="Arial"/>
                <a:cs typeface="Arial"/>
              </a:rPr>
              <a:t>v</a:t>
            </a:r>
            <a:r>
              <a:rPr lang="en-US" altLang="zh-CN" dirty="0" smtClean="0">
                <a:latin typeface="Arial"/>
                <a:cs typeface="Arial"/>
              </a:rPr>
              <a:t>&gt; record</a:t>
            </a:r>
          </a:p>
          <a:p>
            <a:pPr lvl="2"/>
            <a:r>
              <a:rPr lang="en-US" altLang="zh-CN" dirty="0" smtClean="0"/>
              <a:t>Cases: large input record, Cartesian product</a:t>
            </a:r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28739" y="2049269"/>
            <a:ext cx="7318823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2: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Large intermediate results (6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errors,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5%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1680623" y="2988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375106" y="5367909"/>
            <a:ext cx="1038210" cy="307777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Pattern 2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2543" y="3484466"/>
            <a:ext cx="7825020" cy="2862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public class Mapper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private Object </a:t>
            </a: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b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uffer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; </a:t>
            </a:r>
            <a:endParaRPr lang="en-US" sz="1600" dirty="0" smtClean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public void setup() {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buffer</a:t>
            </a:r>
            <a:r>
              <a:rPr lang="en-US" u="sng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.</a:t>
            </a:r>
            <a:r>
              <a:rPr lang="en-US" b="1" u="sng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load</a:t>
            </a:r>
            <a:r>
              <a:rPr lang="en-US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(dictionary</a:t>
            </a:r>
            <a:r>
              <a:rPr lang="en-US" altLang="zh-CN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1GB</a:t>
            </a:r>
            <a:r>
              <a:rPr lang="en-US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);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} </a:t>
            </a:r>
          </a:p>
          <a:p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b="1" dirty="0">
                <a:latin typeface="Courier"/>
                <a:cs typeface="Courier"/>
              </a:rPr>
              <a:t>map</a:t>
            </a:r>
            <a:r>
              <a:rPr lang="en-US" dirty="0">
                <a:latin typeface="Courier"/>
                <a:cs typeface="Courier"/>
              </a:rPr>
              <a:t>(K key, V value) { </a:t>
            </a:r>
          </a:p>
          <a:p>
            <a:r>
              <a:rPr lang="en-US" dirty="0">
                <a:latin typeface="Courier"/>
                <a:cs typeface="Courier"/>
              </a:rPr>
              <a:t>     Object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iResults1GB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process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(key, value)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b</a:t>
            </a:r>
            <a:r>
              <a:rPr lang="en-US" altLang="zh-CN" dirty="0" err="1" smtClean="0">
                <a:solidFill>
                  <a:srgbClr val="A6A6A6"/>
                </a:solidFill>
                <a:latin typeface="Courier"/>
                <a:cs typeface="Courier"/>
              </a:rPr>
              <a:t>uffer.</a:t>
            </a:r>
            <a:r>
              <a:rPr lang="en-US" altLang="zh-CN" b="1" dirty="0" err="1" smtClean="0">
                <a:solidFill>
                  <a:srgbClr val="A6A6A6"/>
                </a:solidFill>
                <a:latin typeface="Courier"/>
                <a:cs typeface="Courier"/>
              </a:rPr>
              <a:t>add</a:t>
            </a:r>
            <a:r>
              <a:rPr lang="en-US" altLang="zh-CN" dirty="0" smtClean="0">
                <a:solidFill>
                  <a:srgbClr val="A6A6A6"/>
                </a:solidFill>
                <a:latin typeface="Courier"/>
                <a:cs typeface="Courier"/>
              </a:rPr>
              <a:t>(iResults1GB); //Optional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   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emit(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newKey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, 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newValue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); </a:t>
            </a:r>
            <a:endParaRPr lang="en-US" dirty="0" smtClean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6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8358522" cy="846667"/>
          </a:xfrm>
        </p:spPr>
        <p:txBody>
          <a:bodyPr/>
          <a:lstStyle/>
          <a:p>
            <a:r>
              <a:rPr lang="en-US" dirty="0"/>
              <a:t>RQ1: OOM cause patterns – </a:t>
            </a:r>
            <a:r>
              <a:rPr lang="en-US" dirty="0" smtClean="0"/>
              <a:t>User code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4266" y="1600200"/>
            <a:ext cx="8229600" cy="4525963"/>
          </a:xfrm>
        </p:spPr>
        <p:txBody>
          <a:bodyPr/>
          <a:lstStyle/>
          <a:p>
            <a:r>
              <a:rPr lang="en-US" altLang="zh-CN" dirty="0"/>
              <a:t>Category: Memory-consuming user code</a:t>
            </a:r>
            <a:endParaRPr lang="en-US" altLang="zh-CN" dirty="0">
              <a:solidFill>
                <a:srgbClr val="00009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0090"/>
                </a:solidFill>
                <a:latin typeface="Arial"/>
                <a:cs typeface="Arial"/>
              </a:rPr>
              <a:t>Pattern 3: Large single key/value record (7 errors, 6%)</a:t>
            </a:r>
          </a:p>
          <a:p>
            <a:pPr lvl="2"/>
            <a:r>
              <a:rPr lang="en-US" altLang="zh-CN" dirty="0" smtClean="0"/>
              <a:t>A</a:t>
            </a:r>
            <a:r>
              <a:rPr lang="en-US" altLang="zh-CN" dirty="0" smtClean="0">
                <a:latin typeface="Arial"/>
                <a:cs typeface="Arial"/>
              </a:rPr>
              <a:t>ccumulating large intermediate computing results </a:t>
            </a:r>
          </a:p>
          <a:p>
            <a:pPr lvl="2"/>
            <a:r>
              <a:rPr lang="en-US" altLang="zh-CN" dirty="0" smtClean="0"/>
              <a:t>Related to: large input split, hotspot key, large data partition</a:t>
            </a:r>
            <a:endParaRPr lang="en-US" altLang="zh-CN" dirty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2"/>
            <a:endParaRPr lang="en-US" altLang="zh-CN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27929" y="2045678"/>
            <a:ext cx="7318823" cy="369332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Pattern 3: Large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accumulated results (40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errors,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33%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1680623" y="2988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599046" y="5594013"/>
            <a:ext cx="1038210" cy="307777"/>
          </a:xfrm>
          <a:prstGeom prst="rect">
            <a:avLst/>
          </a:prstGeom>
          <a:solidFill>
            <a:srgbClr val="4B48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Pattern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2543" y="3484466"/>
            <a:ext cx="7825020" cy="2862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public class Mapper {</a:t>
            </a: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 Object </a:t>
            </a:r>
            <a:r>
              <a:rPr lang="en-US" altLang="zh-CN" b="1" dirty="0" smtClean="0">
                <a:solidFill>
                  <a:srgbClr val="393BAA"/>
                </a:solidFill>
                <a:latin typeface="Courier"/>
                <a:cs typeface="Courier"/>
              </a:rPr>
              <a:t>b</a:t>
            </a:r>
            <a:r>
              <a:rPr lang="en-US" b="1" dirty="0" smtClean="0">
                <a:solidFill>
                  <a:srgbClr val="393BAA"/>
                </a:solidFill>
                <a:latin typeface="Courier"/>
                <a:cs typeface="Courier"/>
              </a:rPr>
              <a:t>uffer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; 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public void setup() {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buffer</a:t>
            </a:r>
            <a:r>
              <a:rPr lang="en-US" u="sng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.</a:t>
            </a:r>
            <a:r>
              <a:rPr lang="en-US" b="1" u="sng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load</a:t>
            </a:r>
            <a:r>
              <a:rPr lang="en-US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(dictionary</a:t>
            </a:r>
            <a:r>
              <a:rPr lang="en-US" altLang="zh-CN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1GB</a:t>
            </a:r>
            <a:r>
              <a:rPr lang="en-US" u="sng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);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} </a:t>
            </a:r>
          </a:p>
          <a:p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b="1" dirty="0">
                <a:latin typeface="Courier"/>
                <a:cs typeface="Courier"/>
              </a:rPr>
              <a:t>map</a:t>
            </a:r>
            <a:r>
              <a:rPr lang="en-US" dirty="0">
                <a:latin typeface="Courier"/>
                <a:cs typeface="Courier"/>
              </a:rPr>
              <a:t>(K key, V value) { </a:t>
            </a:r>
          </a:p>
          <a:p>
            <a:r>
              <a:rPr lang="en-US" dirty="0">
                <a:latin typeface="Courier"/>
                <a:cs typeface="Courier"/>
              </a:rPr>
              <a:t>     Object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iResults1MB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b="1" dirty="0">
                <a:solidFill>
                  <a:srgbClr val="000000"/>
                </a:solidFill>
                <a:latin typeface="Courier"/>
                <a:cs typeface="Courier"/>
              </a:rPr>
              <a:t>process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(key, value)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</a:t>
            </a:r>
            <a:r>
              <a:rPr lang="en-US" b="1" dirty="0" err="1">
                <a:solidFill>
                  <a:srgbClr val="393BAA"/>
                </a:solidFill>
                <a:latin typeface="Courier"/>
                <a:cs typeface="Courier"/>
              </a:rPr>
              <a:t>b</a:t>
            </a:r>
            <a:r>
              <a:rPr lang="en-US" altLang="zh-CN" b="1" dirty="0" err="1" smtClean="0">
                <a:solidFill>
                  <a:srgbClr val="393BAA"/>
                </a:solidFill>
                <a:latin typeface="Courier"/>
                <a:cs typeface="Courier"/>
              </a:rPr>
              <a:t>uffer</a:t>
            </a:r>
            <a:r>
              <a:rPr lang="en-US" altLang="zh-CN" dirty="0" err="1" smtClean="0">
                <a:latin typeface="Courier"/>
                <a:cs typeface="Courier"/>
              </a:rPr>
              <a:t>.</a:t>
            </a:r>
            <a:r>
              <a:rPr lang="en-US" altLang="zh-CN" b="1" dirty="0" err="1" smtClean="0">
                <a:solidFill>
                  <a:srgbClr val="FF0000"/>
                </a:solidFill>
                <a:latin typeface="Courier"/>
                <a:cs typeface="Courier"/>
              </a:rPr>
              <a:t>add</a:t>
            </a:r>
            <a:r>
              <a:rPr lang="en-US" altLang="zh-CN" dirty="0" smtClean="0">
                <a:latin typeface="Courier"/>
                <a:cs typeface="Courier"/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  <a:latin typeface="Courier"/>
                <a:cs typeface="Courier"/>
              </a:rPr>
              <a:t>iResults1MB</a:t>
            </a:r>
            <a:r>
              <a:rPr lang="en-US" altLang="zh-CN" dirty="0" smtClean="0">
                <a:latin typeface="Courier"/>
                <a:cs typeface="Courier"/>
              </a:rPr>
              <a:t>); </a:t>
            </a:r>
            <a:r>
              <a:rPr lang="en-US" altLang="zh-CN" dirty="0" smtClean="0">
                <a:solidFill>
                  <a:srgbClr val="A6A6A6"/>
                </a:solidFill>
                <a:latin typeface="Courier"/>
                <a:cs typeface="Courier"/>
              </a:rPr>
              <a:t>//Optional</a:t>
            </a:r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A6A6A6"/>
                </a:solidFill>
                <a:latin typeface="Courier"/>
                <a:cs typeface="Courier"/>
              </a:rPr>
              <a:t>     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emit(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newKey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, </a:t>
            </a:r>
            <a:r>
              <a:rPr lang="en-US" dirty="0" err="1">
                <a:solidFill>
                  <a:srgbClr val="A6A6A6"/>
                </a:solidFill>
                <a:latin typeface="Courier"/>
                <a:cs typeface="Courier"/>
              </a:rPr>
              <a:t>newValue</a:t>
            </a:r>
            <a:r>
              <a:rPr lang="en-US" dirty="0">
                <a:solidFill>
                  <a:srgbClr val="A6A6A6"/>
                </a:solidFill>
                <a:latin typeface="Courier"/>
                <a:cs typeface="Courier"/>
              </a:rPr>
              <a:t>); </a:t>
            </a:r>
            <a:endParaRPr lang="en-US" dirty="0" smtClean="0">
              <a:solidFill>
                <a:srgbClr val="A6A6A6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6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RQ2: Fix patterns </a:t>
            </a:r>
            <a:r>
              <a:rPr lang="en-US" sz="2800" dirty="0" smtClean="0"/>
              <a:t>– Data storage related fixes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 storage related fix patterns </a:t>
            </a:r>
            <a:endParaRPr lang="en-US" altLang="zh-CN" dirty="0"/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.g., change </a:t>
            </a:r>
            <a:r>
              <a:rPr lang="en-US" altLang="zh-CN" i="1" dirty="0" err="1" smtClean="0"/>
              <a:t>io.sort.mb</a:t>
            </a:r>
            <a:r>
              <a:rPr lang="en-US" altLang="zh-CN" dirty="0" smtClean="0"/>
              <a:t> from 300MB to 100MB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Lower framework buffer size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5754411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743" y="4170235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99735" y="4098227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24680" y="4170235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>
            <a:stCxn id="12" idx="3"/>
            <a:endCxn id="11" idx="1"/>
          </p:cNvCxnSpPr>
          <p:nvPr/>
        </p:nvCxnSpPr>
        <p:spPr>
          <a:xfrm flipV="1">
            <a:off x="2332792" y="4206239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  <a:endCxn id="37" idx="1"/>
          </p:cNvCxnSpPr>
          <p:nvPr/>
        </p:nvCxnSpPr>
        <p:spPr>
          <a:xfrm>
            <a:off x="2332792" y="4350255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2" idx="1"/>
          </p:cNvCxnSpPr>
          <p:nvPr/>
        </p:nvCxnSpPr>
        <p:spPr>
          <a:xfrm>
            <a:off x="1022404" y="4350255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233891" y="457946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3744" y="5034331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99735" y="4962323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324680" y="5034331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3" name="Straight Arrow Connector 22"/>
          <p:cNvCxnSpPr>
            <a:stCxn id="22" idx="3"/>
            <a:endCxn id="21" idx="1"/>
          </p:cNvCxnSpPr>
          <p:nvPr/>
        </p:nvCxnSpPr>
        <p:spPr>
          <a:xfrm flipV="1">
            <a:off x="2332792" y="5070335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3"/>
            <a:endCxn id="38" idx="1"/>
          </p:cNvCxnSpPr>
          <p:nvPr/>
        </p:nvCxnSpPr>
        <p:spPr>
          <a:xfrm>
            <a:off x="2332792" y="5214351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  <a:endCxn id="22" idx="1"/>
          </p:cNvCxnSpPr>
          <p:nvPr/>
        </p:nvCxnSpPr>
        <p:spPr>
          <a:xfrm>
            <a:off x="1022404" y="5214351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3744" y="5898427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9735" y="582641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324680" y="5898427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9" name="Straight Arrow Connector 28"/>
          <p:cNvCxnSpPr>
            <a:stCxn id="28" idx="3"/>
            <a:endCxn id="27" idx="1"/>
          </p:cNvCxnSpPr>
          <p:nvPr/>
        </p:nvCxnSpPr>
        <p:spPr>
          <a:xfrm flipV="1">
            <a:off x="2332792" y="5934431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3"/>
            <a:endCxn id="39" idx="1"/>
          </p:cNvCxnSpPr>
          <p:nvPr/>
        </p:nvCxnSpPr>
        <p:spPr>
          <a:xfrm>
            <a:off x="2332792" y="6078447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3"/>
            <a:endCxn id="28" idx="1"/>
          </p:cNvCxnSpPr>
          <p:nvPr/>
        </p:nvCxnSpPr>
        <p:spPr>
          <a:xfrm>
            <a:off x="1022404" y="6078447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60" idx="2"/>
          </p:cNvCxnSpPr>
          <p:nvPr/>
        </p:nvCxnSpPr>
        <p:spPr>
          <a:xfrm>
            <a:off x="3631783" y="4206239"/>
            <a:ext cx="913438" cy="6371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3"/>
            <a:endCxn id="60" idx="2"/>
          </p:cNvCxnSpPr>
          <p:nvPr/>
        </p:nvCxnSpPr>
        <p:spPr>
          <a:xfrm flipV="1">
            <a:off x="3631783" y="4843436"/>
            <a:ext cx="913438" cy="2268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60" idx="2"/>
          </p:cNvCxnSpPr>
          <p:nvPr/>
        </p:nvCxnSpPr>
        <p:spPr>
          <a:xfrm flipV="1">
            <a:off x="3631783" y="4843436"/>
            <a:ext cx="913438" cy="1090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4295754" y="5411728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99735" y="438625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9735" y="5250355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99735" y="6114451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233891" y="555574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89068" y="5564128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>
            <a:stCxn id="40" idx="3"/>
            <a:endCxn id="41" idx="1"/>
          </p:cNvCxnSpPr>
          <p:nvPr/>
        </p:nvCxnSpPr>
        <p:spPr>
          <a:xfrm>
            <a:off x="6818067" y="5735764"/>
            <a:ext cx="371001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3"/>
            <a:endCxn id="59" idx="2"/>
          </p:cNvCxnSpPr>
          <p:nvPr/>
        </p:nvCxnSpPr>
        <p:spPr>
          <a:xfrm>
            <a:off x="3631783" y="4494271"/>
            <a:ext cx="913439" cy="1333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3"/>
            <a:endCxn id="59" idx="2"/>
          </p:cNvCxnSpPr>
          <p:nvPr/>
        </p:nvCxnSpPr>
        <p:spPr>
          <a:xfrm>
            <a:off x="3631783" y="5358367"/>
            <a:ext cx="913439" cy="4695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3"/>
            <a:endCxn id="59" idx="2"/>
          </p:cNvCxnSpPr>
          <p:nvPr/>
        </p:nvCxnSpPr>
        <p:spPr>
          <a:xfrm flipV="1">
            <a:off x="3631783" y="5827895"/>
            <a:ext cx="913439" cy="3945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295754" y="4403616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57200" y="4890315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7199" y="4026219"/>
            <a:ext cx="3367799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991247" y="54954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6" name="Cube 55"/>
          <p:cNvSpPr/>
          <p:nvPr/>
        </p:nvSpPr>
        <p:spPr>
          <a:xfrm>
            <a:off x="2531392" y="4236715"/>
            <a:ext cx="403072" cy="279353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ube 56"/>
          <p:cNvSpPr/>
          <p:nvPr/>
        </p:nvSpPr>
        <p:spPr>
          <a:xfrm>
            <a:off x="2531392" y="5070431"/>
            <a:ext cx="403072" cy="287937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ube 57"/>
          <p:cNvSpPr/>
          <p:nvPr/>
        </p:nvSpPr>
        <p:spPr>
          <a:xfrm>
            <a:off x="2531392" y="5898427"/>
            <a:ext cx="403072" cy="309573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Cube 58"/>
          <p:cNvSpPr/>
          <p:nvPr/>
        </p:nvSpPr>
        <p:spPr>
          <a:xfrm>
            <a:off x="4545222" y="5600032"/>
            <a:ext cx="386650" cy="364581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0" name="Cube 59"/>
          <p:cNvSpPr/>
          <p:nvPr/>
        </p:nvSpPr>
        <p:spPr>
          <a:xfrm>
            <a:off x="4545221" y="4639270"/>
            <a:ext cx="386651" cy="326666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61" name="Straight Arrow Connector 60"/>
          <p:cNvCxnSpPr>
            <a:stCxn id="60" idx="5"/>
            <a:endCxn id="18" idx="1"/>
          </p:cNvCxnSpPr>
          <p:nvPr/>
        </p:nvCxnSpPr>
        <p:spPr>
          <a:xfrm flipV="1">
            <a:off x="4931872" y="4759489"/>
            <a:ext cx="302019" cy="2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9" idx="5"/>
            <a:endCxn id="40" idx="1"/>
          </p:cNvCxnSpPr>
          <p:nvPr/>
        </p:nvCxnSpPr>
        <p:spPr>
          <a:xfrm flipV="1">
            <a:off x="4931872" y="5735764"/>
            <a:ext cx="302019" cy="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188715" y="4577293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32" name="Straight Arrow Connector 31"/>
          <p:cNvCxnSpPr>
            <a:stCxn id="18" idx="3"/>
            <a:endCxn id="67" idx="1"/>
          </p:cNvCxnSpPr>
          <p:nvPr/>
        </p:nvCxnSpPr>
        <p:spPr>
          <a:xfrm flipV="1">
            <a:off x="6818067" y="4753121"/>
            <a:ext cx="370648" cy="6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6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RQ2: Fix patterns </a:t>
            </a:r>
            <a:r>
              <a:rPr lang="en-US" sz="2800" dirty="0" smtClean="0"/>
              <a:t>– Data storage related fixes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 storage related fix patterns 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.g., change </a:t>
            </a:r>
            <a:r>
              <a:rPr lang="en-US" altLang="zh-CN" i="1" dirty="0" err="1" smtClean="0"/>
              <a:t>io.sort.mb</a:t>
            </a:r>
            <a:r>
              <a:rPr lang="en-US" altLang="zh-CN" dirty="0" smtClean="0"/>
              <a:t> from 300MB to 100MB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Lower framework buffer size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5754411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743" y="4170235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99735" y="4098227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24680" y="4170235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>
            <a:stCxn id="12" idx="3"/>
            <a:endCxn id="11" idx="1"/>
          </p:cNvCxnSpPr>
          <p:nvPr/>
        </p:nvCxnSpPr>
        <p:spPr>
          <a:xfrm flipV="1">
            <a:off x="2332792" y="4206239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  <a:endCxn id="37" idx="1"/>
          </p:cNvCxnSpPr>
          <p:nvPr/>
        </p:nvCxnSpPr>
        <p:spPr>
          <a:xfrm>
            <a:off x="2332792" y="4350255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2" idx="1"/>
          </p:cNvCxnSpPr>
          <p:nvPr/>
        </p:nvCxnSpPr>
        <p:spPr>
          <a:xfrm>
            <a:off x="1022404" y="4350255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233891" y="457946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3744" y="5034331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99735" y="4962323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324680" y="5034331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3" name="Straight Arrow Connector 22"/>
          <p:cNvCxnSpPr>
            <a:stCxn id="22" idx="3"/>
            <a:endCxn id="21" idx="1"/>
          </p:cNvCxnSpPr>
          <p:nvPr/>
        </p:nvCxnSpPr>
        <p:spPr>
          <a:xfrm flipV="1">
            <a:off x="2332792" y="5070335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3"/>
            <a:endCxn id="38" idx="1"/>
          </p:cNvCxnSpPr>
          <p:nvPr/>
        </p:nvCxnSpPr>
        <p:spPr>
          <a:xfrm>
            <a:off x="2332792" y="5214351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  <a:endCxn id="22" idx="1"/>
          </p:cNvCxnSpPr>
          <p:nvPr/>
        </p:nvCxnSpPr>
        <p:spPr>
          <a:xfrm>
            <a:off x="1022404" y="5214351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3744" y="5898427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9735" y="582641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324680" y="5898427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9" name="Straight Arrow Connector 28"/>
          <p:cNvCxnSpPr>
            <a:stCxn id="28" idx="3"/>
            <a:endCxn id="27" idx="1"/>
          </p:cNvCxnSpPr>
          <p:nvPr/>
        </p:nvCxnSpPr>
        <p:spPr>
          <a:xfrm flipV="1">
            <a:off x="2332792" y="5934431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3"/>
            <a:endCxn id="39" idx="1"/>
          </p:cNvCxnSpPr>
          <p:nvPr/>
        </p:nvCxnSpPr>
        <p:spPr>
          <a:xfrm>
            <a:off x="2332792" y="6078447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3"/>
            <a:endCxn id="28" idx="1"/>
          </p:cNvCxnSpPr>
          <p:nvPr/>
        </p:nvCxnSpPr>
        <p:spPr>
          <a:xfrm>
            <a:off x="1022404" y="6078447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60" idx="2"/>
          </p:cNvCxnSpPr>
          <p:nvPr/>
        </p:nvCxnSpPr>
        <p:spPr>
          <a:xfrm>
            <a:off x="3631783" y="4206239"/>
            <a:ext cx="913439" cy="608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3"/>
            <a:endCxn id="60" idx="2"/>
          </p:cNvCxnSpPr>
          <p:nvPr/>
        </p:nvCxnSpPr>
        <p:spPr>
          <a:xfrm flipV="1">
            <a:off x="3631783" y="4814914"/>
            <a:ext cx="913439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60" idx="2"/>
          </p:cNvCxnSpPr>
          <p:nvPr/>
        </p:nvCxnSpPr>
        <p:spPr>
          <a:xfrm flipV="1">
            <a:off x="3631783" y="4814914"/>
            <a:ext cx="913439" cy="1119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4295754" y="5411728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99735" y="438625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9735" y="5250355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99735" y="6114451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233891" y="555574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cxnSp>
        <p:nvCxnSpPr>
          <p:cNvPr id="42" name="Straight Arrow Connector 41"/>
          <p:cNvCxnSpPr>
            <a:stCxn id="40" idx="3"/>
            <a:endCxn id="55" idx="1"/>
          </p:cNvCxnSpPr>
          <p:nvPr/>
        </p:nvCxnSpPr>
        <p:spPr>
          <a:xfrm>
            <a:off x="6818067" y="5735764"/>
            <a:ext cx="371001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3"/>
            <a:endCxn id="59" idx="2"/>
          </p:cNvCxnSpPr>
          <p:nvPr/>
        </p:nvCxnSpPr>
        <p:spPr>
          <a:xfrm>
            <a:off x="3631783" y="4494271"/>
            <a:ext cx="913439" cy="13136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3"/>
            <a:endCxn id="59" idx="2"/>
          </p:cNvCxnSpPr>
          <p:nvPr/>
        </p:nvCxnSpPr>
        <p:spPr>
          <a:xfrm>
            <a:off x="3631783" y="5358367"/>
            <a:ext cx="913439" cy="449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3"/>
            <a:endCxn id="59" idx="2"/>
          </p:cNvCxnSpPr>
          <p:nvPr/>
        </p:nvCxnSpPr>
        <p:spPr>
          <a:xfrm flipV="1">
            <a:off x="3631783" y="5807931"/>
            <a:ext cx="913439" cy="4145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295754" y="4403616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57200" y="4890315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7199" y="4026219"/>
            <a:ext cx="3367799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991247" y="54954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6" name="Cube 55"/>
          <p:cNvSpPr/>
          <p:nvPr/>
        </p:nvSpPr>
        <p:spPr>
          <a:xfrm>
            <a:off x="2531392" y="4250922"/>
            <a:ext cx="286433" cy="19866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ube 56"/>
          <p:cNvSpPr/>
          <p:nvPr/>
        </p:nvSpPr>
        <p:spPr>
          <a:xfrm>
            <a:off x="2531392" y="5123602"/>
            <a:ext cx="286433" cy="19866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ube 57"/>
          <p:cNvSpPr/>
          <p:nvPr/>
        </p:nvSpPr>
        <p:spPr>
          <a:xfrm>
            <a:off x="2531392" y="5998647"/>
            <a:ext cx="286433" cy="209353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Cube 58"/>
          <p:cNvSpPr/>
          <p:nvPr/>
        </p:nvSpPr>
        <p:spPr>
          <a:xfrm>
            <a:off x="4545222" y="5649536"/>
            <a:ext cx="285322" cy="253432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0" name="Cube 59"/>
          <p:cNvSpPr/>
          <p:nvPr/>
        </p:nvSpPr>
        <p:spPr>
          <a:xfrm>
            <a:off x="4545222" y="4674291"/>
            <a:ext cx="285322" cy="224997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61" name="Straight Arrow Connector 60"/>
          <p:cNvCxnSpPr>
            <a:stCxn id="60" idx="5"/>
            <a:endCxn id="18" idx="1"/>
          </p:cNvCxnSpPr>
          <p:nvPr/>
        </p:nvCxnSpPr>
        <p:spPr>
          <a:xfrm>
            <a:off x="4830544" y="4758665"/>
            <a:ext cx="403347" cy="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9" idx="5"/>
            <a:endCxn id="40" idx="1"/>
          </p:cNvCxnSpPr>
          <p:nvPr/>
        </p:nvCxnSpPr>
        <p:spPr>
          <a:xfrm flipV="1">
            <a:off x="4830544" y="5735764"/>
            <a:ext cx="403347" cy="8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63" idx="1"/>
          </p:cNvCxnSpPr>
          <p:nvPr/>
        </p:nvCxnSpPr>
        <p:spPr>
          <a:xfrm flipV="1">
            <a:off x="6818067" y="4753121"/>
            <a:ext cx="370648" cy="6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189068" y="5564128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188715" y="4577293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37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RQ2: Fix patterns </a:t>
            </a:r>
            <a:r>
              <a:rPr lang="en-US" sz="2800" dirty="0" smtClean="0"/>
              <a:t>– Data storage related fixes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 storage related fix </a:t>
            </a:r>
            <a:r>
              <a:rPr lang="en-US" altLang="zh-CN" dirty="0" smtClean="0">
                <a:latin typeface="Arial"/>
                <a:cs typeface="Arial"/>
              </a:rPr>
              <a:t>patterns</a:t>
            </a:r>
            <a:endParaRPr lang="en-US" altLang="zh-CN" dirty="0" smtClean="0">
              <a:latin typeface="Arial"/>
              <a:cs typeface="Arial"/>
            </a:endParaRP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change </a:t>
            </a:r>
            <a:r>
              <a:rPr lang="en-US" altLang="zh-CN" i="1" dirty="0" err="1"/>
              <a:t>spark.storage.memoryFraction</a:t>
            </a:r>
            <a:r>
              <a:rPr lang="en-US" altLang="zh-CN" dirty="0"/>
              <a:t> from 0.66 to 0.1</a:t>
            </a:r>
          </a:p>
          <a:p>
            <a:pPr lvl="2"/>
            <a:r>
              <a:rPr lang="en-US" altLang="zh-CN" dirty="0"/>
              <a:t>e.g., change </a:t>
            </a:r>
            <a:r>
              <a:rPr lang="en-US" altLang="zh-CN" dirty="0" err="1"/>
              <a:t>MEMORY_ONlY</a:t>
            </a:r>
            <a:r>
              <a:rPr lang="en-US" altLang="zh-CN" dirty="0"/>
              <a:t> cache to DISK_ONLY  persistence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Lower the cache threshold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03612" y="5519741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0155" y="3935565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08232" y="3863557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171092" y="3935565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8" name="Straight Arrow Connector 67"/>
          <p:cNvCxnSpPr>
            <a:stCxn id="65" idx="3"/>
            <a:endCxn id="64" idx="1"/>
          </p:cNvCxnSpPr>
          <p:nvPr/>
        </p:nvCxnSpPr>
        <p:spPr>
          <a:xfrm flipV="1">
            <a:off x="2179204" y="3971569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5" idx="3"/>
            <a:endCxn id="91" idx="1"/>
          </p:cNvCxnSpPr>
          <p:nvPr/>
        </p:nvCxnSpPr>
        <p:spPr>
          <a:xfrm>
            <a:off x="2179204" y="411558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3" idx="3"/>
            <a:endCxn id="65" idx="1"/>
          </p:cNvCxnSpPr>
          <p:nvPr/>
        </p:nvCxnSpPr>
        <p:spPr>
          <a:xfrm>
            <a:off x="868816" y="4115585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4027746" y="434479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903146" y="4345809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0156" y="4799661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608232" y="4727653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171092" y="4799661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6" name="Straight Arrow Connector 75"/>
          <p:cNvCxnSpPr>
            <a:stCxn id="75" idx="3"/>
            <a:endCxn id="74" idx="1"/>
          </p:cNvCxnSpPr>
          <p:nvPr/>
        </p:nvCxnSpPr>
        <p:spPr>
          <a:xfrm flipV="1">
            <a:off x="2179204" y="483566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5" idx="3"/>
            <a:endCxn id="92" idx="1"/>
          </p:cNvCxnSpPr>
          <p:nvPr/>
        </p:nvCxnSpPr>
        <p:spPr>
          <a:xfrm>
            <a:off x="2179204" y="497968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3" idx="3"/>
            <a:endCxn id="75" idx="1"/>
          </p:cNvCxnSpPr>
          <p:nvPr/>
        </p:nvCxnSpPr>
        <p:spPr>
          <a:xfrm>
            <a:off x="868816" y="4979681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10156" y="5663757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608232" y="559174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1171092" y="5663757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2" name="Straight Arrow Connector 81"/>
          <p:cNvCxnSpPr>
            <a:stCxn id="81" idx="3"/>
            <a:endCxn id="80" idx="1"/>
          </p:cNvCxnSpPr>
          <p:nvPr/>
        </p:nvCxnSpPr>
        <p:spPr>
          <a:xfrm flipV="1">
            <a:off x="2179204" y="569976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3"/>
            <a:endCxn id="93" idx="1"/>
          </p:cNvCxnSpPr>
          <p:nvPr/>
        </p:nvCxnSpPr>
        <p:spPr>
          <a:xfrm>
            <a:off x="2179204" y="5843777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9" idx="3"/>
            <a:endCxn id="81" idx="1"/>
          </p:cNvCxnSpPr>
          <p:nvPr/>
        </p:nvCxnSpPr>
        <p:spPr>
          <a:xfrm>
            <a:off x="868816" y="5843777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1" idx="3"/>
            <a:endCxn id="72" idx="1"/>
          </p:cNvCxnSpPr>
          <p:nvPr/>
        </p:nvCxnSpPr>
        <p:spPr>
          <a:xfrm flipV="1">
            <a:off x="5611922" y="4521637"/>
            <a:ext cx="291224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4" idx="3"/>
            <a:endCxn id="71" idx="1"/>
          </p:cNvCxnSpPr>
          <p:nvPr/>
        </p:nvCxnSpPr>
        <p:spPr>
          <a:xfrm>
            <a:off x="3040280" y="3971569"/>
            <a:ext cx="987466" cy="553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4" idx="3"/>
            <a:endCxn id="71" idx="1"/>
          </p:cNvCxnSpPr>
          <p:nvPr/>
        </p:nvCxnSpPr>
        <p:spPr>
          <a:xfrm flipV="1">
            <a:off x="3040280" y="4524819"/>
            <a:ext cx="987466" cy="310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0" idx="3"/>
            <a:endCxn id="71" idx="1"/>
          </p:cNvCxnSpPr>
          <p:nvPr/>
        </p:nvCxnSpPr>
        <p:spPr>
          <a:xfrm flipV="1">
            <a:off x="3040280" y="4524819"/>
            <a:ext cx="987466" cy="1174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0" name="Rounded Rectangle 89"/>
          <p:cNvSpPr/>
          <p:nvPr/>
        </p:nvSpPr>
        <p:spPr>
          <a:xfrm>
            <a:off x="3757437" y="5177058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08232" y="415158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608232" y="5015685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608232" y="5879781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027746" y="532107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903146" y="5321074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96" name="Straight Arrow Connector 95"/>
          <p:cNvCxnSpPr>
            <a:stCxn id="94" idx="3"/>
            <a:endCxn id="95" idx="1"/>
          </p:cNvCxnSpPr>
          <p:nvPr/>
        </p:nvCxnSpPr>
        <p:spPr>
          <a:xfrm flipV="1">
            <a:off x="5611922" y="5496902"/>
            <a:ext cx="291224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1" idx="3"/>
            <a:endCxn id="94" idx="1"/>
          </p:cNvCxnSpPr>
          <p:nvPr/>
        </p:nvCxnSpPr>
        <p:spPr>
          <a:xfrm>
            <a:off x="3040280" y="4259601"/>
            <a:ext cx="987466" cy="1241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2" idx="3"/>
            <a:endCxn id="94" idx="1"/>
          </p:cNvCxnSpPr>
          <p:nvPr/>
        </p:nvCxnSpPr>
        <p:spPr>
          <a:xfrm>
            <a:off x="3040280" y="5123697"/>
            <a:ext cx="987466" cy="377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3" idx="3"/>
            <a:endCxn id="94" idx="1"/>
          </p:cNvCxnSpPr>
          <p:nvPr/>
        </p:nvCxnSpPr>
        <p:spPr>
          <a:xfrm flipV="1">
            <a:off x="3040280" y="5501094"/>
            <a:ext cx="987466" cy="4866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0" name="Rounded Rectangle 99"/>
          <p:cNvSpPr/>
          <p:nvPr/>
        </p:nvSpPr>
        <p:spPr>
          <a:xfrm>
            <a:off x="3757437" y="4168946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303612" y="4655645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303612" y="3791549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991247" y="5279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1171092" y="3420674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471207" y="3694280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7224259" y="434580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7224259" y="5317823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882265" y="5177053"/>
            <a:ext cx="1792515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6882265" y="4168946"/>
            <a:ext cx="1792515" cy="63071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10" name="Straight Arrow Connector 109"/>
          <p:cNvCxnSpPr>
            <a:stCxn id="72" idx="3"/>
            <a:endCxn id="106" idx="1"/>
          </p:cNvCxnSpPr>
          <p:nvPr/>
        </p:nvCxnSpPr>
        <p:spPr>
          <a:xfrm>
            <a:off x="6340014" y="4521637"/>
            <a:ext cx="884245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5" idx="3"/>
            <a:endCxn id="107" idx="1"/>
          </p:cNvCxnSpPr>
          <p:nvPr/>
        </p:nvCxnSpPr>
        <p:spPr>
          <a:xfrm>
            <a:off x="6340013" y="5496902"/>
            <a:ext cx="884246" cy="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6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an 205"/>
          <p:cNvSpPr/>
          <p:nvPr/>
        </p:nvSpPr>
        <p:spPr>
          <a:xfrm>
            <a:off x="5716495" y="5223152"/>
            <a:ext cx="799715" cy="543862"/>
          </a:xfrm>
          <a:prstGeom prst="can">
            <a:avLst>
              <a:gd name="adj" fmla="val 169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RQ2: Fix patterns </a:t>
            </a:r>
            <a:r>
              <a:rPr lang="en-US" sz="2800" dirty="0" smtClean="0"/>
              <a:t>– Data storage related fixes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 storage related fix </a:t>
            </a:r>
            <a:r>
              <a:rPr lang="en-US" altLang="zh-CN" dirty="0" smtClean="0">
                <a:latin typeface="Arial"/>
                <a:cs typeface="Arial"/>
              </a:rPr>
              <a:t>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 smtClean="0"/>
              <a:t>e.g</a:t>
            </a:r>
            <a:r>
              <a:rPr lang="en-US" altLang="zh-CN" dirty="0" smtClean="0"/>
              <a:t>., change </a:t>
            </a:r>
            <a:r>
              <a:rPr lang="en-US" altLang="zh-CN" i="1" dirty="0" err="1" smtClean="0"/>
              <a:t>spark.storage.memoryFraction</a:t>
            </a:r>
            <a:r>
              <a:rPr lang="en-US" altLang="zh-CN" dirty="0" smtClean="0"/>
              <a:t> from 0.66 to 0.1</a:t>
            </a:r>
          </a:p>
          <a:p>
            <a:pPr lvl="2"/>
            <a:r>
              <a:rPr lang="en-US" altLang="zh-CN" dirty="0" smtClean="0"/>
              <a:t>e.g., change </a:t>
            </a:r>
            <a:r>
              <a:rPr lang="en-US" altLang="zh-CN" dirty="0" err="1" smtClean="0"/>
              <a:t>MEMORY_ONlY</a:t>
            </a:r>
            <a:r>
              <a:rPr lang="en-US" altLang="zh-CN" dirty="0" smtClean="0"/>
              <a:t> cache to DISK_ONLY </a:t>
            </a:r>
            <a:r>
              <a:rPr lang="en-US" altLang="zh-CN" dirty="0"/>
              <a:t> </a:t>
            </a:r>
            <a:r>
              <a:rPr lang="en-US" altLang="zh-CN" dirty="0" smtClean="0"/>
              <a:t>persistence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Lower the cache threshold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91247" y="54954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6" name="Can 65"/>
          <p:cNvSpPr/>
          <p:nvPr/>
        </p:nvSpPr>
        <p:spPr>
          <a:xfrm>
            <a:off x="5716495" y="4245436"/>
            <a:ext cx="799715" cy="543862"/>
          </a:xfrm>
          <a:prstGeom prst="can">
            <a:avLst>
              <a:gd name="adj" fmla="val 169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303612" y="5519741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10155" y="3935565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2608232" y="3863557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62" name="Rounded Rectangle 161"/>
          <p:cNvSpPr/>
          <p:nvPr/>
        </p:nvSpPr>
        <p:spPr>
          <a:xfrm>
            <a:off x="1171092" y="3935565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63" name="Straight Arrow Connector 162"/>
          <p:cNvCxnSpPr>
            <a:stCxn id="162" idx="3"/>
            <a:endCxn id="161" idx="1"/>
          </p:cNvCxnSpPr>
          <p:nvPr/>
        </p:nvCxnSpPr>
        <p:spPr>
          <a:xfrm flipV="1">
            <a:off x="2179204" y="3971569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62" idx="3"/>
            <a:endCxn id="185" idx="1"/>
          </p:cNvCxnSpPr>
          <p:nvPr/>
        </p:nvCxnSpPr>
        <p:spPr>
          <a:xfrm>
            <a:off x="2179204" y="411558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60" idx="3"/>
            <a:endCxn id="162" idx="1"/>
          </p:cNvCxnSpPr>
          <p:nvPr/>
        </p:nvCxnSpPr>
        <p:spPr>
          <a:xfrm>
            <a:off x="868816" y="4115585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Rounded Rectangle 165"/>
          <p:cNvSpPr/>
          <p:nvPr/>
        </p:nvSpPr>
        <p:spPr>
          <a:xfrm>
            <a:off x="4027746" y="434479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903146" y="4345809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10156" y="4799661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608232" y="4727653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1171092" y="4799661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71" name="Straight Arrow Connector 170"/>
          <p:cNvCxnSpPr>
            <a:stCxn id="170" idx="3"/>
            <a:endCxn id="169" idx="1"/>
          </p:cNvCxnSpPr>
          <p:nvPr/>
        </p:nvCxnSpPr>
        <p:spPr>
          <a:xfrm flipV="1">
            <a:off x="2179204" y="4835665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170" idx="3"/>
            <a:endCxn id="186" idx="1"/>
          </p:cNvCxnSpPr>
          <p:nvPr/>
        </p:nvCxnSpPr>
        <p:spPr>
          <a:xfrm>
            <a:off x="2179204" y="497968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68" idx="3"/>
            <a:endCxn id="170" idx="1"/>
          </p:cNvCxnSpPr>
          <p:nvPr/>
        </p:nvCxnSpPr>
        <p:spPr>
          <a:xfrm>
            <a:off x="868816" y="4979681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410156" y="5663757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2608232" y="559174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1171092" y="5663757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77" name="Straight Arrow Connector 176"/>
          <p:cNvCxnSpPr>
            <a:stCxn id="176" idx="3"/>
            <a:endCxn id="175" idx="1"/>
          </p:cNvCxnSpPr>
          <p:nvPr/>
        </p:nvCxnSpPr>
        <p:spPr>
          <a:xfrm flipV="1">
            <a:off x="2179204" y="5699761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76" idx="3"/>
            <a:endCxn id="187" idx="1"/>
          </p:cNvCxnSpPr>
          <p:nvPr/>
        </p:nvCxnSpPr>
        <p:spPr>
          <a:xfrm>
            <a:off x="2179204" y="5843777"/>
            <a:ext cx="42902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stCxn id="174" idx="3"/>
            <a:endCxn id="176" idx="1"/>
          </p:cNvCxnSpPr>
          <p:nvPr/>
        </p:nvCxnSpPr>
        <p:spPr>
          <a:xfrm>
            <a:off x="868816" y="5843777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stCxn id="166" idx="3"/>
            <a:endCxn id="167" idx="1"/>
          </p:cNvCxnSpPr>
          <p:nvPr/>
        </p:nvCxnSpPr>
        <p:spPr>
          <a:xfrm flipV="1">
            <a:off x="5611922" y="4521637"/>
            <a:ext cx="291224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161" idx="3"/>
            <a:endCxn id="166" idx="1"/>
          </p:cNvCxnSpPr>
          <p:nvPr/>
        </p:nvCxnSpPr>
        <p:spPr>
          <a:xfrm>
            <a:off x="3040280" y="3971569"/>
            <a:ext cx="987466" cy="553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69" idx="3"/>
            <a:endCxn id="166" idx="1"/>
          </p:cNvCxnSpPr>
          <p:nvPr/>
        </p:nvCxnSpPr>
        <p:spPr>
          <a:xfrm flipV="1">
            <a:off x="3040280" y="4524819"/>
            <a:ext cx="987466" cy="310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5" idx="3"/>
            <a:endCxn id="166" idx="1"/>
          </p:cNvCxnSpPr>
          <p:nvPr/>
        </p:nvCxnSpPr>
        <p:spPr>
          <a:xfrm flipV="1">
            <a:off x="3040280" y="4524819"/>
            <a:ext cx="987466" cy="1174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4" name="Rounded Rectangle 183"/>
          <p:cNvSpPr/>
          <p:nvPr/>
        </p:nvSpPr>
        <p:spPr>
          <a:xfrm>
            <a:off x="3757437" y="5177058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608232" y="4151589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2608232" y="5015685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2608232" y="5879781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4027746" y="532107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5903146" y="5321074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90" name="Straight Arrow Connector 189"/>
          <p:cNvCxnSpPr>
            <a:stCxn id="188" idx="3"/>
            <a:endCxn id="189" idx="1"/>
          </p:cNvCxnSpPr>
          <p:nvPr/>
        </p:nvCxnSpPr>
        <p:spPr>
          <a:xfrm flipV="1">
            <a:off x="5611922" y="5496902"/>
            <a:ext cx="291224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85" idx="3"/>
            <a:endCxn id="188" idx="1"/>
          </p:cNvCxnSpPr>
          <p:nvPr/>
        </p:nvCxnSpPr>
        <p:spPr>
          <a:xfrm>
            <a:off x="3040280" y="4259601"/>
            <a:ext cx="987466" cy="1241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86" idx="3"/>
            <a:endCxn id="188" idx="1"/>
          </p:cNvCxnSpPr>
          <p:nvPr/>
        </p:nvCxnSpPr>
        <p:spPr>
          <a:xfrm>
            <a:off x="3040280" y="5123697"/>
            <a:ext cx="987466" cy="377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187" idx="3"/>
            <a:endCxn id="188" idx="1"/>
          </p:cNvCxnSpPr>
          <p:nvPr/>
        </p:nvCxnSpPr>
        <p:spPr>
          <a:xfrm flipV="1">
            <a:off x="3040280" y="5501094"/>
            <a:ext cx="987466" cy="4866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4" name="Rounded Rectangle 193"/>
          <p:cNvSpPr/>
          <p:nvPr/>
        </p:nvSpPr>
        <p:spPr>
          <a:xfrm>
            <a:off x="3757437" y="4168946"/>
            <a:ext cx="2820521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303612" y="4655645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303612" y="3791549"/>
            <a:ext cx="3033136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8991247" y="5279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8" name="Rectangle 197"/>
          <p:cNvSpPr/>
          <p:nvPr/>
        </p:nvSpPr>
        <p:spPr>
          <a:xfrm>
            <a:off x="1171092" y="3420674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4471207" y="3694280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224259" y="434580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7224259" y="5317823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6882265" y="5177053"/>
            <a:ext cx="1792515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6882265" y="4168946"/>
            <a:ext cx="1792515" cy="63071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04" name="Straight Arrow Connector 203"/>
          <p:cNvCxnSpPr>
            <a:stCxn id="167" idx="3"/>
            <a:endCxn id="200" idx="1"/>
          </p:cNvCxnSpPr>
          <p:nvPr/>
        </p:nvCxnSpPr>
        <p:spPr>
          <a:xfrm>
            <a:off x="6340014" y="4521637"/>
            <a:ext cx="884245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>
            <a:stCxn id="189" idx="3"/>
            <a:endCxn id="201" idx="1"/>
          </p:cNvCxnSpPr>
          <p:nvPr/>
        </p:nvCxnSpPr>
        <p:spPr>
          <a:xfrm>
            <a:off x="6340013" y="5496902"/>
            <a:ext cx="884246" cy="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57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ounded Rectangle 108"/>
          <p:cNvSpPr/>
          <p:nvPr/>
        </p:nvSpPr>
        <p:spPr>
          <a:xfrm>
            <a:off x="4244265" y="3603508"/>
            <a:ext cx="3610606" cy="128329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1136" y="1639873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.g., enlarge partition number, use range partition function</a:t>
            </a:r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0407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partition number/function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86497" y="5478214"/>
            <a:ext cx="3168352" cy="101955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02521" y="3634929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6777" y="3502371"/>
            <a:ext cx="432048" cy="2765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838625" y="363492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3" name="Straight Arrow Connector 62"/>
          <p:cNvCxnSpPr>
            <a:stCxn id="62" idx="3"/>
            <a:endCxn id="61" idx="1"/>
          </p:cNvCxnSpPr>
          <p:nvPr/>
        </p:nvCxnSpPr>
        <p:spPr>
          <a:xfrm flipV="1">
            <a:off x="2846737" y="3640658"/>
            <a:ext cx="360040" cy="174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2" idx="3"/>
            <a:endCxn id="85" idx="1"/>
          </p:cNvCxnSpPr>
          <p:nvPr/>
        </p:nvCxnSpPr>
        <p:spPr>
          <a:xfrm>
            <a:off x="2846737" y="3814949"/>
            <a:ext cx="360040" cy="19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0" idx="3"/>
            <a:endCxn id="62" idx="1"/>
          </p:cNvCxnSpPr>
          <p:nvPr/>
        </p:nvCxnSpPr>
        <p:spPr>
          <a:xfrm>
            <a:off x="1478585" y="381494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902521" y="468893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06777" y="4544917"/>
            <a:ext cx="432048" cy="2880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838625" y="468893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1" name="Straight Arrow Connector 70"/>
          <p:cNvCxnSpPr>
            <a:stCxn id="70" idx="3"/>
            <a:endCxn id="69" idx="1"/>
          </p:cNvCxnSpPr>
          <p:nvPr/>
        </p:nvCxnSpPr>
        <p:spPr>
          <a:xfrm flipV="1">
            <a:off x="2846737" y="4688934"/>
            <a:ext cx="360040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3"/>
            <a:endCxn id="86" idx="1"/>
          </p:cNvCxnSpPr>
          <p:nvPr/>
        </p:nvCxnSpPr>
        <p:spPr>
          <a:xfrm>
            <a:off x="2846737" y="4868954"/>
            <a:ext cx="360040" cy="194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8" idx="3"/>
            <a:endCxn id="70" idx="1"/>
          </p:cNvCxnSpPr>
          <p:nvPr/>
        </p:nvCxnSpPr>
        <p:spPr>
          <a:xfrm>
            <a:off x="1478585" y="486895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902521" y="575620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206777" y="5612187"/>
            <a:ext cx="432048" cy="2880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838625" y="575620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7" name="Straight Arrow Connector 76"/>
          <p:cNvCxnSpPr>
            <a:stCxn id="76" idx="3"/>
            <a:endCxn id="75" idx="1"/>
          </p:cNvCxnSpPr>
          <p:nvPr/>
        </p:nvCxnSpPr>
        <p:spPr>
          <a:xfrm flipV="1">
            <a:off x="2846737" y="5756204"/>
            <a:ext cx="360040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3"/>
            <a:endCxn id="87" idx="1"/>
          </p:cNvCxnSpPr>
          <p:nvPr/>
        </p:nvCxnSpPr>
        <p:spPr>
          <a:xfrm>
            <a:off x="2846737" y="5936224"/>
            <a:ext cx="360040" cy="229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4" idx="3"/>
            <a:endCxn id="76" idx="1"/>
          </p:cNvCxnSpPr>
          <p:nvPr/>
        </p:nvCxnSpPr>
        <p:spPr>
          <a:xfrm>
            <a:off x="1478585" y="59362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61" idx="3"/>
            <a:endCxn id="113" idx="1"/>
          </p:cNvCxnSpPr>
          <p:nvPr/>
        </p:nvCxnSpPr>
        <p:spPr>
          <a:xfrm>
            <a:off x="3638825" y="3640658"/>
            <a:ext cx="827111" cy="236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9" idx="3"/>
          </p:cNvCxnSpPr>
          <p:nvPr/>
        </p:nvCxnSpPr>
        <p:spPr>
          <a:xfrm flipV="1">
            <a:off x="3638825" y="4241310"/>
            <a:ext cx="827111" cy="447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5" idx="3"/>
            <a:endCxn id="115" idx="1"/>
          </p:cNvCxnSpPr>
          <p:nvPr/>
        </p:nvCxnSpPr>
        <p:spPr>
          <a:xfrm flipV="1">
            <a:off x="3638825" y="4543796"/>
            <a:ext cx="827111" cy="1212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4244265" y="4987970"/>
            <a:ext cx="3610606" cy="1283294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06777" y="3850953"/>
            <a:ext cx="432048" cy="3240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06777" y="4904958"/>
            <a:ext cx="432048" cy="317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06777" y="5972228"/>
            <a:ext cx="432048" cy="3872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201105" y="5400126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062783" y="5398738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90" name="Straight Arrow Connector 89"/>
          <p:cNvCxnSpPr>
            <a:stCxn id="88" idx="3"/>
            <a:endCxn id="89" idx="1"/>
          </p:cNvCxnSpPr>
          <p:nvPr/>
        </p:nvCxnSpPr>
        <p:spPr>
          <a:xfrm flipV="1">
            <a:off x="6785281" y="5574566"/>
            <a:ext cx="277502" cy="558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5" idx="3"/>
            <a:endCxn id="98" idx="1"/>
          </p:cNvCxnSpPr>
          <p:nvPr/>
        </p:nvCxnSpPr>
        <p:spPr>
          <a:xfrm>
            <a:off x="3638825" y="4012971"/>
            <a:ext cx="827111" cy="1248479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6" idx="3"/>
            <a:endCxn id="99" idx="1"/>
          </p:cNvCxnSpPr>
          <p:nvPr/>
        </p:nvCxnSpPr>
        <p:spPr>
          <a:xfrm>
            <a:off x="3638825" y="5063763"/>
            <a:ext cx="827111" cy="512082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7" idx="3"/>
            <a:endCxn id="100" idx="1"/>
          </p:cNvCxnSpPr>
          <p:nvPr/>
        </p:nvCxnSpPr>
        <p:spPr>
          <a:xfrm flipV="1">
            <a:off x="3638825" y="5928258"/>
            <a:ext cx="827111" cy="237578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686497" y="4456127"/>
            <a:ext cx="3168352" cy="88088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86497" y="3383152"/>
            <a:ext cx="3168352" cy="900887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446453" y="3163817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465936" y="5099432"/>
            <a:ext cx="432048" cy="3240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465936" y="5417040"/>
            <a:ext cx="432048" cy="317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465936" y="5734650"/>
            <a:ext cx="432048" cy="3872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75643" y="2994540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Arial"/>
                <a:cs typeface="Arial"/>
              </a:rPr>
              <a:t>M</a:t>
            </a:r>
            <a:r>
              <a:rPr lang="en-US" altLang="zh-CN" sz="1600" dirty="0" smtClean="0">
                <a:latin typeface="Arial"/>
                <a:cs typeface="Arial"/>
              </a:rPr>
              <a:t>ap task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05" name="Straight Arrow Connector 104"/>
          <p:cNvCxnSpPr>
            <a:stCxn id="99" idx="3"/>
            <a:endCxn id="88" idx="1"/>
          </p:cNvCxnSpPr>
          <p:nvPr/>
        </p:nvCxnSpPr>
        <p:spPr>
          <a:xfrm>
            <a:off x="4897984" y="5575845"/>
            <a:ext cx="303121" cy="430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0" name="Rounded Rectangle 109"/>
          <p:cNvSpPr/>
          <p:nvPr/>
        </p:nvSpPr>
        <p:spPr>
          <a:xfrm>
            <a:off x="5201105" y="4015664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062783" y="4014276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12" name="Straight Arrow Connector 111"/>
          <p:cNvCxnSpPr>
            <a:stCxn id="110" idx="3"/>
            <a:endCxn id="111" idx="1"/>
          </p:cNvCxnSpPr>
          <p:nvPr/>
        </p:nvCxnSpPr>
        <p:spPr>
          <a:xfrm flipV="1">
            <a:off x="6785281" y="4190104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465936" y="3714970"/>
            <a:ext cx="432048" cy="3240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465936" y="4032578"/>
            <a:ext cx="432048" cy="317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465936" y="4350188"/>
            <a:ext cx="432048" cy="3872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16" name="Straight Arrow Connector 115"/>
          <p:cNvCxnSpPr>
            <a:stCxn id="114" idx="3"/>
            <a:endCxn id="110" idx="1"/>
          </p:cNvCxnSpPr>
          <p:nvPr/>
        </p:nvCxnSpPr>
        <p:spPr>
          <a:xfrm>
            <a:off x="4897984" y="4191383"/>
            <a:ext cx="303121" cy="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2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ounded Rectangle 119"/>
          <p:cNvSpPr/>
          <p:nvPr/>
        </p:nvSpPr>
        <p:spPr>
          <a:xfrm>
            <a:off x="4244265" y="4563515"/>
            <a:ext cx="3610606" cy="7455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244265" y="5555469"/>
            <a:ext cx="3610606" cy="7455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4244265" y="3656520"/>
            <a:ext cx="3610606" cy="7455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1136" y="1639873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.g., enlarge partition number, use range partition function</a:t>
            </a:r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29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0407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partition number/function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86497" y="5478214"/>
            <a:ext cx="3168352" cy="101955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02521" y="3634929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6777" y="3502371"/>
            <a:ext cx="432048" cy="138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838625" y="363492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3" name="Straight Arrow Connector 62"/>
          <p:cNvCxnSpPr>
            <a:stCxn id="62" idx="3"/>
            <a:endCxn id="61" idx="1"/>
          </p:cNvCxnSpPr>
          <p:nvPr/>
        </p:nvCxnSpPr>
        <p:spPr>
          <a:xfrm flipV="1">
            <a:off x="2846737" y="3571515"/>
            <a:ext cx="360040" cy="243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2" idx="3"/>
            <a:endCxn id="85" idx="1"/>
          </p:cNvCxnSpPr>
          <p:nvPr/>
        </p:nvCxnSpPr>
        <p:spPr>
          <a:xfrm>
            <a:off x="2846737" y="3814949"/>
            <a:ext cx="360040" cy="6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0" idx="3"/>
            <a:endCxn id="62" idx="1"/>
          </p:cNvCxnSpPr>
          <p:nvPr/>
        </p:nvCxnSpPr>
        <p:spPr>
          <a:xfrm>
            <a:off x="1478585" y="381494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902521" y="468893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838625" y="468893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1" name="Straight Arrow Connector 70"/>
          <p:cNvCxnSpPr>
            <a:stCxn id="70" idx="3"/>
            <a:endCxn id="67" idx="1"/>
          </p:cNvCxnSpPr>
          <p:nvPr/>
        </p:nvCxnSpPr>
        <p:spPr>
          <a:xfrm flipV="1">
            <a:off x="2846737" y="4621878"/>
            <a:ext cx="360040" cy="2470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3"/>
            <a:endCxn id="80" idx="1"/>
          </p:cNvCxnSpPr>
          <p:nvPr/>
        </p:nvCxnSpPr>
        <p:spPr>
          <a:xfrm>
            <a:off x="2846737" y="4868954"/>
            <a:ext cx="360040" cy="605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8" idx="3"/>
            <a:endCxn id="70" idx="1"/>
          </p:cNvCxnSpPr>
          <p:nvPr/>
        </p:nvCxnSpPr>
        <p:spPr>
          <a:xfrm>
            <a:off x="1478585" y="486895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902521" y="575620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838625" y="575620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7" name="Straight Arrow Connector 76"/>
          <p:cNvCxnSpPr>
            <a:stCxn id="76" idx="3"/>
            <a:endCxn id="103" idx="1"/>
          </p:cNvCxnSpPr>
          <p:nvPr/>
        </p:nvCxnSpPr>
        <p:spPr>
          <a:xfrm flipV="1">
            <a:off x="2846737" y="5692616"/>
            <a:ext cx="360040" cy="243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3"/>
            <a:endCxn id="106" idx="1"/>
          </p:cNvCxnSpPr>
          <p:nvPr/>
        </p:nvCxnSpPr>
        <p:spPr>
          <a:xfrm>
            <a:off x="2846737" y="5936224"/>
            <a:ext cx="360040" cy="64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4" idx="3"/>
            <a:endCxn id="76" idx="1"/>
          </p:cNvCxnSpPr>
          <p:nvPr/>
        </p:nvCxnSpPr>
        <p:spPr>
          <a:xfrm>
            <a:off x="1478585" y="59362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61" idx="3"/>
            <a:endCxn id="117" idx="1"/>
          </p:cNvCxnSpPr>
          <p:nvPr/>
        </p:nvCxnSpPr>
        <p:spPr>
          <a:xfrm>
            <a:off x="3638825" y="3571515"/>
            <a:ext cx="809431" cy="3174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7" idx="3"/>
            <a:endCxn id="118" idx="1"/>
          </p:cNvCxnSpPr>
          <p:nvPr/>
        </p:nvCxnSpPr>
        <p:spPr>
          <a:xfrm flipV="1">
            <a:off x="3638825" y="4031479"/>
            <a:ext cx="809431" cy="590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03" idx="3"/>
            <a:endCxn id="119" idx="1"/>
          </p:cNvCxnSpPr>
          <p:nvPr/>
        </p:nvCxnSpPr>
        <p:spPr>
          <a:xfrm flipV="1">
            <a:off x="3638825" y="4171500"/>
            <a:ext cx="816163" cy="15211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3206777" y="3807157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91" name="Straight Arrow Connector 90"/>
          <p:cNvCxnSpPr>
            <a:stCxn id="85" idx="3"/>
            <a:endCxn id="125" idx="1"/>
          </p:cNvCxnSpPr>
          <p:nvPr/>
        </p:nvCxnSpPr>
        <p:spPr>
          <a:xfrm>
            <a:off x="3638825" y="3879165"/>
            <a:ext cx="809431" cy="916818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94" idx="3"/>
            <a:endCxn id="134" idx="1"/>
          </p:cNvCxnSpPr>
          <p:nvPr/>
        </p:nvCxnSpPr>
        <p:spPr>
          <a:xfrm>
            <a:off x="3638825" y="5189442"/>
            <a:ext cx="809431" cy="740986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06" idx="3"/>
            <a:endCxn id="127" idx="1"/>
          </p:cNvCxnSpPr>
          <p:nvPr/>
        </p:nvCxnSpPr>
        <p:spPr>
          <a:xfrm flipV="1">
            <a:off x="3638825" y="5078495"/>
            <a:ext cx="816163" cy="92177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686497" y="4456127"/>
            <a:ext cx="3168352" cy="88088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86497" y="3383152"/>
            <a:ext cx="3168352" cy="900887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446453" y="3163817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75643" y="2994540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Arial"/>
                <a:cs typeface="Arial"/>
              </a:rPr>
              <a:t>M</a:t>
            </a:r>
            <a:r>
              <a:rPr lang="en-US" altLang="zh-CN" sz="1600" dirty="0" smtClean="0">
                <a:latin typeface="Arial"/>
                <a:cs typeface="Arial"/>
              </a:rPr>
              <a:t>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5201105" y="3865028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062783" y="3863640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12" name="Straight Arrow Connector 111"/>
          <p:cNvCxnSpPr>
            <a:stCxn id="110" idx="3"/>
            <a:endCxn id="111" idx="1"/>
          </p:cNvCxnSpPr>
          <p:nvPr/>
        </p:nvCxnSpPr>
        <p:spPr>
          <a:xfrm flipV="1">
            <a:off x="6785281" y="4039468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8" idx="3"/>
            <a:endCxn id="110" idx="1"/>
          </p:cNvCxnSpPr>
          <p:nvPr/>
        </p:nvCxnSpPr>
        <p:spPr>
          <a:xfrm>
            <a:off x="4880304" y="4031479"/>
            <a:ext cx="320801" cy="13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06777" y="4067071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66" name="Straight Arrow Connector 65"/>
          <p:cNvCxnSpPr>
            <a:stCxn id="62" idx="3"/>
            <a:endCxn id="58" idx="1"/>
          </p:cNvCxnSpPr>
          <p:nvPr/>
        </p:nvCxnSpPr>
        <p:spPr>
          <a:xfrm>
            <a:off x="2846737" y="3814949"/>
            <a:ext cx="360040" cy="3241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3206777" y="4552734"/>
            <a:ext cx="432048" cy="138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206777" y="4857520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206777" y="5117434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01" name="Straight Arrow Connector 100"/>
          <p:cNvCxnSpPr>
            <a:stCxn id="70" idx="3"/>
            <a:endCxn id="94" idx="1"/>
          </p:cNvCxnSpPr>
          <p:nvPr/>
        </p:nvCxnSpPr>
        <p:spPr>
          <a:xfrm>
            <a:off x="2846737" y="4868954"/>
            <a:ext cx="360040" cy="320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3206777" y="5623472"/>
            <a:ext cx="432048" cy="138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06777" y="5928258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206777" y="6188172"/>
            <a:ext cx="432048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08" name="Straight Arrow Connector 107"/>
          <p:cNvCxnSpPr>
            <a:stCxn id="76" idx="3"/>
            <a:endCxn id="107" idx="1"/>
          </p:cNvCxnSpPr>
          <p:nvPr/>
        </p:nvCxnSpPr>
        <p:spPr>
          <a:xfrm>
            <a:off x="2846737" y="5936224"/>
            <a:ext cx="360040" cy="323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4448256" y="3819844"/>
            <a:ext cx="432048" cy="1382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448256" y="3959471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454988" y="4099492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5201105" y="4772023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7062783" y="4770635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23" name="Straight Arrow Connector 122"/>
          <p:cNvCxnSpPr>
            <a:stCxn id="121" idx="3"/>
            <a:endCxn id="122" idx="1"/>
          </p:cNvCxnSpPr>
          <p:nvPr/>
        </p:nvCxnSpPr>
        <p:spPr>
          <a:xfrm flipV="1">
            <a:off x="6785281" y="4946463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26" idx="3"/>
            <a:endCxn id="121" idx="1"/>
          </p:cNvCxnSpPr>
          <p:nvPr/>
        </p:nvCxnSpPr>
        <p:spPr>
          <a:xfrm>
            <a:off x="4880304" y="4938474"/>
            <a:ext cx="320801" cy="13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4448256" y="4726839"/>
            <a:ext cx="432048" cy="1382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448256" y="4866466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454988" y="5006487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5201105" y="5763977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7062783" y="5762589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31" name="Straight Arrow Connector 130"/>
          <p:cNvCxnSpPr>
            <a:stCxn id="129" idx="3"/>
            <a:endCxn id="130" idx="1"/>
          </p:cNvCxnSpPr>
          <p:nvPr/>
        </p:nvCxnSpPr>
        <p:spPr>
          <a:xfrm flipV="1">
            <a:off x="6785281" y="5938417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34" idx="3"/>
            <a:endCxn id="129" idx="1"/>
          </p:cNvCxnSpPr>
          <p:nvPr/>
        </p:nvCxnSpPr>
        <p:spPr>
          <a:xfrm>
            <a:off x="4880304" y="5930428"/>
            <a:ext cx="320801" cy="13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4448256" y="5718793"/>
            <a:ext cx="432048" cy="1382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448256" y="5858420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454988" y="5998441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36" name="Straight Arrow Connector 135"/>
          <p:cNvCxnSpPr>
            <a:stCxn id="80" idx="3"/>
            <a:endCxn id="126" idx="1"/>
          </p:cNvCxnSpPr>
          <p:nvPr/>
        </p:nvCxnSpPr>
        <p:spPr>
          <a:xfrm>
            <a:off x="3638825" y="4929528"/>
            <a:ext cx="809431" cy="8946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07" idx="3"/>
            <a:endCxn id="135" idx="1"/>
          </p:cNvCxnSpPr>
          <p:nvPr/>
        </p:nvCxnSpPr>
        <p:spPr>
          <a:xfrm flipV="1">
            <a:off x="3638825" y="6070449"/>
            <a:ext cx="816163" cy="18973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58" idx="3"/>
            <a:endCxn id="133" idx="1"/>
          </p:cNvCxnSpPr>
          <p:nvPr/>
        </p:nvCxnSpPr>
        <p:spPr>
          <a:xfrm>
            <a:off x="3638825" y="4139079"/>
            <a:ext cx="809431" cy="1648858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795" y="3248318"/>
            <a:ext cx="1107373" cy="1078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780" y="2216575"/>
            <a:ext cx="1705020" cy="7538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8998" y="1886441"/>
            <a:ext cx="1177744" cy="11777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25734" cy="4525963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sz="2400" dirty="0" smtClean="0"/>
              <a:t>Distributed data-parallel applications can be written by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aw code</a:t>
            </a:r>
          </a:p>
          <a:p>
            <a:pPr lvl="2"/>
            <a:r>
              <a:rPr lang="en-US" b="1" dirty="0" smtClean="0"/>
              <a:t>Hadoop: </a:t>
            </a:r>
            <a:r>
              <a:rPr lang="en-US" dirty="0" smtClean="0"/>
              <a:t>Java</a:t>
            </a:r>
          </a:p>
          <a:p>
            <a:pPr lvl="2"/>
            <a:r>
              <a:rPr lang="en-US" b="1" dirty="0" smtClean="0">
                <a:solidFill>
                  <a:srgbClr val="000000"/>
                </a:solidFill>
              </a:rPr>
              <a:t>Spark: </a:t>
            </a:r>
            <a:r>
              <a:rPr lang="en-US" dirty="0" err="1" smtClean="0">
                <a:solidFill>
                  <a:srgbClr val="000000"/>
                </a:solidFill>
              </a:rPr>
              <a:t>Scala</a:t>
            </a:r>
            <a:r>
              <a:rPr lang="en-US" dirty="0" smtClean="0">
                <a:solidFill>
                  <a:srgbClr val="000000"/>
                </a:solidFill>
              </a:rPr>
              <a:t>, Java, Python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igh-level languages/libraries</a:t>
            </a:r>
          </a:p>
          <a:p>
            <a:pPr lvl="2"/>
            <a:r>
              <a:rPr lang="en-US" b="1" dirty="0" smtClean="0">
                <a:solidFill>
                  <a:srgbClr val="000000"/>
                </a:solidFill>
              </a:rPr>
              <a:t>SQL-like: </a:t>
            </a:r>
            <a:r>
              <a:rPr lang="en-US" dirty="0" smtClean="0">
                <a:solidFill>
                  <a:srgbClr val="000000"/>
                </a:solidFill>
              </a:rPr>
              <a:t>Pig Latin, </a:t>
            </a:r>
            <a:r>
              <a:rPr lang="en-US" dirty="0" err="1" smtClean="0">
                <a:solidFill>
                  <a:srgbClr val="000000"/>
                </a:solidFill>
              </a:rPr>
              <a:t>HiveQL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SparkSQL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b="1" dirty="0" smtClean="0">
                <a:solidFill>
                  <a:srgbClr val="000000"/>
                </a:solidFill>
              </a:rPr>
              <a:t>ML: </a:t>
            </a:r>
            <a:r>
              <a:rPr lang="en-US" dirty="0" smtClean="0">
                <a:solidFill>
                  <a:srgbClr val="000000"/>
                </a:solidFill>
              </a:rPr>
              <a:t>Apache Mahout, Spark </a:t>
            </a:r>
            <a:r>
              <a:rPr lang="en-US" dirty="0" err="1" smtClean="0">
                <a:solidFill>
                  <a:srgbClr val="000000"/>
                </a:solidFill>
              </a:rPr>
              <a:t>MLlib</a:t>
            </a:r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b="1" dirty="0" smtClean="0">
                <a:solidFill>
                  <a:srgbClr val="000000"/>
                </a:solidFill>
              </a:rPr>
              <a:t>Graph: </a:t>
            </a:r>
            <a:r>
              <a:rPr lang="en-US" dirty="0" smtClean="0">
                <a:solidFill>
                  <a:srgbClr val="000000"/>
                </a:solidFill>
              </a:rPr>
              <a:t>Spark </a:t>
            </a:r>
            <a:r>
              <a:rPr lang="en-US" dirty="0" err="1" smtClean="0">
                <a:solidFill>
                  <a:srgbClr val="000000"/>
                </a:solidFill>
              </a:rPr>
              <a:t>GraphX</a:t>
            </a:r>
            <a:endParaRPr lang="en-US" dirty="0" smtClean="0">
              <a:solidFill>
                <a:srgbClr val="000000"/>
              </a:solidFill>
            </a:endParaRPr>
          </a:p>
          <a:p>
            <a:pPr lvl="2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963391" y="32189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3200" y="3455820"/>
            <a:ext cx="909690" cy="837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5474" y="4599962"/>
            <a:ext cx="1815452" cy="8907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8600" y="5843661"/>
            <a:ext cx="1649199" cy="5650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7799" y="4514398"/>
            <a:ext cx="1272558" cy="11484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62890" y="3570164"/>
            <a:ext cx="1636345" cy="60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3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.g., enlarge partition number, use range partition function</a:t>
            </a:r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partition number/function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86497" y="5612187"/>
            <a:ext cx="3168352" cy="830833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02521" y="3634929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6777" y="3634929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838625" y="3634929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3" name="Straight Arrow Connector 62"/>
          <p:cNvCxnSpPr>
            <a:stCxn id="62" idx="3"/>
            <a:endCxn id="61" idx="1"/>
          </p:cNvCxnSpPr>
          <p:nvPr/>
        </p:nvCxnSpPr>
        <p:spPr>
          <a:xfrm flipV="1">
            <a:off x="2846737" y="3706937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2" idx="3"/>
            <a:endCxn id="85" idx="1"/>
          </p:cNvCxnSpPr>
          <p:nvPr/>
        </p:nvCxnSpPr>
        <p:spPr>
          <a:xfrm>
            <a:off x="2846737" y="3814949"/>
            <a:ext cx="360040" cy="19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0" idx="3"/>
            <a:endCxn id="62" idx="1"/>
          </p:cNvCxnSpPr>
          <p:nvPr/>
        </p:nvCxnSpPr>
        <p:spPr>
          <a:xfrm>
            <a:off x="1478585" y="381494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5206151" y="4070439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062783" y="4070439"/>
            <a:ext cx="576064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02521" y="468893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06777" y="4688934"/>
            <a:ext cx="432048" cy="14401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838625" y="468893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1" name="Straight Arrow Connector 70"/>
          <p:cNvCxnSpPr>
            <a:stCxn id="70" idx="3"/>
            <a:endCxn id="69" idx="1"/>
          </p:cNvCxnSpPr>
          <p:nvPr/>
        </p:nvCxnSpPr>
        <p:spPr>
          <a:xfrm flipV="1">
            <a:off x="2846737" y="4760942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3"/>
            <a:endCxn id="86" idx="1"/>
          </p:cNvCxnSpPr>
          <p:nvPr/>
        </p:nvCxnSpPr>
        <p:spPr>
          <a:xfrm>
            <a:off x="2846737" y="4868954"/>
            <a:ext cx="360040" cy="194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8" idx="3"/>
            <a:endCxn id="70" idx="1"/>
          </p:cNvCxnSpPr>
          <p:nvPr/>
        </p:nvCxnSpPr>
        <p:spPr>
          <a:xfrm>
            <a:off x="1478585" y="486895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902521" y="5756204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206777" y="5773238"/>
            <a:ext cx="432048" cy="1269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838625" y="575620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7" name="Straight Arrow Connector 76"/>
          <p:cNvCxnSpPr>
            <a:stCxn id="76" idx="3"/>
            <a:endCxn id="75" idx="1"/>
          </p:cNvCxnSpPr>
          <p:nvPr/>
        </p:nvCxnSpPr>
        <p:spPr>
          <a:xfrm flipV="1">
            <a:off x="2846737" y="5836729"/>
            <a:ext cx="360040" cy="99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3"/>
            <a:endCxn id="87" idx="1"/>
          </p:cNvCxnSpPr>
          <p:nvPr/>
        </p:nvCxnSpPr>
        <p:spPr>
          <a:xfrm>
            <a:off x="2846737" y="5936224"/>
            <a:ext cx="360040" cy="229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4" idx="3"/>
            <a:endCxn id="76" idx="1"/>
          </p:cNvCxnSpPr>
          <p:nvPr/>
        </p:nvCxnSpPr>
        <p:spPr>
          <a:xfrm>
            <a:off x="1478585" y="593622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66" idx="3"/>
            <a:endCxn id="67" idx="1"/>
          </p:cNvCxnSpPr>
          <p:nvPr/>
        </p:nvCxnSpPr>
        <p:spPr>
          <a:xfrm flipV="1">
            <a:off x="6790327" y="4246267"/>
            <a:ext cx="272456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61" idx="3"/>
            <a:endCxn id="101" idx="1"/>
          </p:cNvCxnSpPr>
          <p:nvPr/>
        </p:nvCxnSpPr>
        <p:spPr>
          <a:xfrm>
            <a:off x="3638825" y="3706937"/>
            <a:ext cx="827111" cy="448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9" idx="3"/>
            <a:endCxn id="102" idx="1"/>
          </p:cNvCxnSpPr>
          <p:nvPr/>
        </p:nvCxnSpPr>
        <p:spPr>
          <a:xfrm flipV="1">
            <a:off x="3638825" y="4241310"/>
            <a:ext cx="827111" cy="519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5" idx="3"/>
            <a:endCxn id="103" idx="1"/>
          </p:cNvCxnSpPr>
          <p:nvPr/>
        </p:nvCxnSpPr>
        <p:spPr>
          <a:xfrm flipV="1">
            <a:off x="3638825" y="4372281"/>
            <a:ext cx="827111" cy="14644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4244265" y="4832950"/>
            <a:ext cx="3610606" cy="1283294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06777" y="3850953"/>
            <a:ext cx="432048" cy="32403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06777" y="4904958"/>
            <a:ext cx="432048" cy="317610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06777" y="5972228"/>
            <a:ext cx="432048" cy="38721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201105" y="5245106"/>
            <a:ext cx="1584176" cy="360040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062783" y="5243718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90" name="Straight Arrow Connector 89"/>
          <p:cNvCxnSpPr>
            <a:stCxn id="88" idx="3"/>
            <a:endCxn id="89" idx="1"/>
          </p:cNvCxnSpPr>
          <p:nvPr/>
        </p:nvCxnSpPr>
        <p:spPr>
          <a:xfrm flipV="1">
            <a:off x="6785281" y="5419546"/>
            <a:ext cx="277502" cy="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5" idx="3"/>
            <a:endCxn id="98" idx="1"/>
          </p:cNvCxnSpPr>
          <p:nvPr/>
        </p:nvCxnSpPr>
        <p:spPr>
          <a:xfrm>
            <a:off x="3638825" y="4012971"/>
            <a:ext cx="827111" cy="1093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6" idx="3"/>
            <a:endCxn id="99" idx="1"/>
          </p:cNvCxnSpPr>
          <p:nvPr/>
        </p:nvCxnSpPr>
        <p:spPr>
          <a:xfrm>
            <a:off x="3638825" y="5063763"/>
            <a:ext cx="827111" cy="357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7" idx="3"/>
            <a:endCxn id="100" idx="1"/>
          </p:cNvCxnSpPr>
          <p:nvPr/>
        </p:nvCxnSpPr>
        <p:spPr>
          <a:xfrm flipV="1">
            <a:off x="3638825" y="5773238"/>
            <a:ext cx="827111" cy="392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4244265" y="3803351"/>
            <a:ext cx="3610606" cy="88558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86497" y="4544917"/>
            <a:ext cx="3168352" cy="79208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86497" y="3490912"/>
            <a:ext cx="3168352" cy="793127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255845" y="3368382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465936" y="4944412"/>
            <a:ext cx="432048" cy="32403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465936" y="5262020"/>
            <a:ext cx="432048" cy="317610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465936" y="5579630"/>
            <a:ext cx="432048" cy="38721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465936" y="4101190"/>
            <a:ext cx="432048" cy="1080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465936" y="4187304"/>
            <a:ext cx="432048" cy="1080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465936" y="4314083"/>
            <a:ext cx="432048" cy="1163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75643" y="3152358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Arial"/>
                <a:cs typeface="Arial"/>
              </a:rPr>
              <a:t>M</a:t>
            </a:r>
            <a:r>
              <a:rPr lang="en-US" altLang="zh-CN" sz="1600" dirty="0" smtClean="0">
                <a:latin typeface="Arial"/>
                <a:cs typeface="Arial"/>
              </a:rPr>
              <a:t>ap task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05" name="Straight Arrow Connector 104"/>
          <p:cNvCxnSpPr>
            <a:stCxn id="99" idx="3"/>
            <a:endCxn id="88" idx="1"/>
          </p:cNvCxnSpPr>
          <p:nvPr/>
        </p:nvCxnSpPr>
        <p:spPr>
          <a:xfrm>
            <a:off x="4897984" y="5420825"/>
            <a:ext cx="303121" cy="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2" idx="3"/>
            <a:endCxn id="66" idx="1"/>
          </p:cNvCxnSpPr>
          <p:nvPr/>
        </p:nvCxnSpPr>
        <p:spPr>
          <a:xfrm>
            <a:off x="4897984" y="4241310"/>
            <a:ext cx="308167" cy="9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95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using composite key: &lt;</a:t>
            </a:r>
            <a:r>
              <a:rPr lang="en-US" altLang="zh-CN" i="1" dirty="0"/>
              <a:t>k</a:t>
            </a:r>
            <a:r>
              <a:rPr lang="en-US" altLang="zh-CN" dirty="0"/>
              <a:t>, </a:t>
            </a:r>
            <a:r>
              <a:rPr lang="en-US" altLang="zh-CN" i="1" dirty="0"/>
              <a:t>v</a:t>
            </a:r>
            <a:r>
              <a:rPr lang="en-US" altLang="zh-CN" dirty="0"/>
              <a:t>&gt; =&gt; &lt;(</a:t>
            </a:r>
            <a:r>
              <a:rPr lang="en-US" altLang="zh-CN" i="1" dirty="0"/>
              <a:t>k</a:t>
            </a:r>
            <a:r>
              <a:rPr lang="en-US" altLang="zh-CN" dirty="0"/>
              <a:t>, </a:t>
            </a:r>
            <a:r>
              <a:rPr lang="en-US" altLang="zh-CN" i="1" dirty="0"/>
              <a:t>k</a:t>
            </a:r>
            <a:r>
              <a:rPr lang="en-US" altLang="zh-CN" dirty="0"/>
              <a:t>’), </a:t>
            </a:r>
            <a:r>
              <a:rPr lang="en-US" altLang="zh-CN" i="1" dirty="0"/>
              <a:t>v</a:t>
            </a:r>
            <a:r>
              <a:rPr lang="en-US" altLang="zh-CN" dirty="0"/>
              <a:t>&gt;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Redesign the key</a:t>
            </a:r>
          </a:p>
        </p:txBody>
      </p:sp>
      <p:graphicFrame>
        <p:nvGraphicFramePr>
          <p:cNvPr id="137" name="Table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60481"/>
              </p:ext>
            </p:extLst>
          </p:nvPr>
        </p:nvGraphicFramePr>
        <p:xfrm>
          <a:off x="197062" y="357097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89267"/>
              </p:ext>
            </p:extLst>
          </p:nvPr>
        </p:nvGraphicFramePr>
        <p:xfrm>
          <a:off x="197062" y="5123776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9" name="Rounded Rectangle 138"/>
          <p:cNvSpPr/>
          <p:nvPr/>
        </p:nvSpPr>
        <p:spPr>
          <a:xfrm>
            <a:off x="1274965" y="4107408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1274965" y="5745139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141" name="Table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74316"/>
              </p:ext>
            </p:extLst>
          </p:nvPr>
        </p:nvGraphicFramePr>
        <p:xfrm>
          <a:off x="2562181" y="3319152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Table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720484"/>
              </p:ext>
            </p:extLst>
          </p:nvPr>
        </p:nvGraphicFramePr>
        <p:xfrm>
          <a:off x="2562181" y="530665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Table 1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42620"/>
              </p:ext>
            </p:extLst>
          </p:nvPr>
        </p:nvGraphicFramePr>
        <p:xfrm>
          <a:off x="4083025" y="3285598"/>
          <a:ext cx="8964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9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Table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35079"/>
              </p:ext>
            </p:extLst>
          </p:nvPr>
        </p:nvGraphicFramePr>
        <p:xfrm>
          <a:off x="4083025" y="5720944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288189"/>
              </p:ext>
            </p:extLst>
          </p:nvPr>
        </p:nvGraphicFramePr>
        <p:xfrm>
          <a:off x="2562181" y="4547914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Table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95420"/>
              </p:ext>
            </p:extLst>
          </p:nvPr>
        </p:nvGraphicFramePr>
        <p:xfrm>
          <a:off x="2562181" y="618652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147" name="Straight Arrow Connector 146"/>
          <p:cNvCxnSpPr>
            <a:endCxn id="139" idx="1"/>
          </p:cNvCxnSpPr>
          <p:nvPr/>
        </p:nvCxnSpPr>
        <p:spPr>
          <a:xfrm flipV="1">
            <a:off x="989001" y="4277726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38" idx="3"/>
            <a:endCxn id="140" idx="1"/>
          </p:cNvCxnSpPr>
          <p:nvPr/>
        </p:nvCxnSpPr>
        <p:spPr>
          <a:xfrm>
            <a:off x="1093462" y="5672416"/>
            <a:ext cx="18150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41" idx="3"/>
            <a:endCxn id="143" idx="1"/>
          </p:cNvCxnSpPr>
          <p:nvPr/>
        </p:nvCxnSpPr>
        <p:spPr>
          <a:xfrm>
            <a:off x="3458581" y="3867792"/>
            <a:ext cx="624444" cy="515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42" idx="3"/>
            <a:endCxn id="143" idx="1"/>
          </p:cNvCxnSpPr>
          <p:nvPr/>
        </p:nvCxnSpPr>
        <p:spPr>
          <a:xfrm flipV="1">
            <a:off x="3458581" y="4382878"/>
            <a:ext cx="624444" cy="1289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45" idx="3"/>
            <a:endCxn id="144" idx="1"/>
          </p:cNvCxnSpPr>
          <p:nvPr/>
        </p:nvCxnSpPr>
        <p:spPr>
          <a:xfrm>
            <a:off x="3458581" y="4730794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6" idx="3"/>
            <a:endCxn id="144" idx="1"/>
          </p:cNvCxnSpPr>
          <p:nvPr/>
        </p:nvCxnSpPr>
        <p:spPr>
          <a:xfrm flipV="1">
            <a:off x="3458581" y="6086704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9" idx="3"/>
            <a:endCxn id="141" idx="1"/>
          </p:cNvCxnSpPr>
          <p:nvPr/>
        </p:nvCxnSpPr>
        <p:spPr>
          <a:xfrm flipV="1">
            <a:off x="2238338" y="3867792"/>
            <a:ext cx="323843" cy="409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39" idx="3"/>
            <a:endCxn id="145" idx="1"/>
          </p:cNvCxnSpPr>
          <p:nvPr/>
        </p:nvCxnSpPr>
        <p:spPr>
          <a:xfrm>
            <a:off x="2238338" y="4277726"/>
            <a:ext cx="323843" cy="453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40" idx="3"/>
            <a:endCxn id="142" idx="1"/>
          </p:cNvCxnSpPr>
          <p:nvPr/>
        </p:nvCxnSpPr>
        <p:spPr>
          <a:xfrm flipV="1">
            <a:off x="2238338" y="5672416"/>
            <a:ext cx="32384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40" idx="3"/>
            <a:endCxn id="146" idx="1"/>
          </p:cNvCxnSpPr>
          <p:nvPr/>
        </p:nvCxnSpPr>
        <p:spPr>
          <a:xfrm>
            <a:off x="2238338" y="5915457"/>
            <a:ext cx="323843" cy="45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5375283" y="3867793"/>
            <a:ext cx="2408465" cy="49797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5375283" y="5847596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159" name="Straight Arrow Connector 158"/>
          <p:cNvCxnSpPr>
            <a:stCxn id="143" idx="3"/>
            <a:endCxn id="157" idx="1"/>
          </p:cNvCxnSpPr>
          <p:nvPr/>
        </p:nvCxnSpPr>
        <p:spPr>
          <a:xfrm flipV="1">
            <a:off x="4979425" y="4116780"/>
            <a:ext cx="395858" cy="266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44" idx="3"/>
            <a:endCxn id="158" idx="1"/>
          </p:cNvCxnSpPr>
          <p:nvPr/>
        </p:nvCxnSpPr>
        <p:spPr>
          <a:xfrm flipV="1">
            <a:off x="4979425" y="6075655"/>
            <a:ext cx="395858" cy="11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61" name="Table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219255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2" name="Table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988707"/>
              </p:ext>
            </p:extLst>
          </p:nvPr>
        </p:nvGraphicFramePr>
        <p:xfrm>
          <a:off x="8100392" y="3754128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3" name="Straight Arrow Connector 162"/>
          <p:cNvCxnSpPr>
            <a:stCxn id="157" idx="3"/>
            <a:endCxn id="162" idx="1"/>
          </p:cNvCxnSpPr>
          <p:nvPr/>
        </p:nvCxnSpPr>
        <p:spPr>
          <a:xfrm>
            <a:off x="7783748" y="4116780"/>
            <a:ext cx="316644" cy="3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58" idx="3"/>
          </p:cNvCxnSpPr>
          <p:nvPr/>
        </p:nvCxnSpPr>
        <p:spPr>
          <a:xfrm flipV="1">
            <a:off x="7783748" y="6000668"/>
            <a:ext cx="316644" cy="74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5" name="Rectangle 164"/>
          <p:cNvSpPr/>
          <p:nvPr/>
        </p:nvSpPr>
        <p:spPr>
          <a:xfrm>
            <a:off x="4083025" y="3285598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4083025" y="3684912"/>
            <a:ext cx="896400" cy="17952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083025" y="570591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4083025" y="6097653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2538543" y="5340150"/>
            <a:ext cx="896400" cy="698025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2562181" y="6153374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2562181" y="4548981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562181" y="3329158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(K, V)</a:t>
            </a:r>
            <a:endParaRPr lang="en-US" dirty="0"/>
          </a:p>
        </p:txBody>
      </p:sp>
      <p:sp>
        <p:nvSpPr>
          <p:cNvPr id="173" name="Rectangle 172"/>
          <p:cNvSpPr/>
          <p:nvPr/>
        </p:nvSpPr>
        <p:spPr>
          <a:xfrm>
            <a:off x="197062" y="3569835"/>
            <a:ext cx="896400" cy="1464177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197062" y="5122541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1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using composite key: &lt;</a:t>
            </a:r>
            <a:r>
              <a:rPr lang="en-US" altLang="zh-CN" i="1" dirty="0"/>
              <a:t>k</a:t>
            </a:r>
            <a:r>
              <a:rPr lang="en-US" altLang="zh-CN" dirty="0"/>
              <a:t>, </a:t>
            </a:r>
            <a:r>
              <a:rPr lang="en-US" altLang="zh-CN" i="1" dirty="0"/>
              <a:t>v</a:t>
            </a:r>
            <a:r>
              <a:rPr lang="en-US" altLang="zh-CN" dirty="0"/>
              <a:t>&gt; =&gt; &lt;(</a:t>
            </a:r>
            <a:r>
              <a:rPr lang="en-US" altLang="zh-CN" i="1" dirty="0"/>
              <a:t>k</a:t>
            </a:r>
            <a:r>
              <a:rPr lang="en-US" altLang="zh-CN" dirty="0"/>
              <a:t>, </a:t>
            </a:r>
            <a:r>
              <a:rPr lang="en-US" altLang="zh-CN" i="1" dirty="0"/>
              <a:t>k</a:t>
            </a:r>
            <a:r>
              <a:rPr lang="en-US" altLang="zh-CN" dirty="0"/>
              <a:t>’), </a:t>
            </a:r>
            <a:r>
              <a:rPr lang="en-US" altLang="zh-CN" i="1" dirty="0"/>
              <a:t>v</a:t>
            </a:r>
            <a:r>
              <a:rPr lang="en-US" altLang="zh-CN" dirty="0"/>
              <a:t>&gt;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Redesign the key</a:t>
            </a:r>
          </a:p>
        </p:txBody>
      </p:sp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96678"/>
              </p:ext>
            </p:extLst>
          </p:nvPr>
        </p:nvGraphicFramePr>
        <p:xfrm>
          <a:off x="197062" y="357097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416761"/>
              </p:ext>
            </p:extLst>
          </p:nvPr>
        </p:nvGraphicFramePr>
        <p:xfrm>
          <a:off x="197062" y="5123776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7" name="Rounded Rectangle 96"/>
          <p:cNvSpPr/>
          <p:nvPr/>
        </p:nvSpPr>
        <p:spPr>
          <a:xfrm>
            <a:off x="1274965" y="4107408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274965" y="5745139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29265"/>
              </p:ext>
            </p:extLst>
          </p:nvPr>
        </p:nvGraphicFramePr>
        <p:xfrm>
          <a:off x="2562181" y="3319152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96595"/>
              </p:ext>
            </p:extLst>
          </p:nvPr>
        </p:nvGraphicFramePr>
        <p:xfrm>
          <a:off x="2562181" y="530665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Table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95306"/>
              </p:ext>
            </p:extLst>
          </p:nvPr>
        </p:nvGraphicFramePr>
        <p:xfrm>
          <a:off x="4083025" y="3285598"/>
          <a:ext cx="8964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3,2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9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3,2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481567"/>
              </p:ext>
            </p:extLst>
          </p:nvPr>
        </p:nvGraphicFramePr>
        <p:xfrm>
          <a:off x="4083025" y="5720944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71050"/>
              </p:ext>
            </p:extLst>
          </p:nvPr>
        </p:nvGraphicFramePr>
        <p:xfrm>
          <a:off x="2562181" y="4547914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92022"/>
              </p:ext>
            </p:extLst>
          </p:nvPr>
        </p:nvGraphicFramePr>
        <p:xfrm>
          <a:off x="2562181" y="618652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105" name="Straight Arrow Connector 104"/>
          <p:cNvCxnSpPr>
            <a:endCxn id="97" idx="1"/>
          </p:cNvCxnSpPr>
          <p:nvPr/>
        </p:nvCxnSpPr>
        <p:spPr>
          <a:xfrm flipV="1">
            <a:off x="989001" y="4277726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6" idx="3"/>
            <a:endCxn id="98" idx="1"/>
          </p:cNvCxnSpPr>
          <p:nvPr/>
        </p:nvCxnSpPr>
        <p:spPr>
          <a:xfrm>
            <a:off x="1093462" y="5672416"/>
            <a:ext cx="18150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99" idx="3"/>
            <a:endCxn id="101" idx="1"/>
          </p:cNvCxnSpPr>
          <p:nvPr/>
        </p:nvCxnSpPr>
        <p:spPr>
          <a:xfrm>
            <a:off x="3458581" y="3867792"/>
            <a:ext cx="624444" cy="515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0" idx="3"/>
            <a:endCxn id="101" idx="1"/>
          </p:cNvCxnSpPr>
          <p:nvPr/>
        </p:nvCxnSpPr>
        <p:spPr>
          <a:xfrm flipV="1">
            <a:off x="3458581" y="4382878"/>
            <a:ext cx="624444" cy="1289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3" idx="3"/>
            <a:endCxn id="102" idx="1"/>
          </p:cNvCxnSpPr>
          <p:nvPr/>
        </p:nvCxnSpPr>
        <p:spPr>
          <a:xfrm>
            <a:off x="3458581" y="4730794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04" idx="3"/>
            <a:endCxn id="102" idx="1"/>
          </p:cNvCxnSpPr>
          <p:nvPr/>
        </p:nvCxnSpPr>
        <p:spPr>
          <a:xfrm flipV="1">
            <a:off x="3458581" y="6086704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7" idx="3"/>
            <a:endCxn id="99" idx="1"/>
          </p:cNvCxnSpPr>
          <p:nvPr/>
        </p:nvCxnSpPr>
        <p:spPr>
          <a:xfrm flipV="1">
            <a:off x="2238338" y="3867792"/>
            <a:ext cx="323843" cy="409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97" idx="3"/>
            <a:endCxn id="103" idx="1"/>
          </p:cNvCxnSpPr>
          <p:nvPr/>
        </p:nvCxnSpPr>
        <p:spPr>
          <a:xfrm>
            <a:off x="2238338" y="4277726"/>
            <a:ext cx="323843" cy="453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98" idx="3"/>
            <a:endCxn id="100" idx="1"/>
          </p:cNvCxnSpPr>
          <p:nvPr/>
        </p:nvCxnSpPr>
        <p:spPr>
          <a:xfrm flipV="1">
            <a:off x="2238338" y="5672416"/>
            <a:ext cx="323843" cy="24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8" idx="3"/>
            <a:endCxn id="104" idx="1"/>
          </p:cNvCxnSpPr>
          <p:nvPr/>
        </p:nvCxnSpPr>
        <p:spPr>
          <a:xfrm>
            <a:off x="2238338" y="5915457"/>
            <a:ext cx="323843" cy="45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ounded Rectangle 114"/>
          <p:cNvSpPr/>
          <p:nvPr/>
        </p:nvSpPr>
        <p:spPr>
          <a:xfrm>
            <a:off x="5375283" y="3867793"/>
            <a:ext cx="2408465" cy="49797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5375283" y="5847596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117" name="Straight Arrow Connector 116"/>
          <p:cNvCxnSpPr>
            <a:stCxn id="101" idx="3"/>
            <a:endCxn id="115" idx="1"/>
          </p:cNvCxnSpPr>
          <p:nvPr/>
        </p:nvCxnSpPr>
        <p:spPr>
          <a:xfrm flipV="1">
            <a:off x="4979425" y="4116780"/>
            <a:ext cx="395858" cy="266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3"/>
            <a:endCxn id="116" idx="1"/>
          </p:cNvCxnSpPr>
          <p:nvPr/>
        </p:nvCxnSpPr>
        <p:spPr>
          <a:xfrm flipV="1">
            <a:off x="4979425" y="6075655"/>
            <a:ext cx="395858" cy="11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278655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" name="Table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781822"/>
              </p:ext>
            </p:extLst>
          </p:nvPr>
        </p:nvGraphicFramePr>
        <p:xfrm>
          <a:off x="8100392" y="3754128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1" name="Straight Arrow Connector 120"/>
          <p:cNvCxnSpPr>
            <a:stCxn id="115" idx="3"/>
            <a:endCxn id="120" idx="1"/>
          </p:cNvCxnSpPr>
          <p:nvPr/>
        </p:nvCxnSpPr>
        <p:spPr>
          <a:xfrm>
            <a:off x="7783748" y="4116780"/>
            <a:ext cx="316644" cy="3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6" idx="3"/>
          </p:cNvCxnSpPr>
          <p:nvPr/>
        </p:nvCxnSpPr>
        <p:spPr>
          <a:xfrm flipV="1">
            <a:off x="7783748" y="6000668"/>
            <a:ext cx="316644" cy="74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083025" y="3285598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4083025" y="3684912"/>
            <a:ext cx="896400" cy="1045882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4083025" y="570591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4083025" y="6097653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2538543" y="5340150"/>
            <a:ext cx="896400" cy="698025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2562181" y="6153374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2562181" y="4548981"/>
            <a:ext cx="896400" cy="399314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2562181" y="3329158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(K,1), V</a:t>
            </a:r>
          </a:p>
          <a:p>
            <a:pPr algn="ctr"/>
            <a:r>
              <a:rPr lang="en-US" dirty="0" smtClean="0"/>
              <a:t>(K,2), V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197062" y="3569835"/>
            <a:ext cx="896400" cy="1464177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197062" y="5122541"/>
            <a:ext cx="896400" cy="1087273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4083025" y="4730794"/>
            <a:ext cx="896400" cy="74936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a super giant string =&gt; split it to multiple strings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3: Split the large single record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93324"/>
              </p:ext>
            </p:extLst>
          </p:nvPr>
        </p:nvGraphicFramePr>
        <p:xfrm>
          <a:off x="4083025" y="4717737"/>
          <a:ext cx="896400" cy="40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844535"/>
              </p:ext>
            </p:extLst>
          </p:nvPr>
        </p:nvGraphicFramePr>
        <p:xfrm>
          <a:off x="197062" y="3557915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1054412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/>
                          <a:cs typeface="Arial"/>
                        </a:rPr>
                        <a:t>k2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37792"/>
              </p:ext>
            </p:extLst>
          </p:nvPr>
        </p:nvGraphicFramePr>
        <p:xfrm>
          <a:off x="197062" y="5259070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1379426" y="4182391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379426" y="5820122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77960"/>
              </p:ext>
            </p:extLst>
          </p:nvPr>
        </p:nvGraphicFramePr>
        <p:xfrm>
          <a:off x="2562181" y="3306095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4750"/>
              </p:ext>
            </p:extLst>
          </p:nvPr>
        </p:nvGraphicFramePr>
        <p:xfrm>
          <a:off x="2562181" y="5293599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75184"/>
              </p:ext>
            </p:extLst>
          </p:nvPr>
        </p:nvGraphicFramePr>
        <p:xfrm>
          <a:off x="4083025" y="3272541"/>
          <a:ext cx="896400" cy="1463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544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56652"/>
              </p:ext>
            </p:extLst>
          </p:nvPr>
        </p:nvGraphicFramePr>
        <p:xfrm>
          <a:off x="4083025" y="5707887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05002"/>
              </p:ext>
            </p:extLst>
          </p:nvPr>
        </p:nvGraphicFramePr>
        <p:xfrm>
          <a:off x="2562181" y="453485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85338"/>
              </p:ext>
            </p:extLst>
          </p:nvPr>
        </p:nvGraphicFramePr>
        <p:xfrm>
          <a:off x="2562181" y="6173470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endCxn id="18" idx="1"/>
          </p:cNvCxnSpPr>
          <p:nvPr/>
        </p:nvCxnSpPr>
        <p:spPr>
          <a:xfrm flipV="1">
            <a:off x="1093462" y="4352709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93462" y="5670308"/>
            <a:ext cx="285964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3"/>
            <a:endCxn id="22" idx="1"/>
          </p:cNvCxnSpPr>
          <p:nvPr/>
        </p:nvCxnSpPr>
        <p:spPr>
          <a:xfrm>
            <a:off x="3458581" y="3854735"/>
            <a:ext cx="624444" cy="149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3"/>
            <a:endCxn id="22" idx="1"/>
          </p:cNvCxnSpPr>
          <p:nvPr/>
        </p:nvCxnSpPr>
        <p:spPr>
          <a:xfrm flipV="1">
            <a:off x="3458581" y="4004060"/>
            <a:ext cx="624444" cy="165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  <a:endCxn id="23" idx="1"/>
          </p:cNvCxnSpPr>
          <p:nvPr/>
        </p:nvCxnSpPr>
        <p:spPr>
          <a:xfrm>
            <a:off x="3458581" y="4717737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3"/>
            <a:endCxn id="23" idx="1"/>
          </p:cNvCxnSpPr>
          <p:nvPr/>
        </p:nvCxnSpPr>
        <p:spPr>
          <a:xfrm flipV="1">
            <a:off x="3458581" y="6073647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20" idx="1"/>
          </p:cNvCxnSpPr>
          <p:nvPr/>
        </p:nvCxnSpPr>
        <p:spPr>
          <a:xfrm flipV="1">
            <a:off x="2342799" y="3854735"/>
            <a:ext cx="219382" cy="497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3"/>
            <a:endCxn id="24" idx="1"/>
          </p:cNvCxnSpPr>
          <p:nvPr/>
        </p:nvCxnSpPr>
        <p:spPr>
          <a:xfrm>
            <a:off x="2342799" y="4352709"/>
            <a:ext cx="219382" cy="36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3"/>
            <a:endCxn id="21" idx="1"/>
          </p:cNvCxnSpPr>
          <p:nvPr/>
        </p:nvCxnSpPr>
        <p:spPr>
          <a:xfrm flipV="1">
            <a:off x="2342799" y="5659359"/>
            <a:ext cx="219382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9" idx="3"/>
            <a:endCxn id="25" idx="1"/>
          </p:cNvCxnSpPr>
          <p:nvPr/>
        </p:nvCxnSpPr>
        <p:spPr>
          <a:xfrm>
            <a:off x="2342799" y="5990440"/>
            <a:ext cx="219382" cy="36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375283" y="3766357"/>
            <a:ext cx="2408465" cy="49269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375283" y="5856437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38" name="Straight Arrow Connector 37"/>
          <p:cNvCxnSpPr>
            <a:stCxn id="22" idx="3"/>
            <a:endCxn id="36" idx="1"/>
          </p:cNvCxnSpPr>
          <p:nvPr/>
        </p:nvCxnSpPr>
        <p:spPr>
          <a:xfrm>
            <a:off x="4979425" y="4004060"/>
            <a:ext cx="395858" cy="86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3" idx="3"/>
            <a:endCxn id="37" idx="1"/>
          </p:cNvCxnSpPr>
          <p:nvPr/>
        </p:nvCxnSpPr>
        <p:spPr>
          <a:xfrm>
            <a:off x="4979425" y="6073647"/>
            <a:ext cx="395858" cy="10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083025" y="3272541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083025" y="3671855"/>
            <a:ext cx="896400" cy="145451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83025" y="569285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083025" y="6073647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538543" y="5327093"/>
            <a:ext cx="896400" cy="6980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562181" y="6140317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562181" y="453592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562181" y="3316101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97062" y="3556778"/>
            <a:ext cx="896400" cy="44728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97062" y="5268784"/>
            <a:ext cx="896400" cy="1087273"/>
          </a:xfrm>
          <a:prstGeom prst="rect">
            <a:avLst/>
          </a:prstGeom>
          <a:solidFill>
            <a:srgbClr val="BFBFBF"/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97062" y="4001755"/>
            <a:ext cx="896400" cy="101920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37" idx="3"/>
            <a:endCxn id="56" idx="1"/>
          </p:cNvCxnSpPr>
          <p:nvPr/>
        </p:nvCxnSpPr>
        <p:spPr>
          <a:xfrm flipV="1">
            <a:off x="7783748" y="5996251"/>
            <a:ext cx="316644" cy="88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27679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88244"/>
              </p:ext>
            </p:extLst>
          </p:nvPr>
        </p:nvGraphicFramePr>
        <p:xfrm>
          <a:off x="8100392" y="3754128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stCxn id="36" idx="3"/>
          </p:cNvCxnSpPr>
          <p:nvPr/>
        </p:nvCxnSpPr>
        <p:spPr>
          <a:xfrm>
            <a:off x="7783748" y="4012703"/>
            <a:ext cx="294292" cy="86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8100392" y="4485648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Dataflow related </a:t>
            </a:r>
            <a:r>
              <a:rPr lang="en-US" sz="2800" dirty="0"/>
              <a:t>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Dataflow-related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a super giant string =&gt; split it to multiple strings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3: Split the large single record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79996"/>
              </p:ext>
            </p:extLst>
          </p:nvPr>
        </p:nvGraphicFramePr>
        <p:xfrm>
          <a:off x="4083025" y="4717737"/>
          <a:ext cx="896400" cy="40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72280"/>
              </p:ext>
            </p:extLst>
          </p:nvPr>
        </p:nvGraphicFramePr>
        <p:xfrm>
          <a:off x="197062" y="3557915"/>
          <a:ext cx="896400" cy="1505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5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  <a:tr h="351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  <a:tr h="35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35796"/>
              </p:ext>
            </p:extLst>
          </p:nvPr>
        </p:nvGraphicFramePr>
        <p:xfrm>
          <a:off x="197062" y="5259070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1379426" y="4182391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379426" y="5820122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89048"/>
              </p:ext>
            </p:extLst>
          </p:nvPr>
        </p:nvGraphicFramePr>
        <p:xfrm>
          <a:off x="2562181" y="3306095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20905"/>
              </p:ext>
            </p:extLst>
          </p:nvPr>
        </p:nvGraphicFramePr>
        <p:xfrm>
          <a:off x="2562181" y="5293599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702300"/>
              </p:ext>
            </p:extLst>
          </p:nvPr>
        </p:nvGraphicFramePr>
        <p:xfrm>
          <a:off x="4083025" y="3272541"/>
          <a:ext cx="896400" cy="1505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4086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1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1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655244"/>
              </p:ext>
            </p:extLst>
          </p:nvPr>
        </p:nvGraphicFramePr>
        <p:xfrm>
          <a:off x="4083025" y="5707887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99402"/>
              </p:ext>
            </p:extLst>
          </p:nvPr>
        </p:nvGraphicFramePr>
        <p:xfrm>
          <a:off x="2562181" y="453485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244998"/>
              </p:ext>
            </p:extLst>
          </p:nvPr>
        </p:nvGraphicFramePr>
        <p:xfrm>
          <a:off x="2562181" y="6173470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endCxn id="18" idx="1"/>
          </p:cNvCxnSpPr>
          <p:nvPr/>
        </p:nvCxnSpPr>
        <p:spPr>
          <a:xfrm flipV="1">
            <a:off x="1093462" y="4352709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93462" y="5670308"/>
            <a:ext cx="285964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3"/>
            <a:endCxn id="22" idx="1"/>
          </p:cNvCxnSpPr>
          <p:nvPr/>
        </p:nvCxnSpPr>
        <p:spPr>
          <a:xfrm>
            <a:off x="3458581" y="3854735"/>
            <a:ext cx="624444" cy="170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3"/>
            <a:endCxn id="22" idx="1"/>
          </p:cNvCxnSpPr>
          <p:nvPr/>
        </p:nvCxnSpPr>
        <p:spPr>
          <a:xfrm flipV="1">
            <a:off x="3458581" y="4025495"/>
            <a:ext cx="624444" cy="1633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  <a:endCxn id="23" idx="1"/>
          </p:cNvCxnSpPr>
          <p:nvPr/>
        </p:nvCxnSpPr>
        <p:spPr>
          <a:xfrm>
            <a:off x="3458581" y="4717737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3"/>
            <a:endCxn id="23" idx="1"/>
          </p:cNvCxnSpPr>
          <p:nvPr/>
        </p:nvCxnSpPr>
        <p:spPr>
          <a:xfrm flipV="1">
            <a:off x="3458581" y="6073647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20" idx="1"/>
          </p:cNvCxnSpPr>
          <p:nvPr/>
        </p:nvCxnSpPr>
        <p:spPr>
          <a:xfrm flipV="1">
            <a:off x="2342799" y="3854735"/>
            <a:ext cx="219382" cy="497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3"/>
            <a:endCxn id="24" idx="1"/>
          </p:cNvCxnSpPr>
          <p:nvPr/>
        </p:nvCxnSpPr>
        <p:spPr>
          <a:xfrm>
            <a:off x="2342799" y="4352709"/>
            <a:ext cx="219382" cy="36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3"/>
            <a:endCxn id="21" idx="1"/>
          </p:cNvCxnSpPr>
          <p:nvPr/>
        </p:nvCxnSpPr>
        <p:spPr>
          <a:xfrm flipV="1">
            <a:off x="2342799" y="5659359"/>
            <a:ext cx="219382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9" idx="3"/>
            <a:endCxn id="25" idx="1"/>
          </p:cNvCxnSpPr>
          <p:nvPr/>
        </p:nvCxnSpPr>
        <p:spPr>
          <a:xfrm>
            <a:off x="2342799" y="5990440"/>
            <a:ext cx="219382" cy="36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375283" y="3766357"/>
            <a:ext cx="2408465" cy="49269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375283" y="5856437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38" name="Straight Arrow Connector 37"/>
          <p:cNvCxnSpPr>
            <a:stCxn id="22" idx="3"/>
            <a:endCxn id="36" idx="1"/>
          </p:cNvCxnSpPr>
          <p:nvPr/>
        </p:nvCxnSpPr>
        <p:spPr>
          <a:xfrm flipV="1">
            <a:off x="4979425" y="4012703"/>
            <a:ext cx="395858" cy="127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3" idx="3"/>
            <a:endCxn id="37" idx="1"/>
          </p:cNvCxnSpPr>
          <p:nvPr/>
        </p:nvCxnSpPr>
        <p:spPr>
          <a:xfrm>
            <a:off x="4979425" y="6073647"/>
            <a:ext cx="395858" cy="10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083025" y="3272541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083025" y="3671855"/>
            <a:ext cx="896400" cy="110659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83025" y="569285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083025" y="6073647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538543" y="5327093"/>
            <a:ext cx="896400" cy="6980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562181" y="6140317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562181" y="453592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562181" y="3316101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97062" y="3556778"/>
            <a:ext cx="896400" cy="44728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97062" y="5268784"/>
            <a:ext cx="896400" cy="1087273"/>
          </a:xfrm>
          <a:prstGeom prst="rect">
            <a:avLst/>
          </a:prstGeom>
          <a:solidFill>
            <a:srgbClr val="BFBFBF"/>
          </a:solidFill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97062" y="4001755"/>
            <a:ext cx="896400" cy="1062068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37" idx="3"/>
            <a:endCxn id="56" idx="1"/>
          </p:cNvCxnSpPr>
          <p:nvPr/>
        </p:nvCxnSpPr>
        <p:spPr>
          <a:xfrm flipV="1">
            <a:off x="7783748" y="5996251"/>
            <a:ext cx="316644" cy="88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08719"/>
              </p:ext>
            </p:extLst>
          </p:nvPr>
        </p:nvGraphicFramePr>
        <p:xfrm>
          <a:off x="8078040" y="563390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21458"/>
              </p:ext>
            </p:extLst>
          </p:nvPr>
        </p:nvGraphicFramePr>
        <p:xfrm>
          <a:off x="8100392" y="3754128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k3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v3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61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k5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8100392" y="3780467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00392" y="4099213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00392" y="5661248"/>
            <a:ext cx="896400" cy="67000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stCxn id="36" idx="3"/>
          </p:cNvCxnSpPr>
          <p:nvPr/>
        </p:nvCxnSpPr>
        <p:spPr>
          <a:xfrm>
            <a:off x="7783748" y="4012703"/>
            <a:ext cx="294292" cy="86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8100392" y="4485648"/>
            <a:ext cx="896400" cy="38643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083025" y="4775818"/>
            <a:ext cx="896400" cy="350547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User code </a:t>
            </a:r>
            <a:r>
              <a:rPr lang="en-US" sz="2800" dirty="0"/>
              <a:t>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55952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accumulation to streaming operators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52700"/>
              </p:ext>
            </p:extLst>
          </p:nvPr>
        </p:nvGraphicFramePr>
        <p:xfrm>
          <a:off x="4791591" y="3057091"/>
          <a:ext cx="127252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262"/>
                <a:gridCol w="636262"/>
              </a:tblGrid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A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B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953735"/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41145"/>
              </p:ext>
            </p:extLst>
          </p:nvPr>
        </p:nvGraphicFramePr>
        <p:xfrm>
          <a:off x="1228738" y="3057090"/>
          <a:ext cx="127252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262"/>
                <a:gridCol w="636262"/>
              </a:tblGrid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A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B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1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010595" y="4346639"/>
            <a:ext cx="1215186" cy="2956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91591" y="3402228"/>
            <a:ext cx="1272524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91591" y="3776183"/>
            <a:ext cx="1272524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791591" y="4200601"/>
            <a:ext cx="1272524" cy="1043832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91591" y="5234940"/>
            <a:ext cx="1272524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91591" y="5616703"/>
            <a:ext cx="1272524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33961" y="3702647"/>
            <a:ext cx="1543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groupBy</a:t>
            </a:r>
            <a:r>
              <a:rPr lang="en-US" dirty="0" smtClean="0">
                <a:latin typeface="Arial"/>
                <a:cs typeface="Arial"/>
              </a:rPr>
              <a:t>(A), then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Sort(B)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208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User code </a:t>
            </a:r>
            <a:r>
              <a:rPr lang="en-US" sz="2800" dirty="0"/>
              <a:t>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55952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accumulation to streaming operators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76762"/>
              </p:ext>
            </p:extLst>
          </p:nvPr>
        </p:nvGraphicFramePr>
        <p:xfrm>
          <a:off x="197062" y="320521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796020"/>
              </p:ext>
            </p:extLst>
          </p:nvPr>
        </p:nvGraphicFramePr>
        <p:xfrm>
          <a:off x="197062" y="4758016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379426" y="3829688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79426" y="5467419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286714"/>
              </p:ext>
            </p:extLst>
          </p:nvPr>
        </p:nvGraphicFramePr>
        <p:xfrm>
          <a:off x="2562181" y="2953392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68145"/>
              </p:ext>
            </p:extLst>
          </p:nvPr>
        </p:nvGraphicFramePr>
        <p:xfrm>
          <a:off x="2562181" y="494089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83328"/>
              </p:ext>
            </p:extLst>
          </p:nvPr>
        </p:nvGraphicFramePr>
        <p:xfrm>
          <a:off x="4083025" y="2919838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60133"/>
              </p:ext>
            </p:extLst>
          </p:nvPr>
        </p:nvGraphicFramePr>
        <p:xfrm>
          <a:off x="4083025" y="5355184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7004"/>
              </p:ext>
            </p:extLst>
          </p:nvPr>
        </p:nvGraphicFramePr>
        <p:xfrm>
          <a:off x="2562181" y="4182154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80968"/>
              </p:ext>
            </p:extLst>
          </p:nvPr>
        </p:nvGraphicFramePr>
        <p:xfrm>
          <a:off x="2562181" y="582076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11" idx="1"/>
          </p:cNvCxnSpPr>
          <p:nvPr/>
        </p:nvCxnSpPr>
        <p:spPr>
          <a:xfrm flipV="1">
            <a:off x="1093462" y="4000006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2" idx="1"/>
          </p:cNvCxnSpPr>
          <p:nvPr/>
        </p:nvCxnSpPr>
        <p:spPr>
          <a:xfrm>
            <a:off x="1093462" y="5306656"/>
            <a:ext cx="285964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3"/>
            <a:endCxn id="19" idx="1"/>
          </p:cNvCxnSpPr>
          <p:nvPr/>
        </p:nvCxnSpPr>
        <p:spPr>
          <a:xfrm>
            <a:off x="3458581" y="3502032"/>
            <a:ext cx="624444" cy="149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3"/>
            <a:endCxn id="19" idx="1"/>
          </p:cNvCxnSpPr>
          <p:nvPr/>
        </p:nvCxnSpPr>
        <p:spPr>
          <a:xfrm flipV="1">
            <a:off x="3458581" y="3651358"/>
            <a:ext cx="624444" cy="16552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  <a:endCxn id="20" idx="1"/>
          </p:cNvCxnSpPr>
          <p:nvPr/>
        </p:nvCxnSpPr>
        <p:spPr>
          <a:xfrm>
            <a:off x="3458581" y="4365034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1" idx="3"/>
            <a:endCxn id="20" idx="1"/>
          </p:cNvCxnSpPr>
          <p:nvPr/>
        </p:nvCxnSpPr>
        <p:spPr>
          <a:xfrm flipV="1">
            <a:off x="3458581" y="5720944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3"/>
            <a:endCxn id="16" idx="1"/>
          </p:cNvCxnSpPr>
          <p:nvPr/>
        </p:nvCxnSpPr>
        <p:spPr>
          <a:xfrm flipV="1">
            <a:off x="2342799" y="3502032"/>
            <a:ext cx="219382" cy="497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3"/>
            <a:endCxn id="10" idx="1"/>
          </p:cNvCxnSpPr>
          <p:nvPr/>
        </p:nvCxnSpPr>
        <p:spPr>
          <a:xfrm>
            <a:off x="2342799" y="4000006"/>
            <a:ext cx="219382" cy="36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3"/>
            <a:endCxn id="17" idx="1"/>
          </p:cNvCxnSpPr>
          <p:nvPr/>
        </p:nvCxnSpPr>
        <p:spPr>
          <a:xfrm flipV="1">
            <a:off x="2342799" y="5306656"/>
            <a:ext cx="219382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2" idx="3"/>
            <a:endCxn id="21" idx="1"/>
          </p:cNvCxnSpPr>
          <p:nvPr/>
        </p:nvCxnSpPr>
        <p:spPr>
          <a:xfrm>
            <a:off x="2342799" y="5637737"/>
            <a:ext cx="219382" cy="36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5375283" y="3119280"/>
            <a:ext cx="2408465" cy="105104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  <a:p>
            <a:pPr algn="ctr"/>
            <a:endParaRPr lang="en-US" sz="1400" b="1" dirty="0">
              <a:latin typeface="Arial"/>
              <a:cs typeface="Arial"/>
            </a:endParaRPr>
          </a:p>
          <a:p>
            <a:pPr algn="ctr"/>
            <a:r>
              <a:rPr lang="en-US" sz="1400" b="1" dirty="0" err="1" smtClean="0">
                <a:latin typeface="Arial"/>
                <a:cs typeface="Arial"/>
              </a:rPr>
              <a:t>ArrayList.add</a:t>
            </a:r>
            <a:r>
              <a:rPr lang="en-US" sz="1400" b="1" dirty="0" smtClean="0">
                <a:latin typeface="Arial"/>
                <a:cs typeface="Arial"/>
              </a:rPr>
              <a:t>(2, 7, 6, …)</a:t>
            </a:r>
          </a:p>
          <a:p>
            <a:pPr algn="ctr"/>
            <a:r>
              <a:rPr lang="en-US" sz="1400" b="1" dirty="0" err="1" smtClean="0">
                <a:latin typeface="Arial"/>
                <a:cs typeface="Arial"/>
              </a:rPr>
              <a:t>ArrayList.sort</a:t>
            </a:r>
            <a:r>
              <a:rPr lang="en-US" sz="1400" b="1" dirty="0" smtClean="0">
                <a:latin typeface="Arial"/>
                <a:cs typeface="Arial"/>
              </a:rPr>
              <a:t>()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375283" y="5503734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cxnSp>
        <p:nvCxnSpPr>
          <p:cNvPr id="63" name="Straight Arrow Connector 62"/>
          <p:cNvCxnSpPr>
            <a:stCxn id="19" idx="3"/>
            <a:endCxn id="61" idx="1"/>
          </p:cNvCxnSpPr>
          <p:nvPr/>
        </p:nvCxnSpPr>
        <p:spPr>
          <a:xfrm flipV="1">
            <a:off x="4979425" y="3644802"/>
            <a:ext cx="395858" cy="6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0" idx="3"/>
            <a:endCxn id="62" idx="1"/>
          </p:cNvCxnSpPr>
          <p:nvPr/>
        </p:nvCxnSpPr>
        <p:spPr>
          <a:xfrm>
            <a:off x="4979425" y="5720944"/>
            <a:ext cx="395858" cy="10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15571"/>
              </p:ext>
            </p:extLst>
          </p:nvPr>
        </p:nvGraphicFramePr>
        <p:xfrm>
          <a:off x="8078040" y="4808288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99543"/>
              </p:ext>
            </p:extLst>
          </p:nvPr>
        </p:nvGraphicFramePr>
        <p:xfrm>
          <a:off x="8078040" y="331915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4" name="Straight Arrow Connector 73"/>
          <p:cNvCxnSpPr>
            <a:stCxn id="61" idx="3"/>
            <a:endCxn id="72" idx="1"/>
          </p:cNvCxnSpPr>
          <p:nvPr/>
        </p:nvCxnSpPr>
        <p:spPr>
          <a:xfrm>
            <a:off x="7783748" y="3644802"/>
            <a:ext cx="294292" cy="405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2" idx="3"/>
            <a:endCxn id="71" idx="1"/>
          </p:cNvCxnSpPr>
          <p:nvPr/>
        </p:nvCxnSpPr>
        <p:spPr>
          <a:xfrm flipV="1">
            <a:off x="7783748" y="5174048"/>
            <a:ext cx="294292" cy="5577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083025" y="2919838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083025" y="3319152"/>
            <a:ext cx="896400" cy="10637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083025" y="534015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083025" y="5720944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538543" y="4974390"/>
            <a:ext cx="896400" cy="6980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2562181" y="578761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562181" y="418322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562181" y="2963398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97062" y="3204075"/>
            <a:ext cx="896400" cy="1464177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97062" y="4756781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8078040" y="3332613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078040" y="3651358"/>
            <a:ext cx="896400" cy="113083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8078040" y="477473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8078040" y="5174048"/>
            <a:ext cx="896400" cy="32968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26592"/>
              </p:ext>
            </p:extLst>
          </p:nvPr>
        </p:nvGraphicFramePr>
        <p:xfrm>
          <a:off x="197062" y="2736958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A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B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49" name="Explosion 1 48"/>
          <p:cNvSpPr/>
          <p:nvPr/>
        </p:nvSpPr>
        <p:spPr>
          <a:xfrm>
            <a:off x="6872161" y="2570034"/>
            <a:ext cx="911587" cy="634041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 smtClean="0">
                <a:latin typeface="Arial"/>
                <a:cs typeface="Arial"/>
              </a:rPr>
              <a:t>OOM</a:t>
            </a:r>
            <a:endParaRPr lang="en-US" sz="1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5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User code </a:t>
            </a:r>
            <a:r>
              <a:rPr lang="en-US" sz="2800" dirty="0"/>
              <a:t>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55952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1: Change accumulation to streaming operators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35410"/>
              </p:ext>
            </p:extLst>
          </p:nvPr>
        </p:nvGraphicFramePr>
        <p:xfrm>
          <a:off x="197062" y="320521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31827"/>
              </p:ext>
            </p:extLst>
          </p:nvPr>
        </p:nvGraphicFramePr>
        <p:xfrm>
          <a:off x="197062" y="4758016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379426" y="3829688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79426" y="5467419"/>
            <a:ext cx="963373" cy="3406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m</a:t>
            </a:r>
            <a:r>
              <a:rPr lang="en-US" sz="1400" b="1" dirty="0" smtClean="0">
                <a:latin typeface="Arial"/>
                <a:cs typeface="Arial"/>
              </a:rPr>
              <a:t>ap(</a:t>
            </a:r>
            <a:r>
              <a:rPr lang="en-US" sz="1400" b="1" dirty="0" err="1" smtClean="0">
                <a:latin typeface="Arial"/>
                <a:cs typeface="Arial"/>
              </a:rPr>
              <a:t>k,v</a:t>
            </a:r>
            <a:r>
              <a:rPr lang="en-US" sz="1400" b="1" dirty="0" smtClean="0">
                <a:latin typeface="Arial"/>
                <a:cs typeface="Arial"/>
              </a:rPr>
              <a:t>)</a:t>
            </a:r>
            <a:endParaRPr lang="en-US" sz="1400" b="1" dirty="0">
              <a:latin typeface="Arial"/>
              <a:cs typeface="Arial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310552"/>
              </p:ext>
            </p:extLst>
          </p:nvPr>
        </p:nvGraphicFramePr>
        <p:xfrm>
          <a:off x="2562181" y="2953392"/>
          <a:ext cx="896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5,6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3,7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53897"/>
              </p:ext>
            </p:extLst>
          </p:nvPr>
        </p:nvGraphicFramePr>
        <p:xfrm>
          <a:off x="2562181" y="4940896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1,3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90013"/>
              </p:ext>
            </p:extLst>
          </p:nvPr>
        </p:nvGraphicFramePr>
        <p:xfrm>
          <a:off x="4083025" y="2919838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1,3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3,6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3,7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11352"/>
              </p:ext>
            </p:extLst>
          </p:nvPr>
        </p:nvGraphicFramePr>
        <p:xfrm>
          <a:off x="4083025" y="5355184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06237"/>
              </p:ext>
            </p:extLst>
          </p:nvPr>
        </p:nvGraphicFramePr>
        <p:xfrm>
          <a:off x="2562181" y="4182154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42767"/>
              </p:ext>
            </p:extLst>
          </p:nvPr>
        </p:nvGraphicFramePr>
        <p:xfrm>
          <a:off x="2562181" y="5820767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3764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2,1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marL="36000" marR="36000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11" idx="1"/>
          </p:cNvCxnSpPr>
          <p:nvPr/>
        </p:nvCxnSpPr>
        <p:spPr>
          <a:xfrm flipV="1">
            <a:off x="1093462" y="4000006"/>
            <a:ext cx="285964" cy="50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2" idx="1"/>
          </p:cNvCxnSpPr>
          <p:nvPr/>
        </p:nvCxnSpPr>
        <p:spPr>
          <a:xfrm>
            <a:off x="1093462" y="5306656"/>
            <a:ext cx="285964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3"/>
            <a:endCxn id="19" idx="1"/>
          </p:cNvCxnSpPr>
          <p:nvPr/>
        </p:nvCxnSpPr>
        <p:spPr>
          <a:xfrm>
            <a:off x="3458581" y="3502032"/>
            <a:ext cx="624444" cy="149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3"/>
            <a:endCxn id="19" idx="1"/>
          </p:cNvCxnSpPr>
          <p:nvPr/>
        </p:nvCxnSpPr>
        <p:spPr>
          <a:xfrm flipV="1">
            <a:off x="3458581" y="3651358"/>
            <a:ext cx="624444" cy="16552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  <a:endCxn id="20" idx="1"/>
          </p:cNvCxnSpPr>
          <p:nvPr/>
        </p:nvCxnSpPr>
        <p:spPr>
          <a:xfrm>
            <a:off x="3458581" y="4365034"/>
            <a:ext cx="624444" cy="135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1" idx="3"/>
            <a:endCxn id="20" idx="1"/>
          </p:cNvCxnSpPr>
          <p:nvPr/>
        </p:nvCxnSpPr>
        <p:spPr>
          <a:xfrm flipV="1">
            <a:off x="3458581" y="5720944"/>
            <a:ext cx="624444" cy="2827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3"/>
            <a:endCxn id="16" idx="1"/>
          </p:cNvCxnSpPr>
          <p:nvPr/>
        </p:nvCxnSpPr>
        <p:spPr>
          <a:xfrm flipV="1">
            <a:off x="2342799" y="3502032"/>
            <a:ext cx="219382" cy="497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3"/>
            <a:endCxn id="10" idx="1"/>
          </p:cNvCxnSpPr>
          <p:nvPr/>
        </p:nvCxnSpPr>
        <p:spPr>
          <a:xfrm>
            <a:off x="2342799" y="4000006"/>
            <a:ext cx="219382" cy="36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3"/>
            <a:endCxn id="17" idx="1"/>
          </p:cNvCxnSpPr>
          <p:nvPr/>
        </p:nvCxnSpPr>
        <p:spPr>
          <a:xfrm flipV="1">
            <a:off x="2342799" y="5306656"/>
            <a:ext cx="219382" cy="331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2" idx="3"/>
            <a:endCxn id="21" idx="1"/>
          </p:cNvCxnSpPr>
          <p:nvPr/>
        </p:nvCxnSpPr>
        <p:spPr>
          <a:xfrm>
            <a:off x="2342799" y="5637737"/>
            <a:ext cx="219382" cy="36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9" idx="3"/>
            <a:endCxn id="115" idx="1"/>
          </p:cNvCxnSpPr>
          <p:nvPr/>
        </p:nvCxnSpPr>
        <p:spPr>
          <a:xfrm flipV="1">
            <a:off x="4979425" y="3644802"/>
            <a:ext cx="395858" cy="6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0" idx="3"/>
            <a:endCxn id="124" idx="1"/>
          </p:cNvCxnSpPr>
          <p:nvPr/>
        </p:nvCxnSpPr>
        <p:spPr>
          <a:xfrm>
            <a:off x="4979425" y="5720944"/>
            <a:ext cx="395858" cy="10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25725"/>
              </p:ext>
            </p:extLst>
          </p:nvPr>
        </p:nvGraphicFramePr>
        <p:xfrm>
          <a:off x="8078040" y="4808288"/>
          <a:ext cx="896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72548"/>
              </p:ext>
            </p:extLst>
          </p:nvPr>
        </p:nvGraphicFramePr>
        <p:xfrm>
          <a:off x="8078040" y="3319152"/>
          <a:ext cx="89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B3A2C7"/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4" name="Straight Arrow Connector 73"/>
          <p:cNvCxnSpPr>
            <a:stCxn id="115" idx="3"/>
            <a:endCxn id="72" idx="1"/>
          </p:cNvCxnSpPr>
          <p:nvPr/>
        </p:nvCxnSpPr>
        <p:spPr>
          <a:xfrm>
            <a:off x="7783748" y="3644802"/>
            <a:ext cx="294292" cy="405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24" idx="3"/>
            <a:endCxn id="71" idx="1"/>
          </p:cNvCxnSpPr>
          <p:nvPr/>
        </p:nvCxnSpPr>
        <p:spPr>
          <a:xfrm flipV="1">
            <a:off x="7783748" y="5174048"/>
            <a:ext cx="294292" cy="5577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083025" y="2919838"/>
            <a:ext cx="896400" cy="399314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083025" y="3319152"/>
            <a:ext cx="896400" cy="10637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083025" y="534015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083025" y="5720944"/>
            <a:ext cx="896400" cy="365760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538543" y="4974390"/>
            <a:ext cx="896400" cy="698025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2562181" y="578761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562181" y="4183221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562181" y="2963398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97062" y="3204075"/>
            <a:ext cx="896400" cy="1464177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97062" y="4756781"/>
            <a:ext cx="896400" cy="1087273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8078040" y="3332613"/>
            <a:ext cx="896400" cy="31874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078040" y="3651358"/>
            <a:ext cx="896400" cy="113083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8078040" y="4774734"/>
            <a:ext cx="896400" cy="399314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8078040" y="5174048"/>
            <a:ext cx="896400" cy="32968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78362"/>
              </p:ext>
            </p:extLst>
          </p:nvPr>
        </p:nvGraphicFramePr>
        <p:xfrm>
          <a:off x="197062" y="2736958"/>
          <a:ext cx="896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200"/>
                <a:gridCol w="448200"/>
              </a:tblGrid>
              <a:tr h="3145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A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Arial"/>
                          <a:cs typeface="Arial"/>
                        </a:rPr>
                        <a:t>B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115" name="Rounded Rectangle 114"/>
          <p:cNvSpPr/>
          <p:nvPr/>
        </p:nvSpPr>
        <p:spPr>
          <a:xfrm>
            <a:off x="5375283" y="3119280"/>
            <a:ext cx="2408465" cy="105104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  <a:p>
            <a:pPr algn="ctr"/>
            <a:endParaRPr lang="en-US" sz="1400" b="1" dirty="0">
              <a:latin typeface="Arial"/>
              <a:cs typeface="Arial"/>
            </a:endParaRPr>
          </a:p>
          <a:p>
            <a:pPr algn="ctr"/>
            <a:r>
              <a:rPr lang="en-US" sz="1400" b="1" dirty="0">
                <a:latin typeface="Arial"/>
                <a:cs typeface="Arial"/>
              </a:rPr>
              <a:t>read( (k1, v1), v )</a:t>
            </a:r>
          </a:p>
          <a:p>
            <a:pPr algn="ctr"/>
            <a:r>
              <a:rPr lang="en-US" sz="1400" b="1" dirty="0">
                <a:latin typeface="Arial"/>
                <a:cs typeface="Arial"/>
              </a:rPr>
              <a:t>output (k2, v)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5375283" y="5503734"/>
            <a:ext cx="2408465" cy="45611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reduce(k, list(v))</a:t>
            </a:r>
          </a:p>
        </p:txBody>
      </p:sp>
      <p:sp>
        <p:nvSpPr>
          <p:cNvPr id="3" name="Rectangle 2"/>
          <p:cNvSpPr/>
          <p:nvPr/>
        </p:nvSpPr>
        <p:spPr>
          <a:xfrm>
            <a:off x="5492171" y="2608205"/>
            <a:ext cx="2122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latin typeface="Arial"/>
                <a:ea typeface="黑体"/>
                <a:cs typeface="Arial"/>
              </a:rPr>
              <a:t>streaming </a:t>
            </a:r>
            <a:r>
              <a:rPr lang="en-US" altLang="zh-CN" dirty="0" smtClean="0">
                <a:solidFill>
                  <a:srgbClr val="000000"/>
                </a:solidFill>
                <a:latin typeface="Arial"/>
                <a:ea typeface="黑体"/>
                <a:cs typeface="Arial"/>
              </a:rPr>
              <a:t>operator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0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User code </a:t>
            </a:r>
            <a:r>
              <a:rPr lang="en-US" sz="2800" dirty="0"/>
              <a:t>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 smtClean="0"/>
              <a:t>e.g., add </a:t>
            </a:r>
            <a:r>
              <a:rPr lang="en-US" altLang="zh-CN" i="1" dirty="0" smtClean="0"/>
              <a:t>combine</a:t>
            </a:r>
            <a:r>
              <a:rPr lang="en-US" altLang="zh-CN" dirty="0" smtClean="0"/>
              <a:t>() to perform partial aggregation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Do the accumulation in several passes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251793" y="5573102"/>
            <a:ext cx="4006821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62920" y="3971568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633351" y="3916918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1123857" y="3971568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94" name="Straight Arrow Connector 93"/>
          <p:cNvCxnSpPr>
            <a:stCxn id="93" idx="3"/>
            <a:endCxn id="92" idx="1"/>
          </p:cNvCxnSpPr>
          <p:nvPr/>
        </p:nvCxnSpPr>
        <p:spPr>
          <a:xfrm flipV="1">
            <a:off x="2131969" y="4024930"/>
            <a:ext cx="1501382" cy="126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3" idx="3"/>
            <a:endCxn id="116" idx="1"/>
          </p:cNvCxnSpPr>
          <p:nvPr/>
        </p:nvCxnSpPr>
        <p:spPr>
          <a:xfrm>
            <a:off x="2131969" y="4151588"/>
            <a:ext cx="1501382" cy="161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1" idx="3"/>
            <a:endCxn id="93" idx="1"/>
          </p:cNvCxnSpPr>
          <p:nvPr/>
        </p:nvCxnSpPr>
        <p:spPr>
          <a:xfrm>
            <a:off x="821581" y="4151588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6527800" y="4389260"/>
            <a:ext cx="1496595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315620" y="4390270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62921" y="4835664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633351" y="4781014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1123857" y="483566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02" name="Straight Arrow Connector 101"/>
          <p:cNvCxnSpPr>
            <a:stCxn id="101" idx="3"/>
            <a:endCxn id="100" idx="1"/>
          </p:cNvCxnSpPr>
          <p:nvPr/>
        </p:nvCxnSpPr>
        <p:spPr>
          <a:xfrm flipV="1">
            <a:off x="2131969" y="4889026"/>
            <a:ext cx="1501382" cy="126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01" idx="3"/>
            <a:endCxn id="117" idx="1"/>
          </p:cNvCxnSpPr>
          <p:nvPr/>
        </p:nvCxnSpPr>
        <p:spPr>
          <a:xfrm>
            <a:off x="2131969" y="5015684"/>
            <a:ext cx="1501382" cy="161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9" idx="3"/>
            <a:endCxn id="101" idx="1"/>
          </p:cNvCxnSpPr>
          <p:nvPr/>
        </p:nvCxnSpPr>
        <p:spPr>
          <a:xfrm>
            <a:off x="821581" y="5015684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62921" y="5699760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633351" y="5645110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123857" y="5699760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08" name="Straight Arrow Connector 107"/>
          <p:cNvCxnSpPr>
            <a:stCxn id="107" idx="3"/>
            <a:endCxn id="106" idx="1"/>
          </p:cNvCxnSpPr>
          <p:nvPr/>
        </p:nvCxnSpPr>
        <p:spPr>
          <a:xfrm flipV="1">
            <a:off x="2131969" y="5753122"/>
            <a:ext cx="1501382" cy="126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7" idx="3"/>
            <a:endCxn id="118" idx="1"/>
          </p:cNvCxnSpPr>
          <p:nvPr/>
        </p:nvCxnSpPr>
        <p:spPr>
          <a:xfrm>
            <a:off x="2131969" y="5879780"/>
            <a:ext cx="1501382" cy="161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05" idx="3"/>
            <a:endCxn id="107" idx="1"/>
          </p:cNvCxnSpPr>
          <p:nvPr/>
        </p:nvCxnSpPr>
        <p:spPr>
          <a:xfrm>
            <a:off x="821581" y="5879780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7" idx="3"/>
            <a:endCxn id="98" idx="1"/>
          </p:cNvCxnSpPr>
          <p:nvPr/>
        </p:nvCxnSpPr>
        <p:spPr>
          <a:xfrm flipV="1">
            <a:off x="8024395" y="4566098"/>
            <a:ext cx="291225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92" idx="3"/>
            <a:endCxn id="58" idx="1"/>
          </p:cNvCxnSpPr>
          <p:nvPr/>
        </p:nvCxnSpPr>
        <p:spPr>
          <a:xfrm>
            <a:off x="4065399" y="4024930"/>
            <a:ext cx="643228" cy="545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0" idx="3"/>
            <a:endCxn id="58" idx="1"/>
          </p:cNvCxnSpPr>
          <p:nvPr/>
        </p:nvCxnSpPr>
        <p:spPr>
          <a:xfrm flipV="1">
            <a:off x="4065399" y="4570173"/>
            <a:ext cx="643228" cy="3188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6" idx="3"/>
            <a:endCxn id="58" idx="1"/>
          </p:cNvCxnSpPr>
          <p:nvPr/>
        </p:nvCxnSpPr>
        <p:spPr>
          <a:xfrm flipV="1">
            <a:off x="4065399" y="4570173"/>
            <a:ext cx="643228" cy="11829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5" name="Rounded Rectangle 114"/>
          <p:cNvSpPr/>
          <p:nvPr/>
        </p:nvSpPr>
        <p:spPr>
          <a:xfrm>
            <a:off x="4543254" y="5177058"/>
            <a:ext cx="4382304" cy="864096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633351" y="4204950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33351" y="5069046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633351" y="5933142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6527800" y="5365535"/>
            <a:ext cx="1496595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8315620" y="5365535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21" name="Straight Arrow Connector 120"/>
          <p:cNvCxnSpPr>
            <a:stCxn id="119" idx="3"/>
            <a:endCxn id="120" idx="1"/>
          </p:cNvCxnSpPr>
          <p:nvPr/>
        </p:nvCxnSpPr>
        <p:spPr>
          <a:xfrm flipV="1">
            <a:off x="8024395" y="5541363"/>
            <a:ext cx="291225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6" idx="3"/>
            <a:endCxn id="59" idx="1"/>
          </p:cNvCxnSpPr>
          <p:nvPr/>
        </p:nvCxnSpPr>
        <p:spPr>
          <a:xfrm>
            <a:off x="4065399" y="4312962"/>
            <a:ext cx="643228" cy="1245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7" idx="3"/>
            <a:endCxn id="59" idx="1"/>
          </p:cNvCxnSpPr>
          <p:nvPr/>
        </p:nvCxnSpPr>
        <p:spPr>
          <a:xfrm>
            <a:off x="4065399" y="5177058"/>
            <a:ext cx="643228" cy="381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8" idx="3"/>
            <a:endCxn id="59" idx="1"/>
          </p:cNvCxnSpPr>
          <p:nvPr/>
        </p:nvCxnSpPr>
        <p:spPr>
          <a:xfrm flipV="1">
            <a:off x="4065399" y="5558429"/>
            <a:ext cx="643228" cy="482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6" name="Rounded Rectangle 125"/>
          <p:cNvSpPr/>
          <p:nvPr/>
        </p:nvSpPr>
        <p:spPr>
          <a:xfrm>
            <a:off x="251793" y="4709006"/>
            <a:ext cx="4006821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251793" y="3844910"/>
            <a:ext cx="4006822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396425" y="3772902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29" name="Straight Arrow Connector 128"/>
          <p:cNvCxnSpPr>
            <a:stCxn id="133" idx="3"/>
            <a:endCxn id="97" idx="1"/>
          </p:cNvCxnSpPr>
          <p:nvPr/>
        </p:nvCxnSpPr>
        <p:spPr>
          <a:xfrm flipV="1">
            <a:off x="6305651" y="4569280"/>
            <a:ext cx="222149" cy="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36" idx="3"/>
            <a:endCxn id="119" idx="1"/>
          </p:cNvCxnSpPr>
          <p:nvPr/>
        </p:nvCxnSpPr>
        <p:spPr>
          <a:xfrm flipV="1">
            <a:off x="6305653" y="5545555"/>
            <a:ext cx="222147" cy="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1693077" y="3419503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873603" y="4246137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873603" y="4462161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873603" y="4643685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873605" y="5266208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873605" y="5438436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5873605" y="5663756"/>
            <a:ext cx="432048" cy="2160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-470748" y="34597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2" name="Rounded Rectangle 151"/>
          <p:cNvSpPr/>
          <p:nvPr/>
        </p:nvSpPr>
        <p:spPr>
          <a:xfrm>
            <a:off x="4543253" y="4132942"/>
            <a:ext cx="4382305" cy="864095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336292" y="3916918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336292" y="4785617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336292" y="5646564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708627" y="4319266"/>
            <a:ext cx="1008112" cy="50181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708627" y="5310520"/>
            <a:ext cx="1008112" cy="49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6" name="Straight Arrow Connector 65"/>
          <p:cNvCxnSpPr>
            <a:stCxn id="58" idx="3"/>
            <a:endCxn id="133" idx="1"/>
          </p:cNvCxnSpPr>
          <p:nvPr/>
        </p:nvCxnSpPr>
        <p:spPr>
          <a:xfrm>
            <a:off x="5716739" y="4570173"/>
            <a:ext cx="1568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3"/>
            <a:endCxn id="136" idx="1"/>
          </p:cNvCxnSpPr>
          <p:nvPr/>
        </p:nvCxnSpPr>
        <p:spPr>
          <a:xfrm flipV="1">
            <a:off x="5716739" y="5546448"/>
            <a:ext cx="156866" cy="119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8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</a:t>
            </a:r>
            <a:r>
              <a:rPr lang="en-US" sz="2800" dirty="0" smtClean="0"/>
              <a:t>User code </a:t>
            </a:r>
            <a:r>
              <a:rPr lang="en-US" sz="2800" dirty="0"/>
              <a:t>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 smtClean="0"/>
              <a:t>e.g., add </a:t>
            </a:r>
            <a:r>
              <a:rPr lang="en-US" altLang="zh-CN" i="1" dirty="0" smtClean="0"/>
              <a:t>combine</a:t>
            </a:r>
            <a:r>
              <a:rPr lang="en-US" altLang="zh-CN" dirty="0" smtClean="0"/>
              <a:t>() to perform partial aggregation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39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27038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2: Do the accumulation in several passes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1793" y="5573102"/>
            <a:ext cx="4006821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2920" y="3971568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33351" y="3949765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23857" y="3971568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>
            <a:stCxn id="12" idx="3"/>
            <a:endCxn id="11" idx="1"/>
          </p:cNvCxnSpPr>
          <p:nvPr/>
        </p:nvCxnSpPr>
        <p:spPr>
          <a:xfrm flipV="1">
            <a:off x="2131969" y="4003771"/>
            <a:ext cx="1501382" cy="1478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  <a:endCxn id="37" idx="1"/>
          </p:cNvCxnSpPr>
          <p:nvPr/>
        </p:nvCxnSpPr>
        <p:spPr>
          <a:xfrm>
            <a:off x="2131969" y="4151588"/>
            <a:ext cx="1501382" cy="1402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2" idx="1"/>
          </p:cNvCxnSpPr>
          <p:nvPr/>
        </p:nvCxnSpPr>
        <p:spPr>
          <a:xfrm>
            <a:off x="821581" y="4151588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527800" y="4389260"/>
            <a:ext cx="1496595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15620" y="4390270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2921" y="4835664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33351" y="4813861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123857" y="483566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3" name="Straight Arrow Connector 22"/>
          <p:cNvCxnSpPr>
            <a:stCxn id="22" idx="3"/>
            <a:endCxn id="21" idx="1"/>
          </p:cNvCxnSpPr>
          <p:nvPr/>
        </p:nvCxnSpPr>
        <p:spPr>
          <a:xfrm flipV="1">
            <a:off x="2131969" y="4867867"/>
            <a:ext cx="1501382" cy="1478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3"/>
            <a:endCxn id="38" idx="1"/>
          </p:cNvCxnSpPr>
          <p:nvPr/>
        </p:nvCxnSpPr>
        <p:spPr>
          <a:xfrm>
            <a:off x="2131969" y="5015684"/>
            <a:ext cx="1501382" cy="1402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  <a:endCxn id="22" idx="1"/>
          </p:cNvCxnSpPr>
          <p:nvPr/>
        </p:nvCxnSpPr>
        <p:spPr>
          <a:xfrm>
            <a:off x="821581" y="5015684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62921" y="5699760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33351" y="5677957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123857" y="5699760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29" name="Straight Arrow Connector 28"/>
          <p:cNvCxnSpPr>
            <a:stCxn id="28" idx="3"/>
            <a:endCxn id="27" idx="1"/>
          </p:cNvCxnSpPr>
          <p:nvPr/>
        </p:nvCxnSpPr>
        <p:spPr>
          <a:xfrm flipV="1">
            <a:off x="2131969" y="5731963"/>
            <a:ext cx="1501382" cy="1478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3"/>
            <a:endCxn id="39" idx="1"/>
          </p:cNvCxnSpPr>
          <p:nvPr/>
        </p:nvCxnSpPr>
        <p:spPr>
          <a:xfrm>
            <a:off x="2131969" y="5879780"/>
            <a:ext cx="1501382" cy="1402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3"/>
            <a:endCxn id="28" idx="1"/>
          </p:cNvCxnSpPr>
          <p:nvPr/>
        </p:nvCxnSpPr>
        <p:spPr>
          <a:xfrm>
            <a:off x="821581" y="5879780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19" idx="1"/>
          </p:cNvCxnSpPr>
          <p:nvPr/>
        </p:nvCxnSpPr>
        <p:spPr>
          <a:xfrm flipV="1">
            <a:off x="8024395" y="4566098"/>
            <a:ext cx="291225" cy="3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59" idx="1"/>
          </p:cNvCxnSpPr>
          <p:nvPr/>
        </p:nvCxnSpPr>
        <p:spPr>
          <a:xfrm>
            <a:off x="4065399" y="4003771"/>
            <a:ext cx="643228" cy="566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3"/>
            <a:endCxn id="59" idx="1"/>
          </p:cNvCxnSpPr>
          <p:nvPr/>
        </p:nvCxnSpPr>
        <p:spPr>
          <a:xfrm flipV="1">
            <a:off x="4065399" y="4570173"/>
            <a:ext cx="643228" cy="297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59" idx="1"/>
          </p:cNvCxnSpPr>
          <p:nvPr/>
        </p:nvCxnSpPr>
        <p:spPr>
          <a:xfrm flipV="1">
            <a:off x="4065399" y="4570173"/>
            <a:ext cx="643228" cy="1161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4543254" y="5177058"/>
            <a:ext cx="4382304" cy="864096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33351" y="4237797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33351" y="5101893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33351" y="5965989"/>
            <a:ext cx="432048" cy="1080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527800" y="5365535"/>
            <a:ext cx="1496595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315620" y="5365535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>
            <a:stCxn id="40" idx="3"/>
            <a:endCxn id="41" idx="1"/>
          </p:cNvCxnSpPr>
          <p:nvPr/>
        </p:nvCxnSpPr>
        <p:spPr>
          <a:xfrm flipV="1">
            <a:off x="8024395" y="5541363"/>
            <a:ext cx="291225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3"/>
            <a:endCxn id="64" idx="1"/>
          </p:cNvCxnSpPr>
          <p:nvPr/>
        </p:nvCxnSpPr>
        <p:spPr>
          <a:xfrm>
            <a:off x="4065399" y="4291803"/>
            <a:ext cx="643228" cy="12666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3"/>
            <a:endCxn id="64" idx="1"/>
          </p:cNvCxnSpPr>
          <p:nvPr/>
        </p:nvCxnSpPr>
        <p:spPr>
          <a:xfrm>
            <a:off x="4065399" y="5155899"/>
            <a:ext cx="643228" cy="402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3"/>
            <a:endCxn id="64" idx="1"/>
          </p:cNvCxnSpPr>
          <p:nvPr/>
        </p:nvCxnSpPr>
        <p:spPr>
          <a:xfrm flipV="1">
            <a:off x="4065399" y="5558429"/>
            <a:ext cx="643228" cy="461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543253" y="4132942"/>
            <a:ext cx="4382305" cy="864095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51793" y="4709006"/>
            <a:ext cx="4006821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51793" y="3844910"/>
            <a:ext cx="4006822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396425" y="3772902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60" name="Straight Arrow Connector 59"/>
          <p:cNvCxnSpPr>
            <a:stCxn id="76" idx="3"/>
            <a:endCxn id="18" idx="1"/>
          </p:cNvCxnSpPr>
          <p:nvPr/>
        </p:nvCxnSpPr>
        <p:spPr>
          <a:xfrm flipV="1">
            <a:off x="6305651" y="4569280"/>
            <a:ext cx="222149" cy="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44" idx="3"/>
            <a:endCxn id="40" idx="1"/>
          </p:cNvCxnSpPr>
          <p:nvPr/>
        </p:nvCxnSpPr>
        <p:spPr>
          <a:xfrm flipV="1">
            <a:off x="6305653" y="5545555"/>
            <a:ext cx="222147" cy="5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693077" y="3419503"/>
            <a:ext cx="1031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73603" y="4421321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73603" y="4516906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873603" y="4621787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336292" y="3916918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336292" y="4785617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336292" y="5646564"/>
            <a:ext cx="1008112" cy="43066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708627" y="4319266"/>
            <a:ext cx="1008112" cy="50181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708627" y="5310520"/>
            <a:ext cx="1008112" cy="49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combine</a:t>
            </a:r>
          </a:p>
          <a:p>
            <a:pPr algn="ctr"/>
            <a:r>
              <a:rPr lang="en-US" sz="1400" dirty="0" smtClean="0">
                <a:latin typeface="Arial"/>
                <a:cs typeface="Arial"/>
              </a:rPr>
              <a:t>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91" name="Straight Arrow Connector 90"/>
          <p:cNvCxnSpPr>
            <a:stCxn id="59" idx="3"/>
            <a:endCxn id="76" idx="1"/>
          </p:cNvCxnSpPr>
          <p:nvPr/>
        </p:nvCxnSpPr>
        <p:spPr>
          <a:xfrm flipV="1">
            <a:off x="5716739" y="4569714"/>
            <a:ext cx="156864" cy="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64" idx="3"/>
            <a:endCxn id="144" idx="1"/>
          </p:cNvCxnSpPr>
          <p:nvPr/>
        </p:nvCxnSpPr>
        <p:spPr>
          <a:xfrm flipV="1">
            <a:off x="5716739" y="5550580"/>
            <a:ext cx="156866" cy="7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5873605" y="5402187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873605" y="5497772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5873605" y="5602653"/>
            <a:ext cx="432048" cy="10561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567" y="1600200"/>
            <a:ext cx="8422826" cy="4525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93BAA"/>
                </a:solidFill>
              </a:rPr>
              <a:t>Runtime of the distributed data-parallel application</a:t>
            </a:r>
          </a:p>
          <a:p>
            <a:pPr lvl="1"/>
            <a:r>
              <a:rPr lang="en-US" altLang="zh-CN" dirty="0" smtClean="0">
                <a:solidFill>
                  <a:srgbClr val="393BAA"/>
                </a:solidFill>
              </a:rPr>
              <a:t>An application has multiple jobs, and each job has multiple tasks</a:t>
            </a:r>
          </a:p>
          <a:p>
            <a:endParaRPr lang="en-US" altLang="zh-CN" dirty="0" smtClean="0">
              <a:solidFill>
                <a:srgbClr val="393BA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</a:t>
            </a:fld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8202141" y="406432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924591" y="4907084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47" y="4835076"/>
            <a:ext cx="792088" cy="792088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1031134" y="3322908"/>
            <a:ext cx="458661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667126" y="3250900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792071" y="3322908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52" name="Straight Arrow Connector 51"/>
          <p:cNvCxnSpPr>
            <a:stCxn id="51" idx="3"/>
            <a:endCxn id="50" idx="1"/>
          </p:cNvCxnSpPr>
          <p:nvPr/>
        </p:nvCxnSpPr>
        <p:spPr>
          <a:xfrm flipV="1">
            <a:off x="2800183" y="3358912"/>
            <a:ext cx="866943" cy="144016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1" idx="3"/>
            <a:endCxn id="76" idx="1"/>
          </p:cNvCxnSpPr>
          <p:nvPr/>
        </p:nvCxnSpPr>
        <p:spPr>
          <a:xfrm>
            <a:off x="2800183" y="3502928"/>
            <a:ext cx="866943" cy="144016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9" idx="3"/>
            <a:endCxn id="51" idx="1"/>
          </p:cNvCxnSpPr>
          <p:nvPr/>
        </p:nvCxnSpPr>
        <p:spPr>
          <a:xfrm>
            <a:off x="1489795" y="3502928"/>
            <a:ext cx="302276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5701282" y="3732142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educe(</a:t>
            </a:r>
            <a:r>
              <a:rPr lang="en-US" sz="1400" dirty="0" err="1" smtClean="0">
                <a:latin typeface="Arial"/>
                <a:cs typeface="Arial"/>
              </a:rPr>
              <a:t>k,list</a:t>
            </a:r>
            <a:r>
              <a:rPr lang="en-US" sz="1400" dirty="0" smtClean="0">
                <a:latin typeface="Arial"/>
                <a:cs typeface="Arial"/>
              </a:rPr>
              <a:t>(v))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76682" y="3733152"/>
            <a:ext cx="436868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31135" y="4187004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667126" y="4114996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792071" y="4187004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2" name="Straight Arrow Connector 61"/>
          <p:cNvCxnSpPr>
            <a:stCxn id="61" idx="3"/>
            <a:endCxn id="58" idx="1"/>
          </p:cNvCxnSpPr>
          <p:nvPr/>
        </p:nvCxnSpPr>
        <p:spPr>
          <a:xfrm flipV="1">
            <a:off x="2800183" y="4223008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3"/>
            <a:endCxn id="77" idx="1"/>
          </p:cNvCxnSpPr>
          <p:nvPr/>
        </p:nvCxnSpPr>
        <p:spPr>
          <a:xfrm>
            <a:off x="2800183" y="4367024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7" idx="3"/>
            <a:endCxn id="61" idx="1"/>
          </p:cNvCxnSpPr>
          <p:nvPr/>
        </p:nvCxnSpPr>
        <p:spPr>
          <a:xfrm>
            <a:off x="1489795" y="4367024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031135" y="5051100"/>
            <a:ext cx="45866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667126" y="4979092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792071" y="5051100"/>
            <a:ext cx="1008112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m</a:t>
            </a:r>
            <a:r>
              <a:rPr lang="en-US" sz="1400" dirty="0" smtClean="0">
                <a:latin typeface="Arial"/>
                <a:cs typeface="Arial"/>
              </a:rPr>
              <a:t>ap(</a:t>
            </a:r>
            <a:r>
              <a:rPr lang="en-US" sz="1400" dirty="0" err="1" smtClean="0">
                <a:latin typeface="Arial"/>
                <a:cs typeface="Arial"/>
              </a:rPr>
              <a:t>k,v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8" name="Straight Arrow Connector 67"/>
          <p:cNvCxnSpPr>
            <a:stCxn id="67" idx="3"/>
            <a:endCxn id="66" idx="1"/>
          </p:cNvCxnSpPr>
          <p:nvPr/>
        </p:nvCxnSpPr>
        <p:spPr>
          <a:xfrm flipV="1">
            <a:off x="2800183" y="5087104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7" idx="3"/>
            <a:endCxn id="78" idx="1"/>
          </p:cNvCxnSpPr>
          <p:nvPr/>
        </p:nvCxnSpPr>
        <p:spPr>
          <a:xfrm>
            <a:off x="2800183" y="5231120"/>
            <a:ext cx="866943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5" idx="3"/>
            <a:endCxn id="67" idx="1"/>
          </p:cNvCxnSpPr>
          <p:nvPr/>
        </p:nvCxnSpPr>
        <p:spPr>
          <a:xfrm>
            <a:off x="1489795" y="5231120"/>
            <a:ext cx="3022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3"/>
            <a:endCxn id="56" idx="1"/>
          </p:cNvCxnSpPr>
          <p:nvPr/>
        </p:nvCxnSpPr>
        <p:spPr>
          <a:xfrm flipV="1">
            <a:off x="7285458" y="3908980"/>
            <a:ext cx="291224" cy="3182"/>
          </a:xfrm>
          <a:prstGeom prst="straightConnector1">
            <a:avLst/>
          </a:prstGeom>
          <a:ln w="38100" cmpd="sng">
            <a:solidFill>
              <a:srgbClr val="8064A2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0" idx="3"/>
            <a:endCxn id="99" idx="2"/>
          </p:cNvCxnSpPr>
          <p:nvPr/>
        </p:nvCxnSpPr>
        <p:spPr>
          <a:xfrm>
            <a:off x="4099174" y="3358912"/>
            <a:ext cx="913439" cy="541168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8" idx="3"/>
            <a:endCxn id="99" idx="2"/>
          </p:cNvCxnSpPr>
          <p:nvPr/>
        </p:nvCxnSpPr>
        <p:spPr>
          <a:xfrm flipV="1">
            <a:off x="4099174" y="3900080"/>
            <a:ext cx="913439" cy="322928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4099174" y="3892120"/>
            <a:ext cx="913439" cy="1187024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763145" y="4564401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667126" y="3538932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667126" y="4403028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667126" y="5267124"/>
            <a:ext cx="432048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701282" y="4708417"/>
            <a:ext cx="1584176" cy="36004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/>
                <a:cs typeface="Arial"/>
              </a:rPr>
              <a:t>reduce(</a:t>
            </a:r>
            <a:r>
              <a:rPr lang="en-US" sz="1400" dirty="0" err="1">
                <a:latin typeface="Arial"/>
                <a:cs typeface="Arial"/>
              </a:rPr>
              <a:t>k,list</a:t>
            </a:r>
            <a:r>
              <a:rPr lang="en-US" sz="1400" dirty="0">
                <a:latin typeface="Arial"/>
                <a:cs typeface="Arial"/>
              </a:rPr>
              <a:t>(v))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576682" y="4708417"/>
            <a:ext cx="436867" cy="351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81" name="Straight Arrow Connector 80"/>
          <p:cNvCxnSpPr>
            <a:stCxn id="79" idx="3"/>
            <a:endCxn id="80" idx="1"/>
          </p:cNvCxnSpPr>
          <p:nvPr/>
        </p:nvCxnSpPr>
        <p:spPr>
          <a:xfrm flipV="1">
            <a:off x="7285458" y="4884245"/>
            <a:ext cx="291224" cy="4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6" idx="3"/>
            <a:endCxn id="98" idx="2"/>
          </p:cNvCxnSpPr>
          <p:nvPr/>
        </p:nvCxnSpPr>
        <p:spPr>
          <a:xfrm>
            <a:off x="4099174" y="3646944"/>
            <a:ext cx="913439" cy="1253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7" idx="3"/>
            <a:endCxn id="98" idx="2"/>
          </p:cNvCxnSpPr>
          <p:nvPr/>
        </p:nvCxnSpPr>
        <p:spPr>
          <a:xfrm>
            <a:off x="4099174" y="4511040"/>
            <a:ext cx="913439" cy="389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8" idx="3"/>
            <a:endCxn id="98" idx="2"/>
          </p:cNvCxnSpPr>
          <p:nvPr/>
        </p:nvCxnSpPr>
        <p:spPr>
          <a:xfrm flipV="1">
            <a:off x="4099174" y="4900132"/>
            <a:ext cx="913439" cy="475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538" y="4443077"/>
            <a:ext cx="864096" cy="864096"/>
          </a:xfrm>
          <a:prstGeom prst="rect">
            <a:avLst/>
          </a:prstGeom>
        </p:spPr>
      </p:pic>
      <p:sp>
        <p:nvSpPr>
          <p:cNvPr id="86" name="Rounded Rectangle 85"/>
          <p:cNvSpPr/>
          <p:nvPr/>
        </p:nvSpPr>
        <p:spPr>
          <a:xfrm>
            <a:off x="4763145" y="3556289"/>
            <a:ext cx="3466429" cy="648072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538" y="3434965"/>
            <a:ext cx="864096" cy="864096"/>
          </a:xfrm>
          <a:prstGeom prst="rect">
            <a:avLst/>
          </a:prstGeom>
        </p:spPr>
      </p:pic>
      <p:sp>
        <p:nvSpPr>
          <p:cNvPr id="88" name="Rounded Rectangle 87"/>
          <p:cNvSpPr/>
          <p:nvPr/>
        </p:nvSpPr>
        <p:spPr>
          <a:xfrm>
            <a:off x="924591" y="4042988"/>
            <a:ext cx="3367798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47" y="3970980"/>
            <a:ext cx="792088" cy="792088"/>
          </a:xfrm>
          <a:prstGeom prst="rect">
            <a:avLst/>
          </a:prstGeom>
        </p:spPr>
      </p:pic>
      <p:sp>
        <p:nvSpPr>
          <p:cNvPr id="90" name="Rounded Rectangle 89"/>
          <p:cNvSpPr/>
          <p:nvPr/>
        </p:nvSpPr>
        <p:spPr>
          <a:xfrm>
            <a:off x="924590" y="3178892"/>
            <a:ext cx="3367799" cy="64807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400" dirty="0">
              <a:latin typeface="Arial"/>
              <a:cs typeface="Arial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47" y="3106884"/>
            <a:ext cx="792088" cy="792088"/>
          </a:xfrm>
          <a:prstGeom prst="rect">
            <a:avLst/>
          </a:prstGeom>
        </p:spPr>
      </p:pic>
      <p:sp>
        <p:nvSpPr>
          <p:cNvPr id="93" name="Rectangle 92"/>
          <p:cNvSpPr/>
          <p:nvPr/>
        </p:nvSpPr>
        <p:spPr>
          <a:xfrm>
            <a:off x="1760634" y="2746844"/>
            <a:ext cx="1906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 task (mapper)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500698" y="3115282"/>
            <a:ext cx="22145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 task (reducer)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5" name="Cube 94"/>
          <p:cNvSpPr/>
          <p:nvPr/>
        </p:nvSpPr>
        <p:spPr>
          <a:xfrm>
            <a:off x="2998783" y="3340265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Cube 95"/>
          <p:cNvSpPr/>
          <p:nvPr/>
        </p:nvSpPr>
        <p:spPr>
          <a:xfrm>
            <a:off x="2998783" y="4204361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Cube 96"/>
          <p:cNvSpPr/>
          <p:nvPr/>
        </p:nvSpPr>
        <p:spPr>
          <a:xfrm>
            <a:off x="2998783" y="5079144"/>
            <a:ext cx="471286" cy="32532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Cube 97"/>
          <p:cNvSpPr/>
          <p:nvPr/>
        </p:nvSpPr>
        <p:spPr>
          <a:xfrm>
            <a:off x="5012613" y="4640951"/>
            <a:ext cx="471286" cy="41469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99" name="Cube 98"/>
          <p:cNvSpPr/>
          <p:nvPr/>
        </p:nvSpPr>
        <p:spPr>
          <a:xfrm>
            <a:off x="5012613" y="3646944"/>
            <a:ext cx="471286" cy="405017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00" name="Straight Arrow Connector 99"/>
          <p:cNvCxnSpPr>
            <a:stCxn id="99" idx="4"/>
            <a:endCxn id="55" idx="1"/>
          </p:cNvCxnSpPr>
          <p:nvPr/>
        </p:nvCxnSpPr>
        <p:spPr>
          <a:xfrm>
            <a:off x="5382645" y="3900080"/>
            <a:ext cx="318637" cy="12082"/>
          </a:xfrm>
          <a:prstGeom prst="straightConnector1">
            <a:avLst/>
          </a:prstGeom>
          <a:ln w="38100" cmpd="sng">
            <a:solidFill>
              <a:srgbClr val="8064A2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8" idx="4"/>
            <a:endCxn id="79" idx="1"/>
          </p:cNvCxnSpPr>
          <p:nvPr/>
        </p:nvCxnSpPr>
        <p:spPr>
          <a:xfrm flipV="1">
            <a:off x="5380227" y="4888437"/>
            <a:ext cx="321055" cy="116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65" idx="2"/>
          </p:cNvCxnSpPr>
          <p:nvPr/>
        </p:nvCxnSpPr>
        <p:spPr>
          <a:xfrm flipH="1" flipV="1">
            <a:off x="1260465" y="5411140"/>
            <a:ext cx="3143607" cy="475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endCxn id="78" idx="2"/>
          </p:cNvCxnSpPr>
          <p:nvPr/>
        </p:nvCxnSpPr>
        <p:spPr>
          <a:xfrm flipH="1" flipV="1">
            <a:off x="3883150" y="5483148"/>
            <a:ext cx="520922" cy="403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endCxn id="80" idx="2"/>
          </p:cNvCxnSpPr>
          <p:nvPr/>
        </p:nvCxnSpPr>
        <p:spPr>
          <a:xfrm flipV="1">
            <a:off x="4404072" y="5060073"/>
            <a:ext cx="3391044" cy="826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3883150" y="5913285"/>
            <a:ext cx="1016732" cy="45984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On-</a:t>
            </a:r>
            <a:r>
              <a:rPr lang="en-US" altLang="zh-CN" sz="1600" dirty="0" smtClean="0">
                <a:latin typeface="Arial"/>
                <a:cs typeface="Arial"/>
              </a:rPr>
              <a:t>disk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532159" y="6407579"/>
            <a:ext cx="18727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A MapReduce job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852031" y="2768330"/>
            <a:ext cx="14050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Data partition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03" name="Straight Arrow Connector 102"/>
          <p:cNvCxnSpPr>
            <a:stCxn id="102" idx="2"/>
            <a:endCxn id="50" idx="3"/>
          </p:cNvCxnSpPr>
          <p:nvPr/>
        </p:nvCxnSpPr>
        <p:spPr>
          <a:xfrm flipH="1">
            <a:off x="4099174" y="3106884"/>
            <a:ext cx="455383" cy="25202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51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User code 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54491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 smtClean="0"/>
              <a:t>e.g., </a:t>
            </a:r>
            <a:r>
              <a:rPr lang="en-US" altLang="zh-CN" i="1" dirty="0" smtClean="0"/>
              <a:t>map</a:t>
            </a:r>
            <a:r>
              <a:rPr lang="en-US" altLang="zh-CN" dirty="0" smtClean="0"/>
              <a:t>() emits partial accumulated results every 1000 records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905344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3: Spill the accumulated results into disk + On-disk merge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6233" y="3264509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&lt;K1, V1&gt;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996233" y="3495692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&lt;K2, V2&gt;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996233" y="4510208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&lt;K1002, V1002&gt;</a:t>
            </a:r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3486037" y="3535856"/>
            <a:ext cx="1584176" cy="97435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map()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>
            <a:stCxn id="6" idx="3"/>
            <a:endCxn id="48" idx="1"/>
          </p:cNvCxnSpPr>
          <p:nvPr/>
        </p:nvCxnSpPr>
        <p:spPr>
          <a:xfrm>
            <a:off x="2704062" y="3380101"/>
            <a:ext cx="919188" cy="7875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48" idx="1"/>
          </p:cNvCxnSpPr>
          <p:nvPr/>
        </p:nvCxnSpPr>
        <p:spPr>
          <a:xfrm>
            <a:off x="2704062" y="3611284"/>
            <a:ext cx="919188" cy="5563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48" idx="1"/>
          </p:cNvCxnSpPr>
          <p:nvPr/>
        </p:nvCxnSpPr>
        <p:spPr>
          <a:xfrm>
            <a:off x="2704062" y="4096646"/>
            <a:ext cx="919188" cy="70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14924" y="3262153"/>
            <a:ext cx="1640405" cy="235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&lt;K1’, V1’&gt;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814924" y="3493336"/>
            <a:ext cx="1640405" cy="235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&lt;K2’, V2’&gt;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814924" y="3729232"/>
            <a:ext cx="1640405" cy="235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…</a:t>
            </a:r>
            <a:endParaRPr lang="en-US" sz="1600" dirty="0"/>
          </a:p>
        </p:txBody>
      </p:sp>
      <p:cxnSp>
        <p:nvCxnSpPr>
          <p:cNvPr id="20" name="Straight Arrow Connector 19"/>
          <p:cNvCxnSpPr>
            <a:stCxn id="11" idx="3"/>
            <a:endCxn id="17" idx="1"/>
          </p:cNvCxnSpPr>
          <p:nvPr/>
        </p:nvCxnSpPr>
        <p:spPr>
          <a:xfrm flipV="1">
            <a:off x="5070213" y="3380101"/>
            <a:ext cx="744711" cy="642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18" idx="1"/>
          </p:cNvCxnSpPr>
          <p:nvPr/>
        </p:nvCxnSpPr>
        <p:spPr>
          <a:xfrm flipV="1">
            <a:off x="5070213" y="3611284"/>
            <a:ext cx="744711" cy="411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  <a:endCxn id="19" idx="1"/>
          </p:cNvCxnSpPr>
          <p:nvPr/>
        </p:nvCxnSpPr>
        <p:spPr>
          <a:xfrm flipV="1">
            <a:off x="5070213" y="3847180"/>
            <a:ext cx="744711" cy="175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96233" y="3730305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996233" y="4287249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&lt;K1001, V1001&gt;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996233" y="3961488"/>
            <a:ext cx="1707829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&lt;K1000, V1000&gt;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3623250" y="3961488"/>
            <a:ext cx="1259388" cy="41229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accumulated results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814924" y="3946661"/>
            <a:ext cx="1640405" cy="235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&lt;K1000’, V1000’&gt;</a:t>
            </a:r>
            <a:endParaRPr lang="en-US" sz="1600" dirty="0"/>
          </a:p>
        </p:txBody>
      </p:sp>
      <p:sp>
        <p:nvSpPr>
          <p:cNvPr id="71" name="Can 70"/>
          <p:cNvSpPr/>
          <p:nvPr/>
        </p:nvSpPr>
        <p:spPr>
          <a:xfrm>
            <a:off x="3240538" y="4865865"/>
            <a:ext cx="2024812" cy="619439"/>
          </a:xfrm>
          <a:prstGeom prst="can">
            <a:avLst>
              <a:gd name="adj" fmla="val 34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Disk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48" idx="2"/>
            <a:endCxn id="71" idx="1"/>
          </p:cNvCxnSpPr>
          <p:nvPr/>
        </p:nvCxnSpPr>
        <p:spPr>
          <a:xfrm>
            <a:off x="4252944" y="4373781"/>
            <a:ext cx="0" cy="49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  <a:endCxn id="67" idx="1"/>
          </p:cNvCxnSpPr>
          <p:nvPr/>
        </p:nvCxnSpPr>
        <p:spPr>
          <a:xfrm>
            <a:off x="5070213" y="4023032"/>
            <a:ext cx="744711" cy="41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2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 smtClean="0"/>
              <a:t>RQ2</a:t>
            </a:r>
            <a:r>
              <a:rPr lang="en-US" dirty="0"/>
              <a:t>: Fix patterns </a:t>
            </a:r>
            <a:r>
              <a:rPr lang="en-US" sz="2800" dirty="0"/>
              <a:t>– User code related fixes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Category: User code related fix patterns</a:t>
            </a:r>
          </a:p>
          <a:p>
            <a:pPr lvl="1"/>
            <a:r>
              <a:rPr lang="en-US" altLang="zh-CN" dirty="0" smtClean="0"/>
              <a:t>Lower framework buffer size</a:t>
            </a:r>
          </a:p>
          <a:p>
            <a:pPr lvl="2"/>
            <a:r>
              <a:rPr lang="en-US" altLang="zh-CN" dirty="0"/>
              <a:t>e.g., skip the extremely large single &lt;</a:t>
            </a:r>
            <a:r>
              <a:rPr lang="en-US" altLang="zh-CN" i="1" dirty="0"/>
              <a:t>k</a:t>
            </a:r>
            <a:r>
              <a:rPr lang="en-US" altLang="zh-CN" dirty="0"/>
              <a:t>, </a:t>
            </a:r>
            <a:r>
              <a:rPr lang="en-US" altLang="zh-CN" i="1" dirty="0"/>
              <a:t>v</a:t>
            </a:r>
            <a:r>
              <a:rPr lang="en-US" altLang="zh-CN" dirty="0"/>
              <a:t>&gt; </a:t>
            </a:r>
            <a:r>
              <a:rPr lang="en-US" altLang="zh-CN" dirty="0" smtClean="0"/>
              <a:t>record</a:t>
            </a:r>
          </a:p>
          <a:p>
            <a:pPr lvl="2"/>
            <a:r>
              <a:rPr lang="en-US" altLang="zh-CN" dirty="0" smtClean="0"/>
              <a:t>Useful while </a:t>
            </a:r>
            <a:r>
              <a:rPr lang="en-US" altLang="zh-CN" dirty="0" smtClean="0">
                <a:solidFill>
                  <a:srgbClr val="393BAA"/>
                </a:solidFill>
              </a:rPr>
              <a:t>invoking a third-party library </a:t>
            </a:r>
            <a:r>
              <a:rPr lang="en-US" altLang="zh-CN" dirty="0" smtClean="0"/>
              <a:t>without code</a:t>
            </a:r>
          </a:p>
          <a:p>
            <a:pPr lvl="2"/>
            <a:r>
              <a:rPr lang="en-US" altLang="zh-CN" dirty="0" smtClean="0"/>
              <a:t>Useful while we </a:t>
            </a:r>
            <a:r>
              <a:rPr lang="en-US" altLang="zh-CN" dirty="0" smtClean="0">
                <a:solidFill>
                  <a:srgbClr val="393BAA"/>
                </a:solidFill>
              </a:rPr>
              <a:t>do not need precise results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28738" y="2080309"/>
            <a:ext cx="6905344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altLang="zh-CN" dirty="0" smtClean="0">
                <a:solidFill>
                  <a:srgbClr val="FFFFFF"/>
                </a:solidFill>
                <a:latin typeface="Arial"/>
                <a:ea typeface="黑体"/>
                <a:cs typeface="Arial"/>
              </a:rPr>
              <a:t>Pattern 4: Skip the abnormal data</a:t>
            </a:r>
            <a:endParaRPr lang="en-US" altLang="zh-CN" dirty="0">
              <a:solidFill>
                <a:srgbClr val="FFFFFF"/>
              </a:solidFill>
              <a:latin typeface="Arial"/>
              <a:ea typeface="黑体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76119" y="4038900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&lt;K1, V1&gt;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776119" y="4270083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&lt;K2, V2&gt;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776119" y="4501266"/>
            <a:ext cx="1070262" cy="7395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&lt;K3, V3&gt;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776119" y="5240803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&lt;K4, V4&gt;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3628356" y="4310247"/>
            <a:ext cx="1584176" cy="791629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Map()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>
            <a:stCxn id="11" idx="3"/>
            <a:endCxn id="16" idx="1"/>
          </p:cNvCxnSpPr>
          <p:nvPr/>
        </p:nvCxnSpPr>
        <p:spPr>
          <a:xfrm>
            <a:off x="2846381" y="4154492"/>
            <a:ext cx="781975" cy="55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3"/>
            <a:endCxn id="16" idx="1"/>
          </p:cNvCxnSpPr>
          <p:nvPr/>
        </p:nvCxnSpPr>
        <p:spPr>
          <a:xfrm>
            <a:off x="2846381" y="4385675"/>
            <a:ext cx="781975" cy="320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3"/>
            <a:endCxn id="16" idx="1"/>
          </p:cNvCxnSpPr>
          <p:nvPr/>
        </p:nvCxnSpPr>
        <p:spPr>
          <a:xfrm flipV="1">
            <a:off x="2846381" y="4706062"/>
            <a:ext cx="781975" cy="1649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  <a:endCxn id="16" idx="1"/>
          </p:cNvCxnSpPr>
          <p:nvPr/>
        </p:nvCxnSpPr>
        <p:spPr>
          <a:xfrm flipV="1">
            <a:off x="2846381" y="4706062"/>
            <a:ext cx="781975" cy="650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957244" y="4311461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&lt;K1’, V1’&gt;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5957244" y="4542644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&lt;K2’, V2’&gt;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957244" y="5009620"/>
            <a:ext cx="1070262" cy="231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&lt;K4’, V4’&gt;</a:t>
            </a:r>
            <a:endParaRPr lang="en-US" sz="1600" dirty="0"/>
          </a:p>
        </p:txBody>
      </p:sp>
      <p:cxnSp>
        <p:nvCxnSpPr>
          <p:cNvPr id="34" name="Straight Arrow Connector 33"/>
          <p:cNvCxnSpPr>
            <a:stCxn id="16" idx="3"/>
            <a:endCxn id="30" idx="1"/>
          </p:cNvCxnSpPr>
          <p:nvPr/>
        </p:nvCxnSpPr>
        <p:spPr>
          <a:xfrm flipV="1">
            <a:off x="5212532" y="4427053"/>
            <a:ext cx="744712" cy="2790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3"/>
            <a:endCxn id="31" idx="1"/>
          </p:cNvCxnSpPr>
          <p:nvPr/>
        </p:nvCxnSpPr>
        <p:spPr>
          <a:xfrm flipV="1">
            <a:off x="5212532" y="4658236"/>
            <a:ext cx="744712" cy="47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6" idx="3"/>
            <a:endCxn id="33" idx="1"/>
          </p:cNvCxnSpPr>
          <p:nvPr/>
        </p:nvCxnSpPr>
        <p:spPr>
          <a:xfrm>
            <a:off x="5212532" y="4706062"/>
            <a:ext cx="744712" cy="419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Multiply 48"/>
          <p:cNvSpPr/>
          <p:nvPr/>
        </p:nvSpPr>
        <p:spPr>
          <a:xfrm>
            <a:off x="2060757" y="4501266"/>
            <a:ext cx="698043" cy="624049"/>
          </a:xfrm>
          <a:prstGeom prst="mathMultiply">
            <a:avLst>
              <a:gd name="adj1" fmla="val 18256"/>
            </a:avLst>
          </a:prstGeom>
          <a:solidFill>
            <a:srgbClr val="C0504D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an 139"/>
          <p:cNvSpPr/>
          <p:nvPr/>
        </p:nvSpPr>
        <p:spPr>
          <a:xfrm>
            <a:off x="2331843" y="4889224"/>
            <a:ext cx="3146256" cy="72795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/>
              <a:t>RQ3: Potential fault-tolerant </a:t>
            </a:r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Enable dynamic memory management</a:t>
            </a:r>
          </a:p>
          <a:p>
            <a:pPr lvl="1"/>
            <a:r>
              <a:rPr lang="en-US" altLang="zh-CN" dirty="0" smtClean="0">
                <a:solidFill>
                  <a:srgbClr val="393BAA"/>
                </a:solidFill>
              </a:rPr>
              <a:t>Automatically balance the runtime memory usage of the framework and user code</a:t>
            </a:r>
          </a:p>
          <a:p>
            <a:pPr lvl="2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dirty="0" smtClean="0"/>
              <a:t>or</a:t>
            </a:r>
            <a:endParaRPr lang="en-US" dirty="0"/>
          </a:p>
          <a:p>
            <a:pPr lvl="1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42</a:t>
            </a:fld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969341" y="55710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464494" y="3589923"/>
            <a:ext cx="1584176" cy="990072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546301" y="3591178"/>
            <a:ext cx="1194371" cy="868885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104"/>
          <p:cNvSpPr/>
          <p:nvPr/>
        </p:nvSpPr>
        <p:spPr>
          <a:xfrm>
            <a:off x="6130667" y="3577571"/>
            <a:ext cx="1584176" cy="971520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6163511" y="3683240"/>
            <a:ext cx="1160448" cy="776526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/>
          <p:cNvCxnSpPr>
            <a:stCxn id="106" idx="15"/>
          </p:cNvCxnSpPr>
          <p:nvPr/>
        </p:nvCxnSpPr>
        <p:spPr>
          <a:xfrm>
            <a:off x="7323959" y="3683240"/>
            <a:ext cx="225188" cy="556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89" idx="3"/>
            <a:endCxn id="112" idx="1"/>
          </p:cNvCxnSpPr>
          <p:nvPr/>
        </p:nvCxnSpPr>
        <p:spPr>
          <a:xfrm flipV="1">
            <a:off x="2048670" y="4077768"/>
            <a:ext cx="1166036" cy="7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3214706" y="3589923"/>
            <a:ext cx="1755513" cy="975689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14" name="Straight Arrow Connector 113"/>
          <p:cNvCxnSpPr>
            <a:stCxn id="112" idx="3"/>
            <a:endCxn id="105" idx="1"/>
          </p:cNvCxnSpPr>
          <p:nvPr/>
        </p:nvCxnSpPr>
        <p:spPr>
          <a:xfrm flipV="1">
            <a:off x="4970219" y="4063331"/>
            <a:ext cx="1160448" cy="14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Cube 123"/>
          <p:cNvSpPr/>
          <p:nvPr/>
        </p:nvSpPr>
        <p:spPr>
          <a:xfrm>
            <a:off x="2574006" y="5131832"/>
            <a:ext cx="479509" cy="33884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243019" y="5617174"/>
            <a:ext cx="1499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Buffered/cached data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537625" y="5571008"/>
            <a:ext cx="1138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processed </a:t>
            </a:r>
          </a:p>
          <a:p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3712711" y="5203622"/>
            <a:ext cx="436867" cy="1692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31" name="Straight Arrow Connector 130"/>
          <p:cNvCxnSpPr>
            <a:stCxn id="44" idx="1"/>
            <a:endCxn id="128" idx="0"/>
          </p:cNvCxnSpPr>
          <p:nvPr/>
        </p:nvCxnSpPr>
        <p:spPr>
          <a:xfrm flipH="1">
            <a:off x="3931145" y="4214957"/>
            <a:ext cx="469387" cy="988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29" idx="2"/>
            <a:endCxn id="124" idx="0"/>
          </p:cNvCxnSpPr>
          <p:nvPr/>
        </p:nvCxnSpPr>
        <p:spPr>
          <a:xfrm flipH="1">
            <a:off x="2856116" y="3946381"/>
            <a:ext cx="1523994" cy="11854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1939196" y="3253438"/>
            <a:ext cx="177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Pause the task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4779685" y="3253297"/>
            <a:ext cx="177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Resume the task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676213" y="4548616"/>
            <a:ext cx="145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Spill into disk</a:t>
            </a:r>
            <a:endParaRPr lang="en-US" dirty="0"/>
          </a:p>
        </p:txBody>
      </p:sp>
      <p:cxnSp>
        <p:nvCxnSpPr>
          <p:cNvPr id="142" name="Straight Arrow Connector 141"/>
          <p:cNvCxnSpPr>
            <a:stCxn id="56" idx="3"/>
          </p:cNvCxnSpPr>
          <p:nvPr/>
        </p:nvCxnSpPr>
        <p:spPr>
          <a:xfrm flipV="1">
            <a:off x="5055832" y="4307506"/>
            <a:ext cx="2455389" cy="980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965423" y="4517811"/>
            <a:ext cx="2178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back</a:t>
            </a:r>
          </a:p>
          <a:p>
            <a:r>
              <a:rPr lang="en-US" dirty="0" smtClean="0"/>
              <a:t>When memory usage is lower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6301" y="3121704"/>
            <a:ext cx="143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Running task</a:t>
            </a:r>
            <a:endParaRPr lang="en-US" dirty="0"/>
          </a:p>
        </p:txBody>
      </p:sp>
      <p:sp>
        <p:nvSpPr>
          <p:cNvPr id="29" name="Cube 28"/>
          <p:cNvSpPr/>
          <p:nvPr/>
        </p:nvSpPr>
        <p:spPr>
          <a:xfrm>
            <a:off x="4380110" y="3734606"/>
            <a:ext cx="479509" cy="33884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282559" y="3577570"/>
            <a:ext cx="1238163" cy="882493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400532" y="4130351"/>
            <a:ext cx="436867" cy="1692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03583" y="4363589"/>
            <a:ext cx="436867" cy="1692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618965" y="5203622"/>
            <a:ext cx="436867" cy="1692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57" name="Straight Arrow Connector 56"/>
          <p:cNvCxnSpPr>
            <a:stCxn id="45" idx="2"/>
            <a:endCxn id="56" idx="0"/>
          </p:cNvCxnSpPr>
          <p:nvPr/>
        </p:nvCxnSpPr>
        <p:spPr>
          <a:xfrm>
            <a:off x="4622017" y="4532801"/>
            <a:ext cx="215382" cy="670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22017" y="5571008"/>
            <a:ext cx="1394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accumulated </a:t>
            </a:r>
          </a:p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05" grpId="0" animBg="1"/>
      <p:bldP spid="106" grpId="0" animBg="1"/>
      <p:bldP spid="124" grpId="0" animBg="1"/>
      <p:bldP spid="125" grpId="0"/>
      <p:bldP spid="127" grpId="0"/>
      <p:bldP spid="128" grpId="0" animBg="1"/>
      <p:bldP spid="139" grpId="0"/>
      <p:bldP spid="141" grpId="0"/>
      <p:bldP spid="145" grpId="0"/>
      <p:bldP spid="29" grpId="0" animBg="1"/>
      <p:bldP spid="44" grpId="0" animBg="1"/>
      <p:bldP spid="45" grpId="0" animBg="1"/>
      <p:bldP spid="56" grpId="0" animBg="1"/>
      <p:bldP spid="3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2750"/>
            <a:ext cx="8321533" cy="846667"/>
          </a:xfrm>
        </p:spPr>
        <p:txBody>
          <a:bodyPr/>
          <a:lstStyle/>
          <a:p>
            <a:r>
              <a:rPr lang="en-US" dirty="0"/>
              <a:t>RQ3: Potential fault-tolerant </a:t>
            </a:r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3080"/>
          </a:xfrm>
        </p:spPr>
        <p:txBody>
          <a:bodyPr/>
          <a:lstStyle/>
          <a:p>
            <a:r>
              <a:rPr lang="en-US" altLang="zh-CN" dirty="0" smtClean="0">
                <a:latin typeface="Arial"/>
                <a:cs typeface="Arial"/>
              </a:rPr>
              <a:t>Provide </a:t>
            </a:r>
            <a:r>
              <a:rPr lang="en-US" altLang="zh-CN" dirty="0" err="1" smtClean="0">
                <a:latin typeface="Arial"/>
                <a:cs typeface="Arial"/>
              </a:rPr>
              <a:t>memory+disk</a:t>
            </a:r>
            <a:r>
              <a:rPr lang="en-US" altLang="zh-CN" dirty="0" smtClean="0">
                <a:latin typeface="Arial"/>
                <a:cs typeface="Arial"/>
              </a:rPr>
              <a:t> data structures</a:t>
            </a:r>
          </a:p>
          <a:p>
            <a:pPr lvl="1"/>
            <a:r>
              <a:rPr lang="en-US" altLang="zh-CN" dirty="0" smtClean="0">
                <a:solidFill>
                  <a:srgbClr val="393BAA"/>
                </a:solidFill>
              </a:rPr>
              <a:t>18 OOM errors occur in </a:t>
            </a:r>
            <a:r>
              <a:rPr lang="en-US" altLang="zh-CN" i="1" dirty="0" err="1" smtClean="0">
                <a:solidFill>
                  <a:srgbClr val="393BAA"/>
                </a:solidFill>
              </a:rPr>
              <a:t>ArrayList</a:t>
            </a:r>
            <a:r>
              <a:rPr lang="en-US" altLang="zh-CN" dirty="0" smtClean="0">
                <a:solidFill>
                  <a:srgbClr val="393BAA"/>
                </a:solidFill>
              </a:rPr>
              <a:t>, </a:t>
            </a:r>
            <a:r>
              <a:rPr lang="en-US" altLang="zh-CN" i="1" dirty="0" smtClean="0">
                <a:solidFill>
                  <a:srgbClr val="393BAA"/>
                </a:solidFill>
              </a:rPr>
              <a:t>Map</a:t>
            </a:r>
            <a:r>
              <a:rPr lang="en-US" altLang="zh-CN" dirty="0" smtClean="0">
                <a:solidFill>
                  <a:srgbClr val="393BAA"/>
                </a:solidFill>
              </a:rPr>
              <a:t>, </a:t>
            </a:r>
            <a:r>
              <a:rPr lang="en-US" altLang="zh-CN" i="1" dirty="0" smtClean="0">
                <a:solidFill>
                  <a:srgbClr val="393BAA"/>
                </a:solidFill>
              </a:rPr>
              <a:t>Set</a:t>
            </a:r>
            <a:r>
              <a:rPr lang="en-US" altLang="zh-CN" dirty="0" smtClean="0">
                <a:solidFill>
                  <a:srgbClr val="393BAA"/>
                </a:solidFill>
              </a:rPr>
              <a:t>, </a:t>
            </a:r>
            <a:r>
              <a:rPr lang="en-US" altLang="zh-CN" i="1" dirty="0" smtClean="0">
                <a:solidFill>
                  <a:srgbClr val="393BAA"/>
                </a:solidFill>
              </a:rPr>
              <a:t>Queue</a:t>
            </a:r>
            <a:r>
              <a:rPr lang="en-US" altLang="zh-CN" dirty="0" smtClean="0">
                <a:solidFill>
                  <a:srgbClr val="393BAA"/>
                </a:solidFill>
              </a:rPr>
              <a:t>, etc.</a:t>
            </a:r>
          </a:p>
          <a:p>
            <a:pPr lvl="1"/>
            <a:r>
              <a:rPr lang="en-US" altLang="zh-CN" dirty="0" smtClean="0">
                <a:solidFill>
                  <a:srgbClr val="393BAA"/>
                </a:solidFill>
              </a:rPr>
              <a:t>New data structures</a:t>
            </a:r>
          </a:p>
          <a:p>
            <a:pPr lvl="2"/>
            <a:r>
              <a:rPr lang="en-US" altLang="zh-CN" dirty="0" smtClean="0"/>
              <a:t>For aggregating &lt;</a:t>
            </a:r>
            <a:r>
              <a:rPr lang="en-US" altLang="zh-CN" i="1" dirty="0" smtClean="0"/>
              <a:t>k</a:t>
            </a:r>
            <a:r>
              <a:rPr lang="en-US" altLang="zh-CN" dirty="0" smtClean="0"/>
              <a:t>, </a:t>
            </a:r>
            <a:r>
              <a:rPr lang="en-US" altLang="zh-CN" i="1" dirty="0" smtClean="0"/>
              <a:t>v</a:t>
            </a:r>
            <a:r>
              <a:rPr lang="en-US" altLang="zh-CN" dirty="0" smtClean="0"/>
              <a:t>&gt; records </a:t>
            </a:r>
          </a:p>
          <a:p>
            <a:pPr lvl="2"/>
            <a:r>
              <a:rPr lang="en-US" altLang="zh-CN" dirty="0" smtClean="0"/>
              <a:t>For storing accumulated results</a:t>
            </a:r>
          </a:p>
          <a:p>
            <a:pPr lvl="2"/>
            <a:r>
              <a:rPr lang="en-US" altLang="zh-CN" dirty="0" smtClean="0"/>
              <a:t>Provide common APIs as C++ STL and Java Collections</a:t>
            </a:r>
          </a:p>
          <a:p>
            <a:pPr lvl="2"/>
            <a:r>
              <a:rPr lang="en-US" altLang="zh-CN" dirty="0" smtClean="0">
                <a:solidFill>
                  <a:srgbClr val="393BAA"/>
                </a:solidFill>
              </a:rPr>
              <a:t>Automatically swap between memory and disk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43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598438" y="5084840"/>
            <a:ext cx="5210982" cy="1067328"/>
          </a:xfrm>
          <a:prstGeom prst="can">
            <a:avLst>
              <a:gd name="adj" fmla="val 34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98438" y="4423282"/>
            <a:ext cx="5210982" cy="5019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09747" y="4569500"/>
            <a:ext cx="1414134" cy="249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09747" y="5051857"/>
            <a:ext cx="1414134" cy="249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06489" y="5541910"/>
            <a:ext cx="1414134" cy="249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67530" y="4587446"/>
            <a:ext cx="501805" cy="23118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568" y="4596542"/>
            <a:ext cx="813287" cy="21323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67530" y="5085722"/>
            <a:ext cx="501805" cy="23118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568" y="5103670"/>
            <a:ext cx="813287" cy="2132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67530" y="5559857"/>
            <a:ext cx="501805" cy="23118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568" y="5577805"/>
            <a:ext cx="813287" cy="2132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V3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5069335" y="4703038"/>
            <a:ext cx="265233" cy="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27" name="Straight Arrow Connector 26"/>
          <p:cNvCxnSpPr>
            <a:stCxn id="12" idx="3"/>
            <a:endCxn id="13" idx="1"/>
          </p:cNvCxnSpPr>
          <p:nvPr/>
        </p:nvCxnSpPr>
        <p:spPr>
          <a:xfrm>
            <a:off x="5069335" y="5201314"/>
            <a:ext cx="265233" cy="8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1" name="Straight Arrow Connector 30"/>
          <p:cNvCxnSpPr>
            <a:stCxn id="14" idx="3"/>
            <a:endCxn id="15" idx="1"/>
          </p:cNvCxnSpPr>
          <p:nvPr/>
        </p:nvCxnSpPr>
        <p:spPr>
          <a:xfrm>
            <a:off x="5069335" y="5675449"/>
            <a:ext cx="265233" cy="8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5" name="Straight Arrow Connector 34"/>
          <p:cNvCxnSpPr>
            <a:stCxn id="6" idx="2"/>
            <a:endCxn id="8" idx="0"/>
          </p:cNvCxnSpPr>
          <p:nvPr/>
        </p:nvCxnSpPr>
        <p:spPr>
          <a:xfrm>
            <a:off x="3116814" y="4818630"/>
            <a:ext cx="0" cy="233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7" name="Straight Arrow Connector 36"/>
          <p:cNvCxnSpPr>
            <a:stCxn id="8" idx="2"/>
            <a:endCxn id="9" idx="0"/>
          </p:cNvCxnSpPr>
          <p:nvPr/>
        </p:nvCxnSpPr>
        <p:spPr>
          <a:xfrm flipH="1">
            <a:off x="3113556" y="5300987"/>
            <a:ext cx="3258" cy="240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36" name="TextBox 35"/>
          <p:cNvSpPr txBox="1"/>
          <p:nvPr/>
        </p:nvSpPr>
        <p:spPr>
          <a:xfrm>
            <a:off x="4724664" y="4119643"/>
            <a:ext cx="1423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NewMap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406489" y="4119643"/>
            <a:ext cx="162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NewArrayList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10" idx="2"/>
            <a:endCxn id="12" idx="0"/>
          </p:cNvCxnSpPr>
          <p:nvPr/>
        </p:nvCxnSpPr>
        <p:spPr>
          <a:xfrm>
            <a:off x="4818433" y="4818629"/>
            <a:ext cx="0" cy="267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2" name="Straight Arrow Connector 41"/>
          <p:cNvCxnSpPr>
            <a:stCxn id="12" idx="2"/>
            <a:endCxn id="14" idx="0"/>
          </p:cNvCxnSpPr>
          <p:nvPr/>
        </p:nvCxnSpPr>
        <p:spPr>
          <a:xfrm>
            <a:off x="4818433" y="5316905"/>
            <a:ext cx="0" cy="242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0619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 study on big data applications</a:t>
            </a:r>
          </a:p>
          <a:p>
            <a:pPr lvl="1"/>
            <a:r>
              <a:rPr lang="en-US" dirty="0"/>
              <a:t>Li </a:t>
            </a:r>
            <a:r>
              <a:rPr lang="en-US" i="1" dirty="0"/>
              <a:t>et al. </a:t>
            </a:r>
            <a:r>
              <a:rPr lang="en-US" dirty="0" smtClean="0"/>
              <a:t>[ICSE ’13] </a:t>
            </a:r>
          </a:p>
          <a:p>
            <a:pPr lvl="2"/>
            <a:r>
              <a:rPr lang="en-US" dirty="0" smtClean="0"/>
              <a:t>studied </a:t>
            </a:r>
            <a:r>
              <a:rPr lang="en-US" dirty="0"/>
              <a:t>250 failures in SCOPE </a:t>
            </a:r>
            <a:r>
              <a:rPr lang="en-US" dirty="0" smtClean="0"/>
              <a:t>jobs 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id not target OOM errors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Kavulya</a:t>
            </a:r>
            <a:r>
              <a:rPr lang="en-US" dirty="0"/>
              <a:t> </a:t>
            </a:r>
            <a:r>
              <a:rPr lang="en-US" i="1" dirty="0"/>
              <a:t>et al</a:t>
            </a:r>
            <a:r>
              <a:rPr lang="en-US" dirty="0"/>
              <a:t>. [</a:t>
            </a:r>
            <a:r>
              <a:rPr lang="en-US" dirty="0" err="1"/>
              <a:t>CCGrid</a:t>
            </a:r>
            <a:r>
              <a:rPr lang="en-US" dirty="0"/>
              <a:t> ’10] </a:t>
            </a:r>
          </a:p>
          <a:p>
            <a:pPr lvl="2"/>
            <a:r>
              <a:rPr lang="en-US" dirty="0"/>
              <a:t>analyzed the performance problems and failures in Hadoop jobs </a:t>
            </a:r>
            <a:endParaRPr lang="en-US" dirty="0" smtClean="0"/>
          </a:p>
          <a:p>
            <a:pPr lvl="2"/>
            <a:r>
              <a:rPr lang="en-US" dirty="0" smtClean="0"/>
              <a:t>studied Array indexing </a:t>
            </a:r>
            <a:r>
              <a:rPr lang="en-US" dirty="0"/>
              <a:t>errors and </a:t>
            </a:r>
            <a:r>
              <a:rPr lang="en-US" dirty="0" err="1"/>
              <a:t>IOException</a:t>
            </a:r>
            <a:r>
              <a:rPr lang="en-US"/>
              <a:t> </a:t>
            </a:r>
            <a:r>
              <a:rPr lang="en-US" smtClean="0"/>
              <a:t>errors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0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6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Studied 123 OOM errors in Hadoop/Spark applications</a:t>
            </a:r>
          </a:p>
          <a:p>
            <a:r>
              <a:rPr lang="en-US" dirty="0" smtClean="0"/>
              <a:t>Summarized the common OOM root causes</a:t>
            </a:r>
          </a:p>
          <a:p>
            <a:pPr lvl="1"/>
            <a:r>
              <a:rPr lang="en-US" dirty="0" smtClean="0"/>
              <a:t>large buffered/cached data</a:t>
            </a:r>
          </a:p>
          <a:p>
            <a:pPr lvl="1"/>
            <a:r>
              <a:rPr lang="en-US" dirty="0" smtClean="0"/>
              <a:t>abnormal dataflow </a:t>
            </a:r>
          </a:p>
          <a:p>
            <a:pPr lvl="1"/>
            <a:r>
              <a:rPr lang="en-US" dirty="0" smtClean="0"/>
              <a:t>memory</a:t>
            </a:r>
            <a:r>
              <a:rPr lang="en-US" dirty="0"/>
              <a:t>-consuming user </a:t>
            </a:r>
            <a:r>
              <a:rPr lang="en-US" dirty="0" smtClean="0"/>
              <a:t>code</a:t>
            </a:r>
            <a:endParaRPr lang="en-US" dirty="0"/>
          </a:p>
          <a:p>
            <a:r>
              <a:rPr lang="en-US" dirty="0" smtClean="0"/>
              <a:t>Summarized the common </a:t>
            </a:r>
            <a:r>
              <a:rPr lang="en-US" dirty="0"/>
              <a:t>fix </a:t>
            </a:r>
            <a:r>
              <a:rPr lang="en-US" dirty="0" smtClean="0"/>
              <a:t>patterns</a:t>
            </a:r>
          </a:p>
          <a:p>
            <a:r>
              <a:rPr lang="en-US" altLang="zh-CN" dirty="0" smtClean="0"/>
              <a:t>Proposed two </a:t>
            </a:r>
            <a:r>
              <a:rPr lang="en-US" dirty="0" smtClean="0"/>
              <a:t>fault-tolerant mechanisms</a:t>
            </a:r>
          </a:p>
          <a:p>
            <a:pPr marL="457200" lvl="1" indent="0">
              <a:buNone/>
            </a:pPr>
            <a:endParaRPr lang="en-US" sz="1600" dirty="0" smtClean="0">
              <a:ea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93BAA"/>
                </a:solidFill>
              </a:rPr>
              <a:t>Thanks! Q&amp;A</a:t>
            </a:r>
            <a:endParaRPr lang="en-US" dirty="0">
              <a:solidFill>
                <a:srgbClr val="393BA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sz="2400" dirty="0" smtClean="0"/>
              <a:t>– 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567" y="1600200"/>
            <a:ext cx="7961520" cy="4525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93BAA"/>
                </a:solidFill>
              </a:rPr>
              <a:t>High </a:t>
            </a:r>
            <a:r>
              <a:rPr lang="en-US" dirty="0" smtClean="0">
                <a:solidFill>
                  <a:srgbClr val="393BAA"/>
                </a:solidFill>
              </a:rPr>
              <a:t>memory consumption </a:t>
            </a:r>
            <a:r>
              <a:rPr lang="en-US" dirty="0" smtClean="0"/>
              <a:t>is common</a:t>
            </a:r>
          </a:p>
          <a:p>
            <a:pPr lvl="1"/>
            <a:r>
              <a:rPr lang="en-US" dirty="0" smtClean="0"/>
              <a:t>Data-parallel applications process large data in memory</a:t>
            </a:r>
            <a:endParaRPr lang="en-US" dirty="0"/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endParaRPr lang="en-US" sz="2000" i="1" baseline="30000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5</a:t>
            </a:fld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8234054" y="49276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2" name="Rectangle 231"/>
          <p:cNvSpPr/>
          <p:nvPr/>
        </p:nvSpPr>
        <p:spPr>
          <a:xfrm>
            <a:off x="3180817" y="5779161"/>
            <a:ext cx="18727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A MapReduce job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95582" y="3358891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99838" y="3286883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031686" y="3286883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52" name="Straight Arrow Connector 51"/>
          <p:cNvCxnSpPr>
            <a:stCxn id="50" idx="3"/>
            <a:endCxn id="49" idx="1"/>
          </p:cNvCxnSpPr>
          <p:nvPr/>
        </p:nvCxnSpPr>
        <p:spPr>
          <a:xfrm flipV="1">
            <a:off x="3039798" y="3394895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0" idx="3"/>
            <a:endCxn id="75" idx="1"/>
          </p:cNvCxnSpPr>
          <p:nvPr/>
        </p:nvCxnSpPr>
        <p:spPr>
          <a:xfrm>
            <a:off x="3039798" y="353891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8" idx="3"/>
            <a:endCxn id="50" idx="1"/>
          </p:cNvCxnSpPr>
          <p:nvPr/>
        </p:nvCxnSpPr>
        <p:spPr>
          <a:xfrm>
            <a:off x="1671646" y="353891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767990" y="3642113"/>
            <a:ext cx="1584176" cy="50886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712206" y="3718931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95582" y="4222987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99838" y="4150979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031686" y="4150979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2" name="Straight Arrow Connector 61"/>
          <p:cNvCxnSpPr>
            <a:stCxn id="61" idx="3"/>
            <a:endCxn id="58" idx="1"/>
          </p:cNvCxnSpPr>
          <p:nvPr/>
        </p:nvCxnSpPr>
        <p:spPr>
          <a:xfrm flipV="1">
            <a:off x="3039798" y="425899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3"/>
            <a:endCxn id="76" idx="1"/>
          </p:cNvCxnSpPr>
          <p:nvPr/>
        </p:nvCxnSpPr>
        <p:spPr>
          <a:xfrm>
            <a:off x="3039798" y="440300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7" idx="3"/>
            <a:endCxn id="61" idx="1"/>
          </p:cNvCxnSpPr>
          <p:nvPr/>
        </p:nvCxnSpPr>
        <p:spPr>
          <a:xfrm>
            <a:off x="1671646" y="4403007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095582" y="5087083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399838" y="5015075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2031686" y="5015075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8" name="Straight Arrow Connector 67"/>
          <p:cNvCxnSpPr>
            <a:stCxn id="67" idx="3"/>
            <a:endCxn id="66" idx="1"/>
          </p:cNvCxnSpPr>
          <p:nvPr/>
        </p:nvCxnSpPr>
        <p:spPr>
          <a:xfrm flipV="1">
            <a:off x="3039798" y="512308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7" idx="3"/>
          </p:cNvCxnSpPr>
          <p:nvPr/>
        </p:nvCxnSpPr>
        <p:spPr>
          <a:xfrm>
            <a:off x="3039798" y="5267103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5" idx="3"/>
            <a:endCxn id="67" idx="1"/>
          </p:cNvCxnSpPr>
          <p:nvPr/>
        </p:nvCxnSpPr>
        <p:spPr>
          <a:xfrm>
            <a:off x="1671646" y="526710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3"/>
            <a:endCxn id="56" idx="1"/>
          </p:cNvCxnSpPr>
          <p:nvPr/>
        </p:nvCxnSpPr>
        <p:spPr>
          <a:xfrm flipV="1">
            <a:off x="6352166" y="3894759"/>
            <a:ext cx="360040" cy="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3"/>
            <a:endCxn id="55" idx="1"/>
          </p:cNvCxnSpPr>
          <p:nvPr/>
        </p:nvCxnSpPr>
        <p:spPr>
          <a:xfrm>
            <a:off x="3831886" y="3394895"/>
            <a:ext cx="936104" cy="5016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8" idx="3"/>
            <a:endCxn id="55" idx="1"/>
          </p:cNvCxnSpPr>
          <p:nvPr/>
        </p:nvCxnSpPr>
        <p:spPr>
          <a:xfrm flipV="1">
            <a:off x="3831886" y="3896546"/>
            <a:ext cx="936104" cy="362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6" idx="3"/>
            <a:endCxn id="55" idx="1"/>
          </p:cNvCxnSpPr>
          <p:nvPr/>
        </p:nvCxnSpPr>
        <p:spPr>
          <a:xfrm flipV="1">
            <a:off x="3831886" y="3896546"/>
            <a:ext cx="936104" cy="12265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3399838" y="3574915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399838" y="4439011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99838" y="5303107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767990" y="4663652"/>
            <a:ext cx="1584176" cy="50405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712206" y="4727043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80" name="Straight Arrow Connector 79"/>
          <p:cNvCxnSpPr>
            <a:stCxn id="78" idx="3"/>
            <a:endCxn id="79" idx="1"/>
          </p:cNvCxnSpPr>
          <p:nvPr/>
        </p:nvCxnSpPr>
        <p:spPr>
          <a:xfrm flipV="1">
            <a:off x="6352166" y="4902871"/>
            <a:ext cx="360040" cy="12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5" idx="3"/>
            <a:endCxn id="78" idx="1"/>
          </p:cNvCxnSpPr>
          <p:nvPr/>
        </p:nvCxnSpPr>
        <p:spPr>
          <a:xfrm>
            <a:off x="3831886" y="3682927"/>
            <a:ext cx="936104" cy="12327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6" idx="3"/>
            <a:endCxn id="78" idx="1"/>
          </p:cNvCxnSpPr>
          <p:nvPr/>
        </p:nvCxnSpPr>
        <p:spPr>
          <a:xfrm>
            <a:off x="3831886" y="4547023"/>
            <a:ext cx="936104" cy="368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78" idx="1"/>
          </p:cNvCxnSpPr>
          <p:nvPr/>
        </p:nvCxnSpPr>
        <p:spPr>
          <a:xfrm flipV="1">
            <a:off x="3831886" y="4915680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1352934" y="2850234"/>
            <a:ext cx="24465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Mapper’s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32039" y="3175302"/>
            <a:ext cx="2526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58153" y="3438075"/>
            <a:ext cx="908652" cy="284667"/>
          </a:xfrm>
          <a:custGeom>
            <a:avLst/>
            <a:gdLst>
              <a:gd name="connsiteX0" fmla="*/ 0 w 908652"/>
              <a:gd name="connsiteY0" fmla="*/ 284667 h 284667"/>
              <a:gd name="connsiteX1" fmla="*/ 0 w 908652"/>
              <a:gd name="connsiteY1" fmla="*/ 284667 h 284667"/>
              <a:gd name="connsiteX2" fmla="*/ 76633 w 908652"/>
              <a:gd name="connsiteY2" fmla="*/ 229923 h 284667"/>
              <a:gd name="connsiteX3" fmla="*/ 208004 w 908652"/>
              <a:gd name="connsiteY3" fmla="*/ 175180 h 284667"/>
              <a:gd name="connsiteX4" fmla="*/ 405062 w 908652"/>
              <a:gd name="connsiteY4" fmla="*/ 218975 h 284667"/>
              <a:gd name="connsiteX5" fmla="*/ 547381 w 908652"/>
              <a:gd name="connsiteY5" fmla="*/ 120436 h 284667"/>
              <a:gd name="connsiteX6" fmla="*/ 678752 w 908652"/>
              <a:gd name="connsiteY6" fmla="*/ 175180 h 284667"/>
              <a:gd name="connsiteX7" fmla="*/ 842966 w 908652"/>
              <a:gd name="connsiteY7" fmla="*/ 65693 h 284667"/>
              <a:gd name="connsiteX8" fmla="*/ 908652 w 908652"/>
              <a:gd name="connsiteY8" fmla="*/ 0 h 284667"/>
              <a:gd name="connsiteX9" fmla="*/ 908652 w 908652"/>
              <a:gd name="connsiteY9" fmla="*/ 0 h 2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8652" h="284667">
                <a:moveTo>
                  <a:pt x="0" y="284667"/>
                </a:moveTo>
                <a:lnTo>
                  <a:pt x="0" y="284667"/>
                </a:lnTo>
                <a:cubicBezTo>
                  <a:pt x="25544" y="266419"/>
                  <a:pt x="40141" y="235397"/>
                  <a:pt x="76633" y="229923"/>
                </a:cubicBezTo>
                <a:lnTo>
                  <a:pt x="208004" y="175180"/>
                </a:lnTo>
                <a:lnTo>
                  <a:pt x="405062" y="218975"/>
                </a:lnTo>
                <a:lnTo>
                  <a:pt x="547381" y="120436"/>
                </a:lnTo>
                <a:lnTo>
                  <a:pt x="678752" y="175180"/>
                </a:lnTo>
                <a:lnTo>
                  <a:pt x="842966" y="65693"/>
                </a:lnTo>
                <a:lnTo>
                  <a:pt x="908652" y="0"/>
                </a:lnTo>
                <a:lnTo>
                  <a:pt x="908652" y="0"/>
                </a:ln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69100" y="4292075"/>
            <a:ext cx="864862" cy="317513"/>
          </a:xfrm>
          <a:custGeom>
            <a:avLst/>
            <a:gdLst>
              <a:gd name="connsiteX0" fmla="*/ 0 w 864862"/>
              <a:gd name="connsiteY0" fmla="*/ 317513 h 317513"/>
              <a:gd name="connsiteX1" fmla="*/ 0 w 864862"/>
              <a:gd name="connsiteY1" fmla="*/ 317513 h 317513"/>
              <a:gd name="connsiteX2" fmla="*/ 65686 w 864862"/>
              <a:gd name="connsiteY2" fmla="*/ 251820 h 317513"/>
              <a:gd name="connsiteX3" fmla="*/ 120424 w 864862"/>
              <a:gd name="connsiteY3" fmla="*/ 208025 h 317513"/>
              <a:gd name="connsiteX4" fmla="*/ 164215 w 864862"/>
              <a:gd name="connsiteY4" fmla="*/ 153282 h 317513"/>
              <a:gd name="connsiteX5" fmla="*/ 175162 w 864862"/>
              <a:gd name="connsiteY5" fmla="*/ 153282 h 317513"/>
              <a:gd name="connsiteX6" fmla="*/ 350324 w 864862"/>
              <a:gd name="connsiteY6" fmla="*/ 218974 h 317513"/>
              <a:gd name="connsiteX7" fmla="*/ 470748 w 864862"/>
              <a:gd name="connsiteY7" fmla="*/ 120436 h 317513"/>
              <a:gd name="connsiteX8" fmla="*/ 624015 w 864862"/>
              <a:gd name="connsiteY8" fmla="*/ 197077 h 317513"/>
              <a:gd name="connsiteX9" fmla="*/ 864862 w 864862"/>
              <a:gd name="connsiteY9" fmla="*/ 0 h 317513"/>
              <a:gd name="connsiteX10" fmla="*/ 864862 w 864862"/>
              <a:gd name="connsiteY10" fmla="*/ 0 h 31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4862" h="317513">
                <a:moveTo>
                  <a:pt x="0" y="317513"/>
                </a:moveTo>
                <a:lnTo>
                  <a:pt x="0" y="317513"/>
                </a:lnTo>
                <a:cubicBezTo>
                  <a:pt x="21895" y="295615"/>
                  <a:pt x="42542" y="272394"/>
                  <a:pt x="65686" y="251820"/>
                </a:cubicBezTo>
                <a:cubicBezTo>
                  <a:pt x="105084" y="216796"/>
                  <a:pt x="90820" y="245034"/>
                  <a:pt x="120424" y="208025"/>
                </a:cubicBezTo>
                <a:cubicBezTo>
                  <a:pt x="137157" y="187106"/>
                  <a:pt x="141556" y="168389"/>
                  <a:pt x="164215" y="153282"/>
                </a:cubicBezTo>
                <a:cubicBezTo>
                  <a:pt x="167251" y="151258"/>
                  <a:pt x="171513" y="153282"/>
                  <a:pt x="175162" y="153282"/>
                </a:cubicBezTo>
                <a:lnTo>
                  <a:pt x="350324" y="218974"/>
                </a:lnTo>
                <a:lnTo>
                  <a:pt x="470748" y="120436"/>
                </a:lnTo>
                <a:lnTo>
                  <a:pt x="624015" y="197077"/>
                </a:lnTo>
                <a:lnTo>
                  <a:pt x="864862" y="0"/>
                </a:lnTo>
                <a:lnTo>
                  <a:pt x="864862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2101943" y="5200818"/>
            <a:ext cx="919600" cy="273718"/>
          </a:xfrm>
          <a:custGeom>
            <a:avLst/>
            <a:gdLst>
              <a:gd name="connsiteX0" fmla="*/ 0 w 919600"/>
              <a:gd name="connsiteY0" fmla="*/ 273718 h 273718"/>
              <a:gd name="connsiteX1" fmla="*/ 0 w 919600"/>
              <a:gd name="connsiteY1" fmla="*/ 273718 h 273718"/>
              <a:gd name="connsiteX2" fmla="*/ 65686 w 919600"/>
              <a:gd name="connsiteY2" fmla="*/ 197077 h 273718"/>
              <a:gd name="connsiteX3" fmla="*/ 142319 w 919600"/>
              <a:gd name="connsiteY3" fmla="*/ 153282 h 273718"/>
              <a:gd name="connsiteX4" fmla="*/ 208005 w 919600"/>
              <a:gd name="connsiteY4" fmla="*/ 120436 h 273718"/>
              <a:gd name="connsiteX5" fmla="*/ 240848 w 919600"/>
              <a:gd name="connsiteY5" fmla="*/ 131385 h 273718"/>
              <a:gd name="connsiteX6" fmla="*/ 350324 w 919600"/>
              <a:gd name="connsiteY6" fmla="*/ 164231 h 273718"/>
              <a:gd name="connsiteX7" fmla="*/ 448853 w 919600"/>
              <a:gd name="connsiteY7" fmla="*/ 65692 h 273718"/>
              <a:gd name="connsiteX8" fmla="*/ 569276 w 919600"/>
              <a:gd name="connsiteY8" fmla="*/ 131385 h 273718"/>
              <a:gd name="connsiteX9" fmla="*/ 711595 w 919600"/>
              <a:gd name="connsiteY9" fmla="*/ 54744 h 273718"/>
              <a:gd name="connsiteX10" fmla="*/ 864862 w 919600"/>
              <a:gd name="connsiteY10" fmla="*/ 98538 h 273718"/>
              <a:gd name="connsiteX11" fmla="*/ 919600 w 919600"/>
              <a:gd name="connsiteY11" fmla="*/ 0 h 27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9600" h="273718">
                <a:moveTo>
                  <a:pt x="0" y="273718"/>
                </a:moveTo>
                <a:lnTo>
                  <a:pt x="0" y="273718"/>
                </a:lnTo>
                <a:cubicBezTo>
                  <a:pt x="21895" y="248171"/>
                  <a:pt x="41896" y="220870"/>
                  <a:pt x="65686" y="197077"/>
                </a:cubicBezTo>
                <a:cubicBezTo>
                  <a:pt x="83469" y="179292"/>
                  <a:pt x="122280" y="164734"/>
                  <a:pt x="142319" y="153282"/>
                </a:cubicBezTo>
                <a:cubicBezTo>
                  <a:pt x="201741" y="119324"/>
                  <a:pt x="147789" y="140510"/>
                  <a:pt x="208005" y="120436"/>
                </a:cubicBezTo>
                <a:cubicBezTo>
                  <a:pt x="218953" y="124086"/>
                  <a:pt x="246322" y="127736"/>
                  <a:pt x="240848" y="131385"/>
                </a:cubicBezTo>
                <a:lnTo>
                  <a:pt x="350324" y="164231"/>
                </a:lnTo>
                <a:lnTo>
                  <a:pt x="448853" y="65692"/>
                </a:lnTo>
                <a:lnTo>
                  <a:pt x="569276" y="131385"/>
                </a:lnTo>
                <a:lnTo>
                  <a:pt x="711595" y="54744"/>
                </a:lnTo>
                <a:lnTo>
                  <a:pt x="864862" y="98538"/>
                </a:lnTo>
                <a:lnTo>
                  <a:pt x="919600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795058" y="3711793"/>
            <a:ext cx="1510771" cy="405102"/>
          </a:xfrm>
          <a:custGeom>
            <a:avLst/>
            <a:gdLst>
              <a:gd name="connsiteX0" fmla="*/ 0 w 1510771"/>
              <a:gd name="connsiteY0" fmla="*/ 405102 h 405102"/>
              <a:gd name="connsiteX1" fmla="*/ 0 w 1510771"/>
              <a:gd name="connsiteY1" fmla="*/ 405102 h 405102"/>
              <a:gd name="connsiteX2" fmla="*/ 54738 w 1510771"/>
              <a:gd name="connsiteY2" fmla="*/ 328461 h 405102"/>
              <a:gd name="connsiteX3" fmla="*/ 87581 w 1510771"/>
              <a:gd name="connsiteY3" fmla="*/ 317513 h 405102"/>
              <a:gd name="connsiteX4" fmla="*/ 164214 w 1510771"/>
              <a:gd name="connsiteY4" fmla="*/ 251820 h 405102"/>
              <a:gd name="connsiteX5" fmla="*/ 240847 w 1510771"/>
              <a:gd name="connsiteY5" fmla="*/ 328461 h 405102"/>
              <a:gd name="connsiteX6" fmla="*/ 383166 w 1510771"/>
              <a:gd name="connsiteY6" fmla="*/ 240872 h 405102"/>
              <a:gd name="connsiteX7" fmla="*/ 470747 w 1510771"/>
              <a:gd name="connsiteY7" fmla="*/ 284667 h 405102"/>
              <a:gd name="connsiteX8" fmla="*/ 645909 w 1510771"/>
              <a:gd name="connsiteY8" fmla="*/ 229923 h 405102"/>
              <a:gd name="connsiteX9" fmla="*/ 755386 w 1510771"/>
              <a:gd name="connsiteY9" fmla="*/ 273718 h 405102"/>
              <a:gd name="connsiteX10" fmla="*/ 897705 w 1510771"/>
              <a:gd name="connsiteY10" fmla="*/ 186128 h 405102"/>
              <a:gd name="connsiteX11" fmla="*/ 1040024 w 1510771"/>
              <a:gd name="connsiteY11" fmla="*/ 186128 h 405102"/>
              <a:gd name="connsiteX12" fmla="*/ 1182343 w 1510771"/>
              <a:gd name="connsiteY12" fmla="*/ 175179 h 405102"/>
              <a:gd name="connsiteX13" fmla="*/ 1291819 w 1510771"/>
              <a:gd name="connsiteY13" fmla="*/ 65692 h 405102"/>
              <a:gd name="connsiteX14" fmla="*/ 1456033 w 1510771"/>
              <a:gd name="connsiteY14" fmla="*/ 76641 h 405102"/>
              <a:gd name="connsiteX15" fmla="*/ 1510771 w 1510771"/>
              <a:gd name="connsiteY15" fmla="*/ 0 h 40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10771" h="405102">
                <a:moveTo>
                  <a:pt x="0" y="405102"/>
                </a:moveTo>
                <a:lnTo>
                  <a:pt x="0" y="405102"/>
                </a:lnTo>
                <a:cubicBezTo>
                  <a:pt x="18246" y="379555"/>
                  <a:pt x="32540" y="350661"/>
                  <a:pt x="54738" y="328461"/>
                </a:cubicBezTo>
                <a:cubicBezTo>
                  <a:pt x="62898" y="320301"/>
                  <a:pt x="78349" y="324437"/>
                  <a:pt x="87581" y="317513"/>
                </a:cubicBezTo>
                <a:cubicBezTo>
                  <a:pt x="208605" y="226736"/>
                  <a:pt x="100103" y="283880"/>
                  <a:pt x="164214" y="251820"/>
                </a:cubicBezTo>
                <a:lnTo>
                  <a:pt x="240847" y="328461"/>
                </a:lnTo>
                <a:lnTo>
                  <a:pt x="383166" y="240872"/>
                </a:lnTo>
                <a:lnTo>
                  <a:pt x="470747" y="284667"/>
                </a:lnTo>
                <a:lnTo>
                  <a:pt x="645909" y="229923"/>
                </a:lnTo>
                <a:lnTo>
                  <a:pt x="755386" y="273718"/>
                </a:lnTo>
                <a:lnTo>
                  <a:pt x="897705" y="186128"/>
                </a:lnTo>
                <a:lnTo>
                  <a:pt x="1040024" y="186128"/>
                </a:lnTo>
                <a:lnTo>
                  <a:pt x="1182343" y="175179"/>
                </a:lnTo>
                <a:lnTo>
                  <a:pt x="1291819" y="65692"/>
                </a:lnTo>
                <a:lnTo>
                  <a:pt x="1456033" y="76641"/>
                </a:lnTo>
                <a:lnTo>
                  <a:pt x="1510771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806005" y="4727042"/>
            <a:ext cx="1408154" cy="386185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sz="2400" dirty="0" smtClean="0"/>
              <a:t>– 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61520" cy="4525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93BAA"/>
                </a:solidFill>
              </a:rPr>
              <a:t>Out</a:t>
            </a:r>
            <a:r>
              <a:rPr lang="en-US" dirty="0" smtClean="0">
                <a:solidFill>
                  <a:srgbClr val="393BAA"/>
                </a:solidFill>
              </a:rPr>
              <a:t> of memory error </a:t>
            </a:r>
            <a:r>
              <a:rPr lang="en-US" dirty="0" smtClean="0"/>
              <a:t>is common</a:t>
            </a:r>
          </a:p>
          <a:p>
            <a:pPr lvl="1"/>
            <a:r>
              <a:rPr lang="en-US" dirty="0" smtClean="0"/>
              <a:t>When memory consumption exceeds the memory limit</a:t>
            </a:r>
            <a:endParaRPr lang="en-US" sz="2000" i="1" baseline="30000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6</a:t>
            </a:fld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095582" y="3358891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99838" y="3286883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2031686" y="3286883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09" name="Straight Arrow Connector 108"/>
          <p:cNvCxnSpPr>
            <a:stCxn id="108" idx="3"/>
            <a:endCxn id="60" idx="1"/>
          </p:cNvCxnSpPr>
          <p:nvPr/>
        </p:nvCxnSpPr>
        <p:spPr>
          <a:xfrm flipV="1">
            <a:off x="3039798" y="3394895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08" idx="3"/>
            <a:endCxn id="131" idx="1"/>
          </p:cNvCxnSpPr>
          <p:nvPr/>
        </p:nvCxnSpPr>
        <p:spPr>
          <a:xfrm>
            <a:off x="3039798" y="353891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59" idx="3"/>
            <a:endCxn id="108" idx="1"/>
          </p:cNvCxnSpPr>
          <p:nvPr/>
        </p:nvCxnSpPr>
        <p:spPr>
          <a:xfrm>
            <a:off x="1671646" y="353891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4767990" y="3642113"/>
            <a:ext cx="1584176" cy="50886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712206" y="3718931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095582" y="4222987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399838" y="4150979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2031686" y="4150979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17" name="Straight Arrow Connector 116"/>
          <p:cNvCxnSpPr>
            <a:stCxn id="116" idx="3"/>
            <a:endCxn id="115" idx="1"/>
          </p:cNvCxnSpPr>
          <p:nvPr/>
        </p:nvCxnSpPr>
        <p:spPr>
          <a:xfrm flipV="1">
            <a:off x="3039798" y="425899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3"/>
            <a:endCxn id="132" idx="1"/>
          </p:cNvCxnSpPr>
          <p:nvPr/>
        </p:nvCxnSpPr>
        <p:spPr>
          <a:xfrm>
            <a:off x="3039798" y="440300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14" idx="3"/>
            <a:endCxn id="116" idx="1"/>
          </p:cNvCxnSpPr>
          <p:nvPr/>
        </p:nvCxnSpPr>
        <p:spPr>
          <a:xfrm>
            <a:off x="1671646" y="4403007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1095582" y="5087083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399838" y="5015075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2031686" y="5015075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23" name="Straight Arrow Connector 122"/>
          <p:cNvCxnSpPr>
            <a:stCxn id="122" idx="3"/>
            <a:endCxn id="121" idx="1"/>
          </p:cNvCxnSpPr>
          <p:nvPr/>
        </p:nvCxnSpPr>
        <p:spPr>
          <a:xfrm flipV="1">
            <a:off x="3039798" y="512308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22" idx="3"/>
          </p:cNvCxnSpPr>
          <p:nvPr/>
        </p:nvCxnSpPr>
        <p:spPr>
          <a:xfrm>
            <a:off x="3039798" y="5267103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20" idx="3"/>
            <a:endCxn id="122" idx="1"/>
          </p:cNvCxnSpPr>
          <p:nvPr/>
        </p:nvCxnSpPr>
        <p:spPr>
          <a:xfrm>
            <a:off x="1671646" y="526710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12" idx="3"/>
            <a:endCxn id="113" idx="1"/>
          </p:cNvCxnSpPr>
          <p:nvPr/>
        </p:nvCxnSpPr>
        <p:spPr>
          <a:xfrm flipV="1">
            <a:off x="6352166" y="3894759"/>
            <a:ext cx="360040" cy="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60" idx="3"/>
            <a:endCxn id="112" idx="1"/>
          </p:cNvCxnSpPr>
          <p:nvPr/>
        </p:nvCxnSpPr>
        <p:spPr>
          <a:xfrm>
            <a:off x="3831886" y="3394895"/>
            <a:ext cx="936104" cy="5016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15" idx="3"/>
            <a:endCxn id="112" idx="1"/>
          </p:cNvCxnSpPr>
          <p:nvPr/>
        </p:nvCxnSpPr>
        <p:spPr>
          <a:xfrm flipV="1">
            <a:off x="3831886" y="3896546"/>
            <a:ext cx="936104" cy="362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21" idx="3"/>
            <a:endCxn id="112" idx="1"/>
          </p:cNvCxnSpPr>
          <p:nvPr/>
        </p:nvCxnSpPr>
        <p:spPr>
          <a:xfrm flipV="1">
            <a:off x="3831886" y="3896546"/>
            <a:ext cx="936104" cy="12265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3399838" y="3574915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399838" y="4439011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399838" y="5303107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4767990" y="4663652"/>
            <a:ext cx="1584176" cy="50405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712206" y="4727043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136" name="Straight Arrow Connector 135"/>
          <p:cNvCxnSpPr>
            <a:stCxn id="134" idx="3"/>
            <a:endCxn id="135" idx="1"/>
          </p:cNvCxnSpPr>
          <p:nvPr/>
        </p:nvCxnSpPr>
        <p:spPr>
          <a:xfrm flipV="1">
            <a:off x="6352166" y="4902871"/>
            <a:ext cx="360040" cy="12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1" idx="3"/>
            <a:endCxn id="134" idx="1"/>
          </p:cNvCxnSpPr>
          <p:nvPr/>
        </p:nvCxnSpPr>
        <p:spPr>
          <a:xfrm>
            <a:off x="3831886" y="3682927"/>
            <a:ext cx="936104" cy="12327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32" idx="3"/>
            <a:endCxn id="134" idx="1"/>
          </p:cNvCxnSpPr>
          <p:nvPr/>
        </p:nvCxnSpPr>
        <p:spPr>
          <a:xfrm>
            <a:off x="3831886" y="4547023"/>
            <a:ext cx="936104" cy="368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endCxn id="134" idx="1"/>
          </p:cNvCxnSpPr>
          <p:nvPr/>
        </p:nvCxnSpPr>
        <p:spPr>
          <a:xfrm flipV="1">
            <a:off x="3831886" y="4915680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8234054" y="44347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1352934" y="2850234"/>
            <a:ext cx="24465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Mapper’s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4332039" y="3175302"/>
            <a:ext cx="2526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9" name="Freeform 218"/>
          <p:cNvSpPr/>
          <p:nvPr/>
        </p:nvSpPr>
        <p:spPr>
          <a:xfrm>
            <a:off x="2058153" y="3438075"/>
            <a:ext cx="908652" cy="284667"/>
          </a:xfrm>
          <a:custGeom>
            <a:avLst/>
            <a:gdLst>
              <a:gd name="connsiteX0" fmla="*/ 0 w 908652"/>
              <a:gd name="connsiteY0" fmla="*/ 284667 h 284667"/>
              <a:gd name="connsiteX1" fmla="*/ 0 w 908652"/>
              <a:gd name="connsiteY1" fmla="*/ 284667 h 284667"/>
              <a:gd name="connsiteX2" fmla="*/ 76633 w 908652"/>
              <a:gd name="connsiteY2" fmla="*/ 229923 h 284667"/>
              <a:gd name="connsiteX3" fmla="*/ 208004 w 908652"/>
              <a:gd name="connsiteY3" fmla="*/ 175180 h 284667"/>
              <a:gd name="connsiteX4" fmla="*/ 405062 w 908652"/>
              <a:gd name="connsiteY4" fmla="*/ 218975 h 284667"/>
              <a:gd name="connsiteX5" fmla="*/ 547381 w 908652"/>
              <a:gd name="connsiteY5" fmla="*/ 120436 h 284667"/>
              <a:gd name="connsiteX6" fmla="*/ 678752 w 908652"/>
              <a:gd name="connsiteY6" fmla="*/ 175180 h 284667"/>
              <a:gd name="connsiteX7" fmla="*/ 842966 w 908652"/>
              <a:gd name="connsiteY7" fmla="*/ 65693 h 284667"/>
              <a:gd name="connsiteX8" fmla="*/ 908652 w 908652"/>
              <a:gd name="connsiteY8" fmla="*/ 0 h 284667"/>
              <a:gd name="connsiteX9" fmla="*/ 908652 w 908652"/>
              <a:gd name="connsiteY9" fmla="*/ 0 h 2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8652" h="284667">
                <a:moveTo>
                  <a:pt x="0" y="284667"/>
                </a:moveTo>
                <a:lnTo>
                  <a:pt x="0" y="284667"/>
                </a:lnTo>
                <a:cubicBezTo>
                  <a:pt x="25544" y="266419"/>
                  <a:pt x="40141" y="235397"/>
                  <a:pt x="76633" y="229923"/>
                </a:cubicBezTo>
                <a:lnTo>
                  <a:pt x="208004" y="175180"/>
                </a:lnTo>
                <a:lnTo>
                  <a:pt x="405062" y="218975"/>
                </a:lnTo>
                <a:lnTo>
                  <a:pt x="547381" y="120436"/>
                </a:lnTo>
                <a:lnTo>
                  <a:pt x="678752" y="175180"/>
                </a:lnTo>
                <a:lnTo>
                  <a:pt x="842966" y="65693"/>
                </a:lnTo>
                <a:lnTo>
                  <a:pt x="908652" y="0"/>
                </a:lnTo>
                <a:lnTo>
                  <a:pt x="908652" y="0"/>
                </a:ln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19"/>
          <p:cNvSpPr/>
          <p:nvPr/>
        </p:nvSpPr>
        <p:spPr>
          <a:xfrm>
            <a:off x="2069100" y="4292075"/>
            <a:ext cx="864862" cy="317513"/>
          </a:xfrm>
          <a:custGeom>
            <a:avLst/>
            <a:gdLst>
              <a:gd name="connsiteX0" fmla="*/ 0 w 864862"/>
              <a:gd name="connsiteY0" fmla="*/ 317513 h 317513"/>
              <a:gd name="connsiteX1" fmla="*/ 0 w 864862"/>
              <a:gd name="connsiteY1" fmla="*/ 317513 h 317513"/>
              <a:gd name="connsiteX2" fmla="*/ 65686 w 864862"/>
              <a:gd name="connsiteY2" fmla="*/ 251820 h 317513"/>
              <a:gd name="connsiteX3" fmla="*/ 120424 w 864862"/>
              <a:gd name="connsiteY3" fmla="*/ 208025 h 317513"/>
              <a:gd name="connsiteX4" fmla="*/ 164215 w 864862"/>
              <a:gd name="connsiteY4" fmla="*/ 153282 h 317513"/>
              <a:gd name="connsiteX5" fmla="*/ 175162 w 864862"/>
              <a:gd name="connsiteY5" fmla="*/ 153282 h 317513"/>
              <a:gd name="connsiteX6" fmla="*/ 350324 w 864862"/>
              <a:gd name="connsiteY6" fmla="*/ 218974 h 317513"/>
              <a:gd name="connsiteX7" fmla="*/ 470748 w 864862"/>
              <a:gd name="connsiteY7" fmla="*/ 120436 h 317513"/>
              <a:gd name="connsiteX8" fmla="*/ 624015 w 864862"/>
              <a:gd name="connsiteY8" fmla="*/ 197077 h 317513"/>
              <a:gd name="connsiteX9" fmla="*/ 864862 w 864862"/>
              <a:gd name="connsiteY9" fmla="*/ 0 h 317513"/>
              <a:gd name="connsiteX10" fmla="*/ 864862 w 864862"/>
              <a:gd name="connsiteY10" fmla="*/ 0 h 31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4862" h="317513">
                <a:moveTo>
                  <a:pt x="0" y="317513"/>
                </a:moveTo>
                <a:lnTo>
                  <a:pt x="0" y="317513"/>
                </a:lnTo>
                <a:cubicBezTo>
                  <a:pt x="21895" y="295615"/>
                  <a:pt x="42542" y="272394"/>
                  <a:pt x="65686" y="251820"/>
                </a:cubicBezTo>
                <a:cubicBezTo>
                  <a:pt x="105084" y="216796"/>
                  <a:pt x="90820" y="245034"/>
                  <a:pt x="120424" y="208025"/>
                </a:cubicBezTo>
                <a:cubicBezTo>
                  <a:pt x="137157" y="187106"/>
                  <a:pt x="141556" y="168389"/>
                  <a:pt x="164215" y="153282"/>
                </a:cubicBezTo>
                <a:cubicBezTo>
                  <a:pt x="167251" y="151258"/>
                  <a:pt x="171513" y="153282"/>
                  <a:pt x="175162" y="153282"/>
                </a:cubicBezTo>
                <a:lnTo>
                  <a:pt x="350324" y="218974"/>
                </a:lnTo>
                <a:lnTo>
                  <a:pt x="470748" y="120436"/>
                </a:lnTo>
                <a:lnTo>
                  <a:pt x="624015" y="197077"/>
                </a:lnTo>
                <a:lnTo>
                  <a:pt x="864862" y="0"/>
                </a:lnTo>
                <a:lnTo>
                  <a:pt x="864862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Freeform 220"/>
          <p:cNvSpPr/>
          <p:nvPr/>
        </p:nvSpPr>
        <p:spPr>
          <a:xfrm>
            <a:off x="2101943" y="5200818"/>
            <a:ext cx="919600" cy="273718"/>
          </a:xfrm>
          <a:custGeom>
            <a:avLst/>
            <a:gdLst>
              <a:gd name="connsiteX0" fmla="*/ 0 w 919600"/>
              <a:gd name="connsiteY0" fmla="*/ 273718 h 273718"/>
              <a:gd name="connsiteX1" fmla="*/ 0 w 919600"/>
              <a:gd name="connsiteY1" fmla="*/ 273718 h 273718"/>
              <a:gd name="connsiteX2" fmla="*/ 65686 w 919600"/>
              <a:gd name="connsiteY2" fmla="*/ 197077 h 273718"/>
              <a:gd name="connsiteX3" fmla="*/ 142319 w 919600"/>
              <a:gd name="connsiteY3" fmla="*/ 153282 h 273718"/>
              <a:gd name="connsiteX4" fmla="*/ 208005 w 919600"/>
              <a:gd name="connsiteY4" fmla="*/ 120436 h 273718"/>
              <a:gd name="connsiteX5" fmla="*/ 240848 w 919600"/>
              <a:gd name="connsiteY5" fmla="*/ 131385 h 273718"/>
              <a:gd name="connsiteX6" fmla="*/ 350324 w 919600"/>
              <a:gd name="connsiteY6" fmla="*/ 164231 h 273718"/>
              <a:gd name="connsiteX7" fmla="*/ 448853 w 919600"/>
              <a:gd name="connsiteY7" fmla="*/ 65692 h 273718"/>
              <a:gd name="connsiteX8" fmla="*/ 569276 w 919600"/>
              <a:gd name="connsiteY8" fmla="*/ 131385 h 273718"/>
              <a:gd name="connsiteX9" fmla="*/ 711595 w 919600"/>
              <a:gd name="connsiteY9" fmla="*/ 54744 h 273718"/>
              <a:gd name="connsiteX10" fmla="*/ 864862 w 919600"/>
              <a:gd name="connsiteY10" fmla="*/ 98538 h 273718"/>
              <a:gd name="connsiteX11" fmla="*/ 919600 w 919600"/>
              <a:gd name="connsiteY11" fmla="*/ 0 h 27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9600" h="273718">
                <a:moveTo>
                  <a:pt x="0" y="273718"/>
                </a:moveTo>
                <a:lnTo>
                  <a:pt x="0" y="273718"/>
                </a:lnTo>
                <a:cubicBezTo>
                  <a:pt x="21895" y="248171"/>
                  <a:pt x="41896" y="220870"/>
                  <a:pt x="65686" y="197077"/>
                </a:cubicBezTo>
                <a:cubicBezTo>
                  <a:pt x="83469" y="179292"/>
                  <a:pt x="122280" y="164734"/>
                  <a:pt x="142319" y="153282"/>
                </a:cubicBezTo>
                <a:cubicBezTo>
                  <a:pt x="201741" y="119324"/>
                  <a:pt x="147789" y="140510"/>
                  <a:pt x="208005" y="120436"/>
                </a:cubicBezTo>
                <a:cubicBezTo>
                  <a:pt x="218953" y="124086"/>
                  <a:pt x="246322" y="127736"/>
                  <a:pt x="240848" y="131385"/>
                </a:cubicBezTo>
                <a:lnTo>
                  <a:pt x="350324" y="164231"/>
                </a:lnTo>
                <a:lnTo>
                  <a:pt x="448853" y="65692"/>
                </a:lnTo>
                <a:lnTo>
                  <a:pt x="569276" y="131385"/>
                </a:lnTo>
                <a:lnTo>
                  <a:pt x="711595" y="54744"/>
                </a:lnTo>
                <a:lnTo>
                  <a:pt x="864862" y="98538"/>
                </a:lnTo>
                <a:lnTo>
                  <a:pt x="919600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Freeform 225"/>
          <p:cNvSpPr/>
          <p:nvPr/>
        </p:nvSpPr>
        <p:spPr>
          <a:xfrm>
            <a:off x="4795058" y="3711793"/>
            <a:ext cx="1510771" cy="405102"/>
          </a:xfrm>
          <a:custGeom>
            <a:avLst/>
            <a:gdLst>
              <a:gd name="connsiteX0" fmla="*/ 0 w 1510771"/>
              <a:gd name="connsiteY0" fmla="*/ 405102 h 405102"/>
              <a:gd name="connsiteX1" fmla="*/ 0 w 1510771"/>
              <a:gd name="connsiteY1" fmla="*/ 405102 h 405102"/>
              <a:gd name="connsiteX2" fmla="*/ 54738 w 1510771"/>
              <a:gd name="connsiteY2" fmla="*/ 328461 h 405102"/>
              <a:gd name="connsiteX3" fmla="*/ 87581 w 1510771"/>
              <a:gd name="connsiteY3" fmla="*/ 317513 h 405102"/>
              <a:gd name="connsiteX4" fmla="*/ 164214 w 1510771"/>
              <a:gd name="connsiteY4" fmla="*/ 251820 h 405102"/>
              <a:gd name="connsiteX5" fmla="*/ 240847 w 1510771"/>
              <a:gd name="connsiteY5" fmla="*/ 328461 h 405102"/>
              <a:gd name="connsiteX6" fmla="*/ 383166 w 1510771"/>
              <a:gd name="connsiteY6" fmla="*/ 240872 h 405102"/>
              <a:gd name="connsiteX7" fmla="*/ 470747 w 1510771"/>
              <a:gd name="connsiteY7" fmla="*/ 284667 h 405102"/>
              <a:gd name="connsiteX8" fmla="*/ 645909 w 1510771"/>
              <a:gd name="connsiteY8" fmla="*/ 229923 h 405102"/>
              <a:gd name="connsiteX9" fmla="*/ 755386 w 1510771"/>
              <a:gd name="connsiteY9" fmla="*/ 273718 h 405102"/>
              <a:gd name="connsiteX10" fmla="*/ 897705 w 1510771"/>
              <a:gd name="connsiteY10" fmla="*/ 186128 h 405102"/>
              <a:gd name="connsiteX11" fmla="*/ 1040024 w 1510771"/>
              <a:gd name="connsiteY11" fmla="*/ 186128 h 405102"/>
              <a:gd name="connsiteX12" fmla="*/ 1182343 w 1510771"/>
              <a:gd name="connsiteY12" fmla="*/ 175179 h 405102"/>
              <a:gd name="connsiteX13" fmla="*/ 1291819 w 1510771"/>
              <a:gd name="connsiteY13" fmla="*/ 65692 h 405102"/>
              <a:gd name="connsiteX14" fmla="*/ 1456033 w 1510771"/>
              <a:gd name="connsiteY14" fmla="*/ 76641 h 405102"/>
              <a:gd name="connsiteX15" fmla="*/ 1510771 w 1510771"/>
              <a:gd name="connsiteY15" fmla="*/ 0 h 40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10771" h="405102">
                <a:moveTo>
                  <a:pt x="0" y="405102"/>
                </a:moveTo>
                <a:lnTo>
                  <a:pt x="0" y="405102"/>
                </a:lnTo>
                <a:cubicBezTo>
                  <a:pt x="18246" y="379555"/>
                  <a:pt x="32540" y="350661"/>
                  <a:pt x="54738" y="328461"/>
                </a:cubicBezTo>
                <a:cubicBezTo>
                  <a:pt x="62898" y="320301"/>
                  <a:pt x="78349" y="324437"/>
                  <a:pt x="87581" y="317513"/>
                </a:cubicBezTo>
                <a:cubicBezTo>
                  <a:pt x="208605" y="226736"/>
                  <a:pt x="100103" y="283880"/>
                  <a:pt x="164214" y="251820"/>
                </a:cubicBezTo>
                <a:lnTo>
                  <a:pt x="240847" y="328461"/>
                </a:lnTo>
                <a:lnTo>
                  <a:pt x="383166" y="240872"/>
                </a:lnTo>
                <a:lnTo>
                  <a:pt x="470747" y="284667"/>
                </a:lnTo>
                <a:lnTo>
                  <a:pt x="645909" y="229923"/>
                </a:lnTo>
                <a:lnTo>
                  <a:pt x="755386" y="273718"/>
                </a:lnTo>
                <a:lnTo>
                  <a:pt x="897705" y="186128"/>
                </a:lnTo>
                <a:lnTo>
                  <a:pt x="1040024" y="186128"/>
                </a:lnTo>
                <a:lnTo>
                  <a:pt x="1182343" y="175179"/>
                </a:lnTo>
                <a:lnTo>
                  <a:pt x="1291819" y="65692"/>
                </a:lnTo>
                <a:lnTo>
                  <a:pt x="1456033" y="76641"/>
                </a:lnTo>
                <a:lnTo>
                  <a:pt x="1510771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Freeform 226"/>
          <p:cNvSpPr/>
          <p:nvPr/>
        </p:nvSpPr>
        <p:spPr>
          <a:xfrm>
            <a:off x="4806005" y="4675280"/>
            <a:ext cx="1160448" cy="437948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xplosion 1 46"/>
          <p:cNvSpPr/>
          <p:nvPr/>
        </p:nvSpPr>
        <p:spPr>
          <a:xfrm>
            <a:off x="5800619" y="4222987"/>
            <a:ext cx="911587" cy="634041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 smtClean="0">
                <a:latin typeface="Arial"/>
                <a:cs typeface="Arial"/>
              </a:rPr>
              <a:t>OOM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79147" y="5411119"/>
            <a:ext cx="4948106" cy="12234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050" b="1" dirty="0" smtClean="0">
                <a:solidFill>
                  <a:srgbClr val="C0504D"/>
                </a:solidFill>
                <a:latin typeface="Courier"/>
                <a:cs typeface="Courier"/>
              </a:rPr>
              <a:t>FATAL </a:t>
            </a:r>
            <a:r>
              <a:rPr lang="en-US" altLang="zh-CN" sz="1050" b="1" dirty="0" err="1">
                <a:solidFill>
                  <a:srgbClr val="C0504D"/>
                </a:solidFill>
                <a:latin typeface="Courier"/>
                <a:cs typeface="Courier"/>
              </a:rPr>
              <a:t>org.apache.hadoop.mapred.Child</a:t>
            </a:r>
            <a:r>
              <a:rPr lang="en-US" altLang="zh-CN" sz="1050" b="1" dirty="0">
                <a:solidFill>
                  <a:srgbClr val="C0504D"/>
                </a:solidFill>
                <a:latin typeface="Courier"/>
                <a:cs typeface="Courier"/>
              </a:rPr>
              <a:t>: Error running child : </a:t>
            </a:r>
            <a:endParaRPr lang="en-US" altLang="zh-CN" sz="105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r>
              <a:rPr lang="en-US" altLang="zh-CN" sz="1050" b="1" dirty="0" err="1" smtClean="0">
                <a:solidFill>
                  <a:srgbClr val="C0504D"/>
                </a:solidFill>
                <a:latin typeface="Courier"/>
                <a:cs typeface="Courier"/>
              </a:rPr>
              <a:t>java.lang.OutOfMemoryError</a:t>
            </a:r>
            <a:r>
              <a:rPr lang="en-US" altLang="zh-CN" sz="1050" b="1" dirty="0">
                <a:solidFill>
                  <a:srgbClr val="C0504D"/>
                </a:solidFill>
                <a:latin typeface="Courier"/>
                <a:cs typeface="Courier"/>
              </a:rPr>
              <a:t>: Java heap space</a:t>
            </a:r>
          </a:p>
          <a:p>
            <a:r>
              <a:rPr lang="en-US" altLang="zh-CN" sz="1050" dirty="0">
                <a:latin typeface="Courier"/>
                <a:cs typeface="Courier"/>
              </a:rPr>
              <a:t>at </a:t>
            </a:r>
            <a:r>
              <a:rPr lang="en-US" altLang="zh-CN" sz="1050" dirty="0" err="1">
                <a:latin typeface="Courier"/>
                <a:cs typeface="Courier"/>
              </a:rPr>
              <a:t>java.util.Arrays.copyOf</a:t>
            </a:r>
            <a:r>
              <a:rPr lang="en-US" altLang="zh-CN" sz="1050" dirty="0">
                <a:latin typeface="Courier"/>
                <a:cs typeface="Courier"/>
              </a:rPr>
              <a:t>(Arrays.java:2882)</a:t>
            </a:r>
          </a:p>
          <a:p>
            <a:r>
              <a:rPr lang="en-US" altLang="zh-CN" sz="1050" dirty="0" smtClean="0">
                <a:latin typeface="Courier"/>
                <a:cs typeface="Courier"/>
              </a:rPr>
              <a:t>.</a:t>
            </a:r>
            <a:r>
              <a:rPr lang="en-US" altLang="zh-CN" sz="1050" dirty="0">
                <a:latin typeface="Courier"/>
                <a:cs typeface="Courier"/>
              </a:rPr>
              <a:t>..</a:t>
            </a:r>
          </a:p>
          <a:p>
            <a:r>
              <a:rPr lang="en-US" altLang="zh-CN" sz="1050" dirty="0">
                <a:latin typeface="Courier"/>
                <a:cs typeface="Courier"/>
              </a:rPr>
              <a:t>at cloud9.ComputeCooccurrenceMatrixStripes$MyReducer.</a:t>
            </a:r>
          </a:p>
          <a:p>
            <a:r>
              <a:rPr lang="en-US" altLang="zh-CN" sz="1050" dirty="0">
                <a:latin typeface="Courier"/>
                <a:cs typeface="Courier"/>
              </a:rPr>
              <a:t>   </a:t>
            </a:r>
            <a:r>
              <a:rPr lang="en-US" altLang="zh-CN" sz="1050" b="1" dirty="0">
                <a:solidFill>
                  <a:srgbClr val="C0504D"/>
                </a:solidFill>
                <a:latin typeface="Courier"/>
                <a:cs typeface="Courier"/>
              </a:rPr>
              <a:t>reduce</a:t>
            </a:r>
            <a:r>
              <a:rPr lang="en-US" altLang="zh-CN" sz="1050" dirty="0">
                <a:latin typeface="Courier"/>
                <a:cs typeface="Courier"/>
              </a:rPr>
              <a:t>(ComputeCooccurrenceMatrixStripes.java:136)</a:t>
            </a:r>
          </a:p>
          <a:p>
            <a:r>
              <a:rPr lang="en-US" altLang="zh-CN" sz="1050" dirty="0">
                <a:latin typeface="Courier"/>
                <a:cs typeface="Courier"/>
              </a:rPr>
              <a:t>at </a:t>
            </a:r>
            <a:r>
              <a:rPr lang="en-US" altLang="zh-CN" sz="1050" dirty="0" err="1">
                <a:latin typeface="Courier"/>
                <a:cs typeface="Courier"/>
              </a:rPr>
              <a:t>org.apache.hadoop.mapred.Child.main</a:t>
            </a:r>
            <a:r>
              <a:rPr lang="en-US" altLang="zh-CN" sz="1050" dirty="0">
                <a:latin typeface="Courier"/>
                <a:cs typeface="Courier"/>
              </a:rPr>
              <a:t>(Child.java:404)</a:t>
            </a:r>
            <a:endParaRPr lang="zh-CN" altLang="en-US" sz="1050" dirty="0">
              <a:latin typeface="Courier"/>
              <a:cs typeface="Courier"/>
            </a:endParaRPr>
          </a:p>
        </p:txBody>
      </p:sp>
      <p:cxnSp>
        <p:nvCxnSpPr>
          <p:cNvPr id="7" name="Straight Arrow Connector 6"/>
          <p:cNvCxnSpPr>
            <a:endCxn id="48" idx="0"/>
          </p:cNvCxnSpPr>
          <p:nvPr/>
        </p:nvCxnSpPr>
        <p:spPr>
          <a:xfrm>
            <a:off x="6305829" y="4663652"/>
            <a:ext cx="247371" cy="747467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7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sz="2400" dirty="0" smtClean="0"/>
              <a:t>– </a:t>
            </a:r>
            <a:r>
              <a:rPr lang="en-US" sz="2400" dirty="0"/>
              <a:t>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61520" cy="4525963"/>
          </a:xfrm>
        </p:spPr>
        <p:txBody>
          <a:bodyPr/>
          <a:lstStyle/>
          <a:p>
            <a:r>
              <a:rPr lang="en-US" dirty="0" smtClean="0">
                <a:solidFill>
                  <a:srgbClr val="393BAA"/>
                </a:solidFill>
              </a:rPr>
              <a:t>OOM errors</a:t>
            </a:r>
            <a:r>
              <a:rPr lang="en-US" dirty="0" smtClean="0"/>
              <a:t> </a:t>
            </a:r>
            <a:r>
              <a:rPr lang="en-US" altLang="zh-CN" dirty="0" smtClean="0"/>
              <a:t>d</a:t>
            </a:r>
            <a:r>
              <a:rPr lang="en-US" dirty="0" smtClean="0"/>
              <a:t>irectly lead to the job failure</a:t>
            </a:r>
          </a:p>
          <a:p>
            <a:pPr lvl="1"/>
            <a:r>
              <a:rPr lang="en-US" dirty="0" smtClean="0"/>
              <a:t>Re-executing the failed map/reduce tasks cannot help</a:t>
            </a:r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endParaRPr lang="en-US" sz="2000" i="1" baseline="30000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1061919" y="46969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04311" y="50821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8234054" y="47303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095582" y="3358891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399838" y="3286883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031686" y="3286883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57" name="Straight Arrow Connector 56"/>
          <p:cNvCxnSpPr>
            <a:stCxn id="56" idx="3"/>
            <a:endCxn id="55" idx="1"/>
          </p:cNvCxnSpPr>
          <p:nvPr/>
        </p:nvCxnSpPr>
        <p:spPr>
          <a:xfrm flipV="1">
            <a:off x="3039798" y="3394895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3"/>
            <a:endCxn id="78" idx="1"/>
          </p:cNvCxnSpPr>
          <p:nvPr/>
        </p:nvCxnSpPr>
        <p:spPr>
          <a:xfrm>
            <a:off x="3039798" y="353891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4" idx="3"/>
            <a:endCxn id="56" idx="1"/>
          </p:cNvCxnSpPr>
          <p:nvPr/>
        </p:nvCxnSpPr>
        <p:spPr>
          <a:xfrm>
            <a:off x="1671646" y="353891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767990" y="3642113"/>
            <a:ext cx="1584176" cy="50886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712206" y="3718931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095582" y="4222987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399838" y="4150979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031686" y="4150979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65" name="Straight Arrow Connector 64"/>
          <p:cNvCxnSpPr>
            <a:stCxn id="64" idx="3"/>
            <a:endCxn id="63" idx="1"/>
          </p:cNvCxnSpPr>
          <p:nvPr/>
        </p:nvCxnSpPr>
        <p:spPr>
          <a:xfrm flipV="1">
            <a:off x="3039798" y="4258991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3"/>
            <a:endCxn id="79" idx="1"/>
          </p:cNvCxnSpPr>
          <p:nvPr/>
        </p:nvCxnSpPr>
        <p:spPr>
          <a:xfrm>
            <a:off x="3039798" y="440300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2" idx="3"/>
            <a:endCxn id="64" idx="1"/>
          </p:cNvCxnSpPr>
          <p:nvPr/>
        </p:nvCxnSpPr>
        <p:spPr>
          <a:xfrm>
            <a:off x="1671646" y="4403007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095582" y="5087083"/>
            <a:ext cx="57606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399838" y="5015075"/>
            <a:ext cx="432048" cy="216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031686" y="5015075"/>
            <a:ext cx="100811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1" name="Straight Arrow Connector 70"/>
          <p:cNvCxnSpPr>
            <a:stCxn id="70" idx="3"/>
            <a:endCxn id="69" idx="1"/>
          </p:cNvCxnSpPr>
          <p:nvPr/>
        </p:nvCxnSpPr>
        <p:spPr>
          <a:xfrm flipV="1">
            <a:off x="3039798" y="5123087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3"/>
          </p:cNvCxnSpPr>
          <p:nvPr/>
        </p:nvCxnSpPr>
        <p:spPr>
          <a:xfrm>
            <a:off x="3039798" y="5267103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8" idx="3"/>
            <a:endCxn id="70" idx="1"/>
          </p:cNvCxnSpPr>
          <p:nvPr/>
        </p:nvCxnSpPr>
        <p:spPr>
          <a:xfrm>
            <a:off x="1671646" y="526710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0" idx="3"/>
            <a:endCxn id="61" idx="1"/>
          </p:cNvCxnSpPr>
          <p:nvPr/>
        </p:nvCxnSpPr>
        <p:spPr>
          <a:xfrm flipV="1">
            <a:off x="6352166" y="3894759"/>
            <a:ext cx="360040" cy="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5" idx="3"/>
            <a:endCxn id="60" idx="1"/>
          </p:cNvCxnSpPr>
          <p:nvPr/>
        </p:nvCxnSpPr>
        <p:spPr>
          <a:xfrm>
            <a:off x="3831886" y="3394895"/>
            <a:ext cx="936104" cy="5016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3" idx="3"/>
            <a:endCxn id="60" idx="1"/>
          </p:cNvCxnSpPr>
          <p:nvPr/>
        </p:nvCxnSpPr>
        <p:spPr>
          <a:xfrm flipV="1">
            <a:off x="3831886" y="3896546"/>
            <a:ext cx="936104" cy="362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9" idx="3"/>
            <a:endCxn id="60" idx="1"/>
          </p:cNvCxnSpPr>
          <p:nvPr/>
        </p:nvCxnSpPr>
        <p:spPr>
          <a:xfrm flipV="1">
            <a:off x="3831886" y="3896546"/>
            <a:ext cx="936104" cy="12265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399838" y="3574915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399838" y="4439011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399838" y="5303107"/>
            <a:ext cx="432048" cy="216024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767990" y="4663652"/>
            <a:ext cx="1584176" cy="504056"/>
          </a:xfrm>
          <a:prstGeom prst="round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/>
              <a:cs typeface="Arial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712206" y="4727043"/>
            <a:ext cx="576064" cy="351656"/>
          </a:xfrm>
          <a:prstGeom prst="rect">
            <a:avLst/>
          </a:prstGeom>
          <a:gradFill>
            <a:gsLst>
              <a:gs pos="0">
                <a:srgbClr val="2F9BB7"/>
              </a:gs>
              <a:gs pos="100000">
                <a:schemeClr val="accent5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>
          <a:xfrm flipV="1">
            <a:off x="6352166" y="4902871"/>
            <a:ext cx="360040" cy="12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8" idx="3"/>
            <a:endCxn id="81" idx="1"/>
          </p:cNvCxnSpPr>
          <p:nvPr/>
        </p:nvCxnSpPr>
        <p:spPr>
          <a:xfrm>
            <a:off x="3831886" y="3682927"/>
            <a:ext cx="936104" cy="12327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9" idx="3"/>
            <a:endCxn id="81" idx="1"/>
          </p:cNvCxnSpPr>
          <p:nvPr/>
        </p:nvCxnSpPr>
        <p:spPr>
          <a:xfrm>
            <a:off x="3831886" y="4547023"/>
            <a:ext cx="936104" cy="368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81" idx="1"/>
          </p:cNvCxnSpPr>
          <p:nvPr/>
        </p:nvCxnSpPr>
        <p:spPr>
          <a:xfrm flipV="1">
            <a:off x="3831886" y="4915680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1352934" y="2850234"/>
            <a:ext cx="24465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Mapper’s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332039" y="3175302"/>
            <a:ext cx="2526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Reducer’s memory usage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2058153" y="3438075"/>
            <a:ext cx="908652" cy="284667"/>
          </a:xfrm>
          <a:custGeom>
            <a:avLst/>
            <a:gdLst>
              <a:gd name="connsiteX0" fmla="*/ 0 w 908652"/>
              <a:gd name="connsiteY0" fmla="*/ 284667 h 284667"/>
              <a:gd name="connsiteX1" fmla="*/ 0 w 908652"/>
              <a:gd name="connsiteY1" fmla="*/ 284667 h 284667"/>
              <a:gd name="connsiteX2" fmla="*/ 76633 w 908652"/>
              <a:gd name="connsiteY2" fmla="*/ 229923 h 284667"/>
              <a:gd name="connsiteX3" fmla="*/ 208004 w 908652"/>
              <a:gd name="connsiteY3" fmla="*/ 175180 h 284667"/>
              <a:gd name="connsiteX4" fmla="*/ 405062 w 908652"/>
              <a:gd name="connsiteY4" fmla="*/ 218975 h 284667"/>
              <a:gd name="connsiteX5" fmla="*/ 547381 w 908652"/>
              <a:gd name="connsiteY5" fmla="*/ 120436 h 284667"/>
              <a:gd name="connsiteX6" fmla="*/ 678752 w 908652"/>
              <a:gd name="connsiteY6" fmla="*/ 175180 h 284667"/>
              <a:gd name="connsiteX7" fmla="*/ 842966 w 908652"/>
              <a:gd name="connsiteY7" fmla="*/ 65693 h 284667"/>
              <a:gd name="connsiteX8" fmla="*/ 908652 w 908652"/>
              <a:gd name="connsiteY8" fmla="*/ 0 h 284667"/>
              <a:gd name="connsiteX9" fmla="*/ 908652 w 908652"/>
              <a:gd name="connsiteY9" fmla="*/ 0 h 2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8652" h="284667">
                <a:moveTo>
                  <a:pt x="0" y="284667"/>
                </a:moveTo>
                <a:lnTo>
                  <a:pt x="0" y="284667"/>
                </a:lnTo>
                <a:cubicBezTo>
                  <a:pt x="25544" y="266419"/>
                  <a:pt x="40141" y="235397"/>
                  <a:pt x="76633" y="229923"/>
                </a:cubicBezTo>
                <a:lnTo>
                  <a:pt x="208004" y="175180"/>
                </a:lnTo>
                <a:lnTo>
                  <a:pt x="405062" y="218975"/>
                </a:lnTo>
                <a:lnTo>
                  <a:pt x="547381" y="120436"/>
                </a:lnTo>
                <a:lnTo>
                  <a:pt x="678752" y="175180"/>
                </a:lnTo>
                <a:lnTo>
                  <a:pt x="842966" y="65693"/>
                </a:lnTo>
                <a:lnTo>
                  <a:pt x="908652" y="0"/>
                </a:lnTo>
                <a:lnTo>
                  <a:pt x="908652" y="0"/>
                </a:ln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2069100" y="4292075"/>
            <a:ext cx="864862" cy="317513"/>
          </a:xfrm>
          <a:custGeom>
            <a:avLst/>
            <a:gdLst>
              <a:gd name="connsiteX0" fmla="*/ 0 w 864862"/>
              <a:gd name="connsiteY0" fmla="*/ 317513 h 317513"/>
              <a:gd name="connsiteX1" fmla="*/ 0 w 864862"/>
              <a:gd name="connsiteY1" fmla="*/ 317513 h 317513"/>
              <a:gd name="connsiteX2" fmla="*/ 65686 w 864862"/>
              <a:gd name="connsiteY2" fmla="*/ 251820 h 317513"/>
              <a:gd name="connsiteX3" fmla="*/ 120424 w 864862"/>
              <a:gd name="connsiteY3" fmla="*/ 208025 h 317513"/>
              <a:gd name="connsiteX4" fmla="*/ 164215 w 864862"/>
              <a:gd name="connsiteY4" fmla="*/ 153282 h 317513"/>
              <a:gd name="connsiteX5" fmla="*/ 175162 w 864862"/>
              <a:gd name="connsiteY5" fmla="*/ 153282 h 317513"/>
              <a:gd name="connsiteX6" fmla="*/ 350324 w 864862"/>
              <a:gd name="connsiteY6" fmla="*/ 218974 h 317513"/>
              <a:gd name="connsiteX7" fmla="*/ 470748 w 864862"/>
              <a:gd name="connsiteY7" fmla="*/ 120436 h 317513"/>
              <a:gd name="connsiteX8" fmla="*/ 624015 w 864862"/>
              <a:gd name="connsiteY8" fmla="*/ 197077 h 317513"/>
              <a:gd name="connsiteX9" fmla="*/ 864862 w 864862"/>
              <a:gd name="connsiteY9" fmla="*/ 0 h 317513"/>
              <a:gd name="connsiteX10" fmla="*/ 864862 w 864862"/>
              <a:gd name="connsiteY10" fmla="*/ 0 h 31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4862" h="317513">
                <a:moveTo>
                  <a:pt x="0" y="317513"/>
                </a:moveTo>
                <a:lnTo>
                  <a:pt x="0" y="317513"/>
                </a:lnTo>
                <a:cubicBezTo>
                  <a:pt x="21895" y="295615"/>
                  <a:pt x="42542" y="272394"/>
                  <a:pt x="65686" y="251820"/>
                </a:cubicBezTo>
                <a:cubicBezTo>
                  <a:pt x="105084" y="216796"/>
                  <a:pt x="90820" y="245034"/>
                  <a:pt x="120424" y="208025"/>
                </a:cubicBezTo>
                <a:cubicBezTo>
                  <a:pt x="137157" y="187106"/>
                  <a:pt x="141556" y="168389"/>
                  <a:pt x="164215" y="153282"/>
                </a:cubicBezTo>
                <a:cubicBezTo>
                  <a:pt x="167251" y="151258"/>
                  <a:pt x="171513" y="153282"/>
                  <a:pt x="175162" y="153282"/>
                </a:cubicBezTo>
                <a:lnTo>
                  <a:pt x="350324" y="218974"/>
                </a:lnTo>
                <a:lnTo>
                  <a:pt x="470748" y="120436"/>
                </a:lnTo>
                <a:lnTo>
                  <a:pt x="624015" y="197077"/>
                </a:lnTo>
                <a:lnTo>
                  <a:pt x="864862" y="0"/>
                </a:lnTo>
                <a:lnTo>
                  <a:pt x="864862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2101943" y="5200818"/>
            <a:ext cx="919600" cy="273718"/>
          </a:xfrm>
          <a:custGeom>
            <a:avLst/>
            <a:gdLst>
              <a:gd name="connsiteX0" fmla="*/ 0 w 919600"/>
              <a:gd name="connsiteY0" fmla="*/ 273718 h 273718"/>
              <a:gd name="connsiteX1" fmla="*/ 0 w 919600"/>
              <a:gd name="connsiteY1" fmla="*/ 273718 h 273718"/>
              <a:gd name="connsiteX2" fmla="*/ 65686 w 919600"/>
              <a:gd name="connsiteY2" fmla="*/ 197077 h 273718"/>
              <a:gd name="connsiteX3" fmla="*/ 142319 w 919600"/>
              <a:gd name="connsiteY3" fmla="*/ 153282 h 273718"/>
              <a:gd name="connsiteX4" fmla="*/ 208005 w 919600"/>
              <a:gd name="connsiteY4" fmla="*/ 120436 h 273718"/>
              <a:gd name="connsiteX5" fmla="*/ 240848 w 919600"/>
              <a:gd name="connsiteY5" fmla="*/ 131385 h 273718"/>
              <a:gd name="connsiteX6" fmla="*/ 350324 w 919600"/>
              <a:gd name="connsiteY6" fmla="*/ 164231 h 273718"/>
              <a:gd name="connsiteX7" fmla="*/ 448853 w 919600"/>
              <a:gd name="connsiteY7" fmla="*/ 65692 h 273718"/>
              <a:gd name="connsiteX8" fmla="*/ 569276 w 919600"/>
              <a:gd name="connsiteY8" fmla="*/ 131385 h 273718"/>
              <a:gd name="connsiteX9" fmla="*/ 711595 w 919600"/>
              <a:gd name="connsiteY9" fmla="*/ 54744 h 273718"/>
              <a:gd name="connsiteX10" fmla="*/ 864862 w 919600"/>
              <a:gd name="connsiteY10" fmla="*/ 98538 h 273718"/>
              <a:gd name="connsiteX11" fmla="*/ 919600 w 919600"/>
              <a:gd name="connsiteY11" fmla="*/ 0 h 27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9600" h="273718">
                <a:moveTo>
                  <a:pt x="0" y="273718"/>
                </a:moveTo>
                <a:lnTo>
                  <a:pt x="0" y="273718"/>
                </a:lnTo>
                <a:cubicBezTo>
                  <a:pt x="21895" y="248171"/>
                  <a:pt x="41896" y="220870"/>
                  <a:pt x="65686" y="197077"/>
                </a:cubicBezTo>
                <a:cubicBezTo>
                  <a:pt x="83469" y="179292"/>
                  <a:pt x="122280" y="164734"/>
                  <a:pt x="142319" y="153282"/>
                </a:cubicBezTo>
                <a:cubicBezTo>
                  <a:pt x="201741" y="119324"/>
                  <a:pt x="147789" y="140510"/>
                  <a:pt x="208005" y="120436"/>
                </a:cubicBezTo>
                <a:cubicBezTo>
                  <a:pt x="218953" y="124086"/>
                  <a:pt x="246322" y="127736"/>
                  <a:pt x="240848" y="131385"/>
                </a:cubicBezTo>
                <a:lnTo>
                  <a:pt x="350324" y="164231"/>
                </a:lnTo>
                <a:lnTo>
                  <a:pt x="448853" y="65692"/>
                </a:lnTo>
                <a:lnTo>
                  <a:pt x="569276" y="131385"/>
                </a:lnTo>
                <a:lnTo>
                  <a:pt x="711595" y="54744"/>
                </a:lnTo>
                <a:lnTo>
                  <a:pt x="864862" y="98538"/>
                </a:lnTo>
                <a:lnTo>
                  <a:pt x="919600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795058" y="3711793"/>
            <a:ext cx="1510771" cy="405102"/>
          </a:xfrm>
          <a:custGeom>
            <a:avLst/>
            <a:gdLst>
              <a:gd name="connsiteX0" fmla="*/ 0 w 1510771"/>
              <a:gd name="connsiteY0" fmla="*/ 405102 h 405102"/>
              <a:gd name="connsiteX1" fmla="*/ 0 w 1510771"/>
              <a:gd name="connsiteY1" fmla="*/ 405102 h 405102"/>
              <a:gd name="connsiteX2" fmla="*/ 54738 w 1510771"/>
              <a:gd name="connsiteY2" fmla="*/ 328461 h 405102"/>
              <a:gd name="connsiteX3" fmla="*/ 87581 w 1510771"/>
              <a:gd name="connsiteY3" fmla="*/ 317513 h 405102"/>
              <a:gd name="connsiteX4" fmla="*/ 164214 w 1510771"/>
              <a:gd name="connsiteY4" fmla="*/ 251820 h 405102"/>
              <a:gd name="connsiteX5" fmla="*/ 240847 w 1510771"/>
              <a:gd name="connsiteY5" fmla="*/ 328461 h 405102"/>
              <a:gd name="connsiteX6" fmla="*/ 383166 w 1510771"/>
              <a:gd name="connsiteY6" fmla="*/ 240872 h 405102"/>
              <a:gd name="connsiteX7" fmla="*/ 470747 w 1510771"/>
              <a:gd name="connsiteY7" fmla="*/ 284667 h 405102"/>
              <a:gd name="connsiteX8" fmla="*/ 645909 w 1510771"/>
              <a:gd name="connsiteY8" fmla="*/ 229923 h 405102"/>
              <a:gd name="connsiteX9" fmla="*/ 755386 w 1510771"/>
              <a:gd name="connsiteY9" fmla="*/ 273718 h 405102"/>
              <a:gd name="connsiteX10" fmla="*/ 897705 w 1510771"/>
              <a:gd name="connsiteY10" fmla="*/ 186128 h 405102"/>
              <a:gd name="connsiteX11" fmla="*/ 1040024 w 1510771"/>
              <a:gd name="connsiteY11" fmla="*/ 186128 h 405102"/>
              <a:gd name="connsiteX12" fmla="*/ 1182343 w 1510771"/>
              <a:gd name="connsiteY12" fmla="*/ 175179 h 405102"/>
              <a:gd name="connsiteX13" fmla="*/ 1291819 w 1510771"/>
              <a:gd name="connsiteY13" fmla="*/ 65692 h 405102"/>
              <a:gd name="connsiteX14" fmla="*/ 1456033 w 1510771"/>
              <a:gd name="connsiteY14" fmla="*/ 76641 h 405102"/>
              <a:gd name="connsiteX15" fmla="*/ 1510771 w 1510771"/>
              <a:gd name="connsiteY15" fmla="*/ 0 h 40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10771" h="405102">
                <a:moveTo>
                  <a:pt x="0" y="405102"/>
                </a:moveTo>
                <a:lnTo>
                  <a:pt x="0" y="405102"/>
                </a:lnTo>
                <a:cubicBezTo>
                  <a:pt x="18246" y="379555"/>
                  <a:pt x="32540" y="350661"/>
                  <a:pt x="54738" y="328461"/>
                </a:cubicBezTo>
                <a:cubicBezTo>
                  <a:pt x="62898" y="320301"/>
                  <a:pt x="78349" y="324437"/>
                  <a:pt x="87581" y="317513"/>
                </a:cubicBezTo>
                <a:cubicBezTo>
                  <a:pt x="208605" y="226736"/>
                  <a:pt x="100103" y="283880"/>
                  <a:pt x="164214" y="251820"/>
                </a:cubicBezTo>
                <a:lnTo>
                  <a:pt x="240847" y="328461"/>
                </a:lnTo>
                <a:lnTo>
                  <a:pt x="383166" y="240872"/>
                </a:lnTo>
                <a:lnTo>
                  <a:pt x="470747" y="284667"/>
                </a:lnTo>
                <a:lnTo>
                  <a:pt x="645909" y="229923"/>
                </a:lnTo>
                <a:lnTo>
                  <a:pt x="755386" y="273718"/>
                </a:lnTo>
                <a:lnTo>
                  <a:pt x="897705" y="186128"/>
                </a:lnTo>
                <a:lnTo>
                  <a:pt x="1040024" y="186128"/>
                </a:lnTo>
                <a:lnTo>
                  <a:pt x="1182343" y="175179"/>
                </a:lnTo>
                <a:lnTo>
                  <a:pt x="1291819" y="65692"/>
                </a:lnTo>
                <a:lnTo>
                  <a:pt x="1456033" y="76641"/>
                </a:lnTo>
                <a:lnTo>
                  <a:pt x="1510771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806005" y="4727042"/>
            <a:ext cx="1408154" cy="386185"/>
          </a:xfrm>
          <a:custGeom>
            <a:avLst/>
            <a:gdLst>
              <a:gd name="connsiteX0" fmla="*/ 0 w 1160448"/>
              <a:gd name="connsiteY0" fmla="*/ 437948 h 437948"/>
              <a:gd name="connsiteX1" fmla="*/ 0 w 1160448"/>
              <a:gd name="connsiteY1" fmla="*/ 437948 h 437948"/>
              <a:gd name="connsiteX2" fmla="*/ 87581 w 1160448"/>
              <a:gd name="connsiteY2" fmla="*/ 295615 h 437948"/>
              <a:gd name="connsiteX3" fmla="*/ 120424 w 1160448"/>
              <a:gd name="connsiteY3" fmla="*/ 273718 h 437948"/>
              <a:gd name="connsiteX4" fmla="*/ 153267 w 1160448"/>
              <a:gd name="connsiteY4" fmla="*/ 262769 h 437948"/>
              <a:gd name="connsiteX5" fmla="*/ 153267 w 1160448"/>
              <a:gd name="connsiteY5" fmla="*/ 251820 h 437948"/>
              <a:gd name="connsiteX6" fmla="*/ 273691 w 1160448"/>
              <a:gd name="connsiteY6" fmla="*/ 350359 h 437948"/>
              <a:gd name="connsiteX7" fmla="*/ 416010 w 1160448"/>
              <a:gd name="connsiteY7" fmla="*/ 218974 h 437948"/>
              <a:gd name="connsiteX8" fmla="*/ 634962 w 1160448"/>
              <a:gd name="connsiteY8" fmla="*/ 339410 h 437948"/>
              <a:gd name="connsiteX9" fmla="*/ 689700 w 1160448"/>
              <a:gd name="connsiteY9" fmla="*/ 251820 h 437948"/>
              <a:gd name="connsiteX10" fmla="*/ 711596 w 1160448"/>
              <a:gd name="connsiteY10" fmla="*/ 229923 h 437948"/>
              <a:gd name="connsiteX11" fmla="*/ 722543 w 1160448"/>
              <a:gd name="connsiteY11" fmla="*/ 186128 h 437948"/>
              <a:gd name="connsiteX12" fmla="*/ 777281 w 1160448"/>
              <a:gd name="connsiteY12" fmla="*/ 76641 h 437948"/>
              <a:gd name="connsiteX13" fmla="*/ 985286 w 1160448"/>
              <a:gd name="connsiteY13" fmla="*/ 120436 h 437948"/>
              <a:gd name="connsiteX14" fmla="*/ 1072867 w 1160448"/>
              <a:gd name="connsiteY14" fmla="*/ 32846 h 437948"/>
              <a:gd name="connsiteX15" fmla="*/ 1160448 w 1160448"/>
              <a:gd name="connsiteY15" fmla="*/ 0 h 43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60448" h="437948">
                <a:moveTo>
                  <a:pt x="0" y="437948"/>
                </a:moveTo>
                <a:lnTo>
                  <a:pt x="0" y="437948"/>
                </a:lnTo>
                <a:cubicBezTo>
                  <a:pt x="29194" y="390504"/>
                  <a:pt x="41231" y="326517"/>
                  <a:pt x="87581" y="295615"/>
                </a:cubicBezTo>
                <a:cubicBezTo>
                  <a:pt x="98529" y="288316"/>
                  <a:pt x="108656" y="279603"/>
                  <a:pt x="120424" y="273718"/>
                </a:cubicBezTo>
                <a:cubicBezTo>
                  <a:pt x="130745" y="268557"/>
                  <a:pt x="143666" y="269171"/>
                  <a:pt x="153267" y="262769"/>
                </a:cubicBezTo>
                <a:cubicBezTo>
                  <a:pt x="156304" y="260744"/>
                  <a:pt x="153267" y="255470"/>
                  <a:pt x="153267" y="251820"/>
                </a:cubicBezTo>
                <a:lnTo>
                  <a:pt x="273691" y="350359"/>
                </a:lnTo>
                <a:lnTo>
                  <a:pt x="416010" y="218974"/>
                </a:lnTo>
                <a:lnTo>
                  <a:pt x="634962" y="339410"/>
                </a:lnTo>
                <a:cubicBezTo>
                  <a:pt x="653208" y="310213"/>
                  <a:pt x="669957" y="280026"/>
                  <a:pt x="689700" y="251820"/>
                </a:cubicBezTo>
                <a:cubicBezTo>
                  <a:pt x="695619" y="243364"/>
                  <a:pt x="706980" y="239156"/>
                  <a:pt x="711596" y="229923"/>
                </a:cubicBezTo>
                <a:cubicBezTo>
                  <a:pt x="718325" y="216464"/>
                  <a:pt x="722543" y="186128"/>
                  <a:pt x="722543" y="186128"/>
                </a:cubicBezTo>
                <a:lnTo>
                  <a:pt x="777281" y="76641"/>
                </a:lnTo>
                <a:lnTo>
                  <a:pt x="985286" y="120436"/>
                </a:lnTo>
                <a:lnTo>
                  <a:pt x="1072867" y="32846"/>
                </a:lnTo>
                <a:lnTo>
                  <a:pt x="1160448" y="0"/>
                </a:lnTo>
              </a:path>
            </a:pathLst>
          </a:cu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Explosion 1 93"/>
          <p:cNvSpPr/>
          <p:nvPr/>
        </p:nvSpPr>
        <p:spPr>
          <a:xfrm>
            <a:off x="5800619" y="4222987"/>
            <a:ext cx="911587" cy="634041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 smtClean="0">
                <a:latin typeface="Arial"/>
                <a:cs typeface="Arial"/>
              </a:rPr>
              <a:t>OOM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658455" y="4291231"/>
            <a:ext cx="1259630" cy="338554"/>
          </a:xfrm>
          <a:prstGeom prst="rect">
            <a:avLst/>
          </a:prstGeom>
          <a:solidFill>
            <a:srgbClr val="C0504D"/>
          </a:solidFill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solidFill>
                  <a:schemeClr val="bg1"/>
                </a:solidFill>
                <a:latin typeface="Arial"/>
                <a:cs typeface="Arial"/>
              </a:rPr>
              <a:t>occurs again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31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sz="2400" dirty="0" smtClean="0"/>
              <a:t>– Memory problem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6152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Some memory issues in </a:t>
            </a:r>
            <a:r>
              <a:rPr lang="en-US" dirty="0" err="1" smtClean="0">
                <a:solidFill>
                  <a:srgbClr val="393BAA"/>
                </a:solidFill>
              </a:rPr>
              <a:t>StackOverflow.com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393BAA"/>
                </a:solidFill>
              </a:rPr>
              <a:t>Hadoop/Spark mailing list</a:t>
            </a:r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r>
              <a:rPr lang="en-US" altLang="zh-CN" sz="2000" i="1" dirty="0" smtClean="0">
                <a:latin typeface="Gill Sans"/>
                <a:cs typeface="Gill Sans"/>
              </a:rPr>
              <a:t>W</a:t>
            </a:r>
            <a:r>
              <a:rPr lang="en-US" sz="2000" i="1" dirty="0" smtClean="0">
                <a:latin typeface="Gill Sans"/>
                <a:cs typeface="Gill Sans"/>
              </a:rPr>
              <a:t>hy </a:t>
            </a:r>
            <a:r>
              <a:rPr lang="en-US" sz="2000" i="1" dirty="0">
                <a:latin typeface="Gill Sans"/>
                <a:cs typeface="Gill Sans"/>
              </a:rPr>
              <a:t>the mapper is </a:t>
            </a:r>
            <a:r>
              <a:rPr lang="en-US" sz="2000" i="1" dirty="0">
                <a:solidFill>
                  <a:srgbClr val="393BAA"/>
                </a:solidFill>
                <a:latin typeface="Gill Sans"/>
                <a:cs typeface="Gill Sans"/>
              </a:rPr>
              <a:t>consuming so much memory</a:t>
            </a:r>
            <a:r>
              <a:rPr lang="en-US" sz="2000" i="1" dirty="0">
                <a:latin typeface="Gill Sans"/>
                <a:cs typeface="Gill Sans"/>
              </a:rPr>
              <a:t>?</a:t>
            </a:r>
            <a:r>
              <a:rPr lang="en-US" sz="2000" i="1" baseline="30000" dirty="0">
                <a:latin typeface="Gill Sans"/>
                <a:cs typeface="Gill Sans"/>
              </a:rPr>
              <a:t> </a:t>
            </a:r>
            <a:endParaRPr lang="en-US" sz="2000" i="1" baseline="30000" dirty="0" smtClean="0">
              <a:latin typeface="Gill Sans"/>
              <a:cs typeface="Gill Sans"/>
            </a:endParaRPr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r>
              <a:rPr lang="en-US" altLang="zh-CN" sz="2000" i="1" dirty="0">
                <a:latin typeface="Gill Sans"/>
                <a:cs typeface="Gill Sans"/>
              </a:rPr>
              <a:t>I got very surprised to see the job failing in the map phase with “Out of memory error”. </a:t>
            </a:r>
            <a:r>
              <a:rPr lang="en-US" altLang="zh-CN" sz="2000" i="1" dirty="0" smtClean="0">
                <a:latin typeface="Gill Sans"/>
                <a:cs typeface="Gill Sans"/>
              </a:rPr>
              <a:t> </a:t>
            </a:r>
            <a:r>
              <a:rPr lang="en-US" altLang="zh-CN" sz="2000" i="1" dirty="0">
                <a:solidFill>
                  <a:srgbClr val="393BAA"/>
                </a:solidFill>
                <a:latin typeface="Gill Sans"/>
                <a:cs typeface="Gill Sans"/>
              </a:rPr>
              <a:t>What can be the cause of such error</a:t>
            </a:r>
            <a:r>
              <a:rPr lang="en-US" altLang="zh-CN" sz="2000" i="1" dirty="0">
                <a:latin typeface="Gill Sans"/>
                <a:cs typeface="Gill Sans"/>
              </a:rPr>
              <a:t>?</a:t>
            </a:r>
            <a:r>
              <a:rPr lang="en-US" sz="2000" i="1" dirty="0">
                <a:latin typeface="Gill Sans"/>
                <a:cs typeface="Gill Sans"/>
              </a:rPr>
              <a:t> </a:t>
            </a:r>
            <a:endParaRPr lang="en-US" sz="2000" i="1" baseline="30000" dirty="0">
              <a:latin typeface="Gill Sans"/>
              <a:cs typeface="Gill Sans"/>
            </a:endParaRPr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r>
              <a:rPr lang="en-US" altLang="zh-CN" sz="2000" i="1" dirty="0">
                <a:latin typeface="Gill Sans"/>
                <a:cs typeface="Gill Sans"/>
              </a:rPr>
              <a:t>My question is </a:t>
            </a:r>
            <a:r>
              <a:rPr lang="en-US" altLang="zh-CN" sz="2000" i="1" dirty="0">
                <a:solidFill>
                  <a:srgbClr val="393BAA"/>
                </a:solidFill>
                <a:latin typeface="Gill Sans"/>
                <a:cs typeface="Gill Sans"/>
              </a:rPr>
              <a:t>how to deal with out of memory problem</a:t>
            </a:r>
            <a:r>
              <a:rPr lang="en-US" altLang="zh-CN" sz="2000" i="1" dirty="0">
                <a:latin typeface="Gill Sans"/>
                <a:cs typeface="Gill Sans"/>
              </a:rPr>
              <a:t>, I added some property configuration into xml file, but it </a:t>
            </a:r>
            <a:r>
              <a:rPr lang="en-US" altLang="zh-CN" sz="2000" i="1" dirty="0" smtClean="0">
                <a:latin typeface="Gill Sans"/>
                <a:cs typeface="Gill Sans"/>
              </a:rPr>
              <a:t>didn’t </a:t>
            </a:r>
            <a:r>
              <a:rPr lang="en-US" altLang="zh-CN" sz="2000" i="1" dirty="0">
                <a:latin typeface="Gill Sans"/>
                <a:cs typeface="Gill Sans"/>
              </a:rPr>
              <a:t>work. </a:t>
            </a:r>
            <a:r>
              <a:rPr lang="en-US" altLang="zh-CN" sz="2000" i="1" dirty="0">
                <a:solidFill>
                  <a:srgbClr val="393BAA"/>
                </a:solidFill>
                <a:latin typeface="Gill Sans"/>
                <a:cs typeface="Gill Sans"/>
              </a:rPr>
              <a:t>Increasing number of reducers doesn’t work </a:t>
            </a:r>
            <a:r>
              <a:rPr lang="en-US" altLang="zh-CN" sz="2000" i="1" dirty="0">
                <a:latin typeface="Gill Sans"/>
                <a:cs typeface="Gill Sans"/>
              </a:rPr>
              <a:t>for me either. </a:t>
            </a:r>
            <a:endParaRPr lang="en-US" sz="2000" i="1" baseline="30000" dirty="0" smtClean="0">
              <a:latin typeface="Gill Sans"/>
              <a:cs typeface="Gill Sans"/>
            </a:endParaRPr>
          </a:p>
          <a:p>
            <a:pPr lvl="1"/>
            <a:endParaRPr lang="en-US" dirty="0"/>
          </a:p>
          <a:p>
            <a:pPr marL="742950" lvl="2" indent="-342900">
              <a:buClr>
                <a:schemeClr val="tx1">
                  <a:lumMod val="85000"/>
                  <a:lumOff val="15000"/>
                </a:schemeClr>
              </a:buClr>
              <a:buSzPct val="50000"/>
              <a:buFont typeface="Wingdings" pitchFamily="2" charset="2"/>
              <a:buChar char="n"/>
            </a:pPr>
            <a:endParaRPr lang="en-US" sz="2000" i="1" baseline="30000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7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Empirical study</a:t>
            </a:r>
            <a:r>
              <a:rPr lang="zh-CN" altLang="en-US" dirty="0" smtClean="0"/>
              <a:t>：</a:t>
            </a:r>
            <a:r>
              <a:rPr lang="en-US" altLang="zh-CN" dirty="0"/>
              <a:t>U</a:t>
            </a:r>
            <a:r>
              <a:rPr lang="en-US" altLang="zh-CN" dirty="0" smtClean="0"/>
              <a:t>nderstanding the causes and fixes of OOM errors </a:t>
            </a:r>
          </a:p>
          <a:p>
            <a:pPr lvl="1"/>
            <a:r>
              <a:rPr lang="en-US" dirty="0" smtClean="0"/>
              <a:t>Research questions</a:t>
            </a:r>
          </a:p>
          <a:p>
            <a:pPr lvl="1"/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Study results</a:t>
            </a:r>
          </a:p>
          <a:p>
            <a:pPr lvl="1"/>
            <a:r>
              <a:rPr lang="en-US" dirty="0" smtClean="0"/>
              <a:t>Conclusions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6D50-356D-664E-8AD2-94D574649C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9348</TotalTime>
  <Words>3311</Words>
  <Application>Microsoft Office PowerPoint</Application>
  <PresentationFormat>全屏显示(4:3)</PresentationFormat>
  <Paragraphs>1232</Paragraphs>
  <Slides>46</Slides>
  <Notes>2</Notes>
  <HiddenSlides>1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56" baseType="lpstr">
      <vt:lpstr>Gill Sans</vt:lpstr>
      <vt:lpstr>黑体</vt:lpstr>
      <vt:lpstr>宋体</vt:lpstr>
      <vt:lpstr>Arial</vt:lpstr>
      <vt:lpstr>Calibri</vt:lpstr>
      <vt:lpstr>Corbel</vt:lpstr>
      <vt:lpstr>Courier</vt:lpstr>
      <vt:lpstr>Times New Roman</vt:lpstr>
      <vt:lpstr>Wingdings</vt:lpstr>
      <vt:lpstr>Office Theme</vt:lpstr>
      <vt:lpstr>PowerPoint 演示文稿</vt:lpstr>
      <vt:lpstr>Background</vt:lpstr>
      <vt:lpstr>Background</vt:lpstr>
      <vt:lpstr>Background</vt:lpstr>
      <vt:lpstr>Motivation – Memory problems</vt:lpstr>
      <vt:lpstr>Motivation – Memory problems</vt:lpstr>
      <vt:lpstr>Motivation – Memory problems</vt:lpstr>
      <vt:lpstr>Motivation – Memory problem examples</vt:lpstr>
      <vt:lpstr>Overview</vt:lpstr>
      <vt:lpstr>Research questions</vt:lpstr>
      <vt:lpstr>Methodology – Subject collection</vt:lpstr>
      <vt:lpstr>Methodology – Subject collection</vt:lpstr>
      <vt:lpstr>Methodology – Subjects </vt:lpstr>
      <vt:lpstr>Methodology – Subjects </vt:lpstr>
      <vt:lpstr>Methodology – Subjects </vt:lpstr>
      <vt:lpstr>RQ1: OOM cause patterns – Data storage</vt:lpstr>
      <vt:lpstr>RQ1: OOM cause patterns – Data storage</vt:lpstr>
      <vt:lpstr>RQ1: OOM cause patterns – Dataflow</vt:lpstr>
      <vt:lpstr>RQ1: OOM cause patterns – Dataflow</vt:lpstr>
      <vt:lpstr>RQ1: OOM cause patterns – Dataflow</vt:lpstr>
      <vt:lpstr>RQ1: OOM cause patterns – User code</vt:lpstr>
      <vt:lpstr>RQ1: OOM cause patterns – User code</vt:lpstr>
      <vt:lpstr>RQ1: OOM cause patterns – User code</vt:lpstr>
      <vt:lpstr>RQ2: Fix patterns – Data storage related fixes</vt:lpstr>
      <vt:lpstr>RQ2: Fix patterns – Data storage related fixes</vt:lpstr>
      <vt:lpstr>RQ2: Fix patterns – Data storage related fixes</vt:lpstr>
      <vt:lpstr>RQ2: Fix patterns – Data storage related fixes</vt:lpstr>
      <vt:lpstr>RQ2: Fix patterns – Dataflow related fixes</vt:lpstr>
      <vt:lpstr>RQ2: Fix patterns – Dataflow related fixes</vt:lpstr>
      <vt:lpstr>RQ2: Fix patterns – Dataflow related fixes</vt:lpstr>
      <vt:lpstr>RQ2: Fix patterns – Dataflow related fixes</vt:lpstr>
      <vt:lpstr>RQ2: Fix patterns – Dataflow related fixes</vt:lpstr>
      <vt:lpstr>RQ2: Fix patterns – Dataflow related fixes</vt:lpstr>
      <vt:lpstr>RQ2: Fix patterns – Dataflow related fixes</vt:lpstr>
      <vt:lpstr>RQ2: Fix patterns – User code related fixes</vt:lpstr>
      <vt:lpstr>RQ2: Fix patterns – User code related fixes</vt:lpstr>
      <vt:lpstr>RQ2: Fix patterns – User code related fixes</vt:lpstr>
      <vt:lpstr>RQ2: Fix patterns – User code related fixes</vt:lpstr>
      <vt:lpstr>RQ2: Fix patterns – User code related fixes</vt:lpstr>
      <vt:lpstr>RQ2: Fix patterns – User code related fixes</vt:lpstr>
      <vt:lpstr>RQ2: Fix patterns – User code related fixes</vt:lpstr>
      <vt:lpstr>RQ3: Potential fault-tolerant mechanisms</vt:lpstr>
      <vt:lpstr>RQ3: Potential fault-tolerant mechanisms</vt:lpstr>
      <vt:lpstr>Related work </vt:lpstr>
      <vt:lpstr>Conclusions</vt:lpstr>
      <vt:lpstr>Thanks! 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Xu</dc:creator>
  <cp:lastModifiedBy>Dou Wensheng</cp:lastModifiedBy>
  <cp:revision>2837</cp:revision>
  <cp:lastPrinted>2015-08-26T03:13:19Z</cp:lastPrinted>
  <dcterms:created xsi:type="dcterms:W3CDTF">2015-08-19T15:04:14Z</dcterms:created>
  <dcterms:modified xsi:type="dcterms:W3CDTF">2015-11-05T22:31:02Z</dcterms:modified>
</cp:coreProperties>
</file>