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tags/tag1.xml" ContentType="application/vnd.openxmlformats-officedocument.presentationml.tags+xml"/>
  <Override PartName="/ppt/notesSlides/notesSlide19.xml" ContentType="application/vnd.openxmlformats-officedocument.presentationml.notesSlide+xml"/>
  <Override PartName="/ppt/tags/tag2.xml" ContentType="application/vnd.openxmlformats-officedocument.presentationml.tags+xml"/>
  <Override PartName="/ppt/notesSlides/notesSlide20.xml" ContentType="application/vnd.openxmlformats-officedocument.presentationml.notesSlide+xml"/>
  <Override PartName="/ppt/tags/tag3.xml" ContentType="application/vnd.openxmlformats-officedocument.presentationml.tags+xml"/>
  <Override PartName="/ppt/notesSlides/notesSlide21.xml" ContentType="application/vnd.openxmlformats-officedocument.presentationml.notesSlide+xml"/>
  <Override PartName="/ppt/tags/tag4.xml" ContentType="application/vnd.openxmlformats-officedocument.presentationml.tags+xml"/>
  <Override PartName="/ppt/notesSlides/notesSlide2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4"/>
  </p:sldMasterIdLst>
  <p:notesMasterIdLst>
    <p:notesMasterId r:id="rId30"/>
  </p:notesMasterIdLst>
  <p:handoutMasterIdLst>
    <p:handoutMasterId r:id="rId31"/>
  </p:handoutMasterIdLst>
  <p:sldIdLst>
    <p:sldId id="256" r:id="rId5"/>
    <p:sldId id="652" r:id="rId6"/>
    <p:sldId id="698" r:id="rId7"/>
    <p:sldId id="651" r:id="rId8"/>
    <p:sldId id="677" r:id="rId9"/>
    <p:sldId id="696" r:id="rId10"/>
    <p:sldId id="692" r:id="rId11"/>
    <p:sldId id="695" r:id="rId12"/>
    <p:sldId id="659" r:id="rId13"/>
    <p:sldId id="691" r:id="rId14"/>
    <p:sldId id="660" r:id="rId15"/>
    <p:sldId id="680" r:id="rId16"/>
    <p:sldId id="665" r:id="rId17"/>
    <p:sldId id="666" r:id="rId18"/>
    <p:sldId id="669" r:id="rId19"/>
    <p:sldId id="671" r:id="rId20"/>
    <p:sldId id="673" r:id="rId21"/>
    <p:sldId id="634" r:id="rId22"/>
    <p:sldId id="636" r:id="rId23"/>
    <p:sldId id="638" r:id="rId24"/>
    <p:sldId id="637" r:id="rId25"/>
    <p:sldId id="639" r:id="rId26"/>
    <p:sldId id="705" r:id="rId27"/>
    <p:sldId id="641" r:id="rId28"/>
    <p:sldId id="643" r:id="rId29"/>
  </p:sldIdLst>
  <p:sldSz cx="9144000" cy="6858000" type="screen4x3"/>
  <p:notesSz cx="6797675" cy="992822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ou Wensheng" initials="DW" lastIdx="1" clrIdx="0">
    <p:extLst>
      <p:ext uri="{19B8F6BF-5375-455C-9EA6-DF929625EA0E}">
        <p15:presenceInfo xmlns:p15="http://schemas.microsoft.com/office/powerpoint/2012/main" userId="72ea243022e5533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90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浅色样式 2 - 强调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57" autoAdjust="0"/>
    <p:restoredTop sz="94424" autoAdjust="0"/>
  </p:normalViewPr>
  <p:slideViewPr>
    <p:cSldViewPr>
      <p:cViewPr varScale="1">
        <p:scale>
          <a:sx n="71" d="100"/>
          <a:sy n="71" d="100"/>
        </p:scale>
        <p:origin x="1236" y="6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2988"/>
    </p:cViewPr>
  </p:sorterViewPr>
  <p:notesViewPr>
    <p:cSldViewPr>
      <p:cViewPr varScale="1">
        <p:scale>
          <a:sx n="52" d="100"/>
          <a:sy n="52" d="100"/>
        </p:scale>
        <p:origin x="293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Relationship Id="rId8" Type="http://schemas.openxmlformats.org/officeDocument/2006/relationships/slide" Target="slides/slide4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research\spreadsheets\progress%20report\TableCheck\table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3"/>
              <c:tx>
                <c:rich>
                  <a:bodyPr/>
                  <a:lstStyle/>
                  <a:p>
                    <a:fld id="{4BC8C955-8757-4FD0-B23D-5F384A674A53}" type="VALUE">
                      <a:rPr lang="en-US" altLang="zh-CN">
                        <a:solidFill>
                          <a:srgbClr val="FF0000"/>
                        </a:solidFill>
                      </a:rPr>
                      <a:pPr/>
                      <a:t>[值]</a:t>
                    </a:fld>
                    <a:endParaRPr lang="zh-CN" alt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Sheet1!$B$15:$G$15</c:f>
              <c:strCache>
                <c:ptCount val="6"/>
                <c:pt idx="0">
                  <c:v>TableCheck</c:v>
                </c:pt>
                <c:pt idx="1">
                  <c:v>AmCheck</c:v>
                </c:pt>
                <c:pt idx="2">
                  <c:v>CACheck</c:v>
                </c:pt>
                <c:pt idx="3">
                  <c:v>CUSTODES</c:v>
                </c:pt>
                <c:pt idx="4">
                  <c:v>Excel</c:v>
                </c:pt>
                <c:pt idx="5">
                  <c:v>UCheck</c:v>
                </c:pt>
              </c:strCache>
            </c:strRef>
          </c:cat>
          <c:val>
            <c:numRef>
              <c:f>Sheet1!$B$16:$G$16</c:f>
              <c:numCache>
                <c:formatCode>General</c:formatCode>
                <c:ptCount val="6"/>
                <c:pt idx="0" formatCode="#,##0">
                  <c:v>2892</c:v>
                </c:pt>
                <c:pt idx="1">
                  <c:v>444</c:v>
                </c:pt>
                <c:pt idx="2">
                  <c:v>599</c:v>
                </c:pt>
                <c:pt idx="3" formatCode="#,##0">
                  <c:v>1029</c:v>
                </c:pt>
                <c:pt idx="4">
                  <c:v>12</c:v>
                </c:pt>
                <c:pt idx="5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50708624"/>
        <c:axId val="150709184"/>
      </c:barChart>
      <c:catAx>
        <c:axId val="150708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zh-CN"/>
          </a:p>
        </c:txPr>
        <c:crossAx val="150709184"/>
        <c:crosses val="autoZero"/>
        <c:auto val="1"/>
        <c:lblAlgn val="ctr"/>
        <c:lblOffset val="100"/>
        <c:noMultiLvlLbl val="0"/>
      </c:catAx>
      <c:valAx>
        <c:axId val="1507091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zh-CN"/>
          </a:p>
        </c:txPr>
        <c:crossAx val="1507086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Times New Roman" panose="02020603050405020304" pitchFamily="18" charset="0"/>
          <a:cs typeface="Times New Roman" panose="02020603050405020304" pitchFamily="18" charset="0"/>
        </a:defRPr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6412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50446" y="1"/>
            <a:ext cx="2945659" cy="496412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51284774-33F1-4E10-BBD7-A96DA6CD1D50}" type="datetimeFigureOut">
              <a:rPr lang="zh-CN" altLang="en-US" smtClean="0"/>
              <a:t>2017/4/19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2" y="9430093"/>
            <a:ext cx="2945659" cy="49641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50446" y="9430093"/>
            <a:ext cx="2945659" cy="49641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7AC60F29-8738-47E7-A4C0-57BAEC3CC3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2594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6412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50446" y="1"/>
            <a:ext cx="2945659" cy="496412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9406EE3E-1C0D-425A-AA1E-ABD38070E8AB}" type="datetimeFigureOut">
              <a:rPr lang="zh-CN" altLang="en-US" smtClean="0"/>
              <a:t>2017/4/19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6" rIns="91432" bIns="45716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79768" y="4715909"/>
            <a:ext cx="5438140" cy="4467702"/>
          </a:xfrm>
          <a:prstGeom prst="rect">
            <a:avLst/>
          </a:prstGeom>
        </p:spPr>
        <p:txBody>
          <a:bodyPr vert="horz" lIns="91432" tIns="45716" rIns="91432" bIns="45716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2" y="9430093"/>
            <a:ext cx="2945659" cy="49641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50446" y="9430093"/>
            <a:ext cx="2945659" cy="49641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A352944D-3C6C-456E-A3DD-3D2461A4CE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05483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rtl="0">
              <a:buNone/>
            </a:pPr>
            <a:endParaRPr lang="en-US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944D-3C6C-456E-A3DD-3D2461A4CEC3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135438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944D-3C6C-456E-A3DD-3D2461A4CEC3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77277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944D-3C6C-456E-A3DD-3D2461A4CEC3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620363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944D-3C6C-456E-A3DD-3D2461A4CEC3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52113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944D-3C6C-456E-A3DD-3D2461A4CEC3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419005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944D-3C6C-456E-A3DD-3D2461A4CEC3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276290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944D-3C6C-456E-A3DD-3D2461A4CEC3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7193897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944D-3C6C-456E-A3DD-3D2461A4CEC3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7487419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944D-3C6C-456E-A3DD-3D2461A4CEC3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0427931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944D-3C6C-456E-A3DD-3D2461A4CEC3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2968778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944D-3C6C-456E-A3DD-3D2461A4CEC3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360140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944D-3C6C-456E-A3DD-3D2461A4CEC3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687862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944D-3C6C-456E-A3DD-3D2461A4CEC3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1885416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CN" altLang="en-US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944D-3C6C-456E-A3DD-3D2461A4CEC3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2861564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CN" altLang="en-US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944D-3C6C-456E-A3DD-3D2461A4CEC3}" type="slidenum">
              <a:rPr lang="zh-CN" altLang="en-US" smtClean="0"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1871390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944D-3C6C-456E-A3DD-3D2461A4CEC3}" type="slidenum">
              <a:rPr lang="zh-CN" altLang="en-US" smtClean="0"/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5207385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944D-3C6C-456E-A3DD-3D2461A4CEC3}" type="slidenum">
              <a:rPr lang="zh-CN" altLang="en-US" smtClean="0"/>
              <a:t>24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456889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944D-3C6C-456E-A3DD-3D2461A4CEC3}" type="slidenum">
              <a:rPr lang="zh-CN" altLang="en-US" smtClean="0"/>
              <a:t>25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476111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944D-3C6C-456E-A3DD-3D2461A4CEC3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00366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944D-3C6C-456E-A3DD-3D2461A4CEC3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1061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944D-3C6C-456E-A3DD-3D2461A4CEC3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933791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944D-3C6C-456E-A3DD-3D2461A4CEC3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51058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944D-3C6C-456E-A3DD-3D2461A4CEC3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57737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944D-3C6C-456E-A3DD-3D2461A4CEC3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59959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944D-3C6C-456E-A3DD-3D2461A4CEC3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8753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685800" y="3431158"/>
            <a:ext cx="7772400" cy="109538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2147483647 h 1000"/>
              <a:gd name="T6" fmla="*/ 0 w 1000"/>
              <a:gd name="T7" fmla="*/ 2147483647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698ECF"/>
          </a:solidFill>
          <a:ln w="9525">
            <a:solidFill>
              <a:srgbClr val="698ECF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5660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900808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45660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701008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200"/>
            </a:lvl1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ea typeface="SimSun" pitchFamily="2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6084168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b="0">
                <a:ea typeface="SimSun" pitchFamily="2" charset="-122"/>
              </a:defRPr>
            </a:lvl1pPr>
          </a:lstStyle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1950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 lang="zh-CN" altLang="en-US" sz="2000" b="0" dirty="0" smtClean="0">
                <a:solidFill>
                  <a:srgbClr val="0000FF"/>
                </a:solidFill>
                <a:latin typeface="+mn-lt"/>
                <a:ea typeface="+mn-ea"/>
              </a:defRPr>
            </a:lvl2pPr>
            <a:lvl3pPr>
              <a:defRPr sz="1800" b="0"/>
            </a:lvl3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567738" y="6523154"/>
            <a:ext cx="576262" cy="319541"/>
          </a:xfrm>
          <a:ln/>
        </p:spPr>
        <p:txBody>
          <a:bodyPr/>
          <a:lstStyle>
            <a:lvl1pPr algn="ctr">
              <a:defRPr sz="1600"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458043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567738" y="6523154"/>
            <a:ext cx="576262" cy="319541"/>
          </a:xfrm>
          <a:ln/>
        </p:spPr>
        <p:txBody>
          <a:bodyPr/>
          <a:lstStyle>
            <a:lvl1pPr algn="ctr">
              <a:defRPr sz="1600"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465973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567738" y="6523154"/>
            <a:ext cx="576262" cy="319541"/>
          </a:xfrm>
          <a:ln/>
        </p:spPr>
        <p:txBody>
          <a:bodyPr/>
          <a:lstStyle>
            <a:lvl1pPr algn="ctr">
              <a:defRPr sz="1600"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432467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567738" y="6523154"/>
            <a:ext cx="576262" cy="319541"/>
          </a:xfrm>
          <a:ln/>
        </p:spPr>
        <p:txBody>
          <a:bodyPr/>
          <a:lstStyle>
            <a:lvl1pPr algn="ctr">
              <a:defRPr sz="1600"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609826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663575"/>
          </a:xfrm>
        </p:spPr>
        <p:txBody>
          <a:bodyPr/>
          <a:lstStyle>
            <a:lvl1pPr>
              <a:defRPr sz="3600"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566738" y="1077913"/>
            <a:ext cx="8001000" cy="5741987"/>
          </a:xfrm>
        </p:spPr>
        <p:txBody>
          <a:bodyPr/>
          <a:lstStyle/>
          <a:p>
            <a:pPr lvl="0"/>
            <a:r>
              <a:rPr lang="zh-CN" altLang="en-US" noProof="0" smtClean="0"/>
              <a:t>单击图标添加表格</a:t>
            </a:r>
            <a:endParaRPr lang="zh-CN" altLang="en-US" noProof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567738" y="6523154"/>
            <a:ext cx="576262" cy="319541"/>
          </a:xfrm>
          <a:ln/>
        </p:spPr>
        <p:txBody>
          <a:bodyPr/>
          <a:lstStyle>
            <a:lvl1pPr algn="ctr">
              <a:defRPr sz="1600"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11273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567738" y="6523154"/>
            <a:ext cx="576262" cy="319541"/>
          </a:xfrm>
          <a:ln/>
        </p:spPr>
        <p:txBody>
          <a:bodyPr/>
          <a:lstStyle>
            <a:lvl1pPr algn="ctr">
              <a:defRPr sz="1600"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730899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66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077913"/>
            <a:ext cx="8001000" cy="5741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469900" y="968375"/>
            <a:ext cx="7958138" cy="109538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2147483647 h 1000"/>
              <a:gd name="T6" fmla="*/ 0 w 1000"/>
              <a:gd name="T7" fmla="*/ 2147483647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698ECF"/>
          </a:solidFill>
          <a:ln w="9525">
            <a:solidFill>
              <a:srgbClr val="698ECF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ea typeface="SimSun" pitchFamily="2" charset="-122"/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2" r:id="rId4"/>
    <p:sldLayoutId id="2147483763" r:id="rId5"/>
    <p:sldLayoutId id="2147483768" r:id="rId6"/>
    <p:sldLayoutId id="2147483769" r:id="rId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800" b="1">
          <a:solidFill>
            <a:srgbClr val="698ECF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800" b="1">
          <a:solidFill>
            <a:srgbClr val="698ECF"/>
          </a:solidFill>
          <a:latin typeface="Franklin Gothic Medium" pitchFamily="34" charset="0"/>
          <a:ea typeface="黑体" pitchFamily="2" charset="-122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800" b="1">
          <a:solidFill>
            <a:srgbClr val="698ECF"/>
          </a:solidFill>
          <a:latin typeface="Franklin Gothic Medium" pitchFamily="34" charset="0"/>
          <a:ea typeface="黑体" pitchFamily="2" charset="-122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800" b="1">
          <a:solidFill>
            <a:srgbClr val="698ECF"/>
          </a:solidFill>
          <a:latin typeface="Franklin Gothic Medium" pitchFamily="34" charset="0"/>
          <a:ea typeface="黑体" pitchFamily="2" charset="-122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800" b="1">
          <a:solidFill>
            <a:srgbClr val="698ECF"/>
          </a:solidFill>
          <a:latin typeface="Franklin Gothic Medium" pitchFamily="34" charset="0"/>
          <a:ea typeface="黑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accent2"/>
          </a:solidFill>
          <a:latin typeface="Verdana" pitchFamily="34" charset="0"/>
          <a:ea typeface="黑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accent2"/>
          </a:solidFill>
          <a:latin typeface="Verdana" pitchFamily="34" charset="0"/>
          <a:ea typeface="黑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accent2"/>
          </a:solidFill>
          <a:latin typeface="Verdana" pitchFamily="34" charset="0"/>
          <a:ea typeface="黑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accent2"/>
          </a:solidFill>
          <a:latin typeface="Verdana" pitchFamily="34" charset="0"/>
          <a:ea typeface="黑体" pitchFamily="2" charset="-122"/>
        </a:defRPr>
      </a:lvl9pPr>
    </p:titleStyle>
    <p:bodyStyle>
      <a:lvl1pPr marL="469900" indent="-469900" algn="l" rtl="0" eaLnBrk="1" fontAlgn="base" hangingPunct="1">
        <a:spcBef>
          <a:spcPct val="20000"/>
        </a:spcBef>
        <a:spcAft>
          <a:spcPct val="0"/>
        </a:spcAft>
        <a:buClr>
          <a:srgbClr val="698ECF"/>
        </a:buClr>
        <a:buFont typeface="Wingdings" pitchFamily="2" charset="2"/>
        <a:buChar char="o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1" fontAlgn="base" hangingPunct="1">
        <a:spcBef>
          <a:spcPct val="20000"/>
        </a:spcBef>
        <a:spcAft>
          <a:spcPct val="0"/>
        </a:spcAft>
        <a:buClr>
          <a:srgbClr val="698ECF"/>
        </a:buClr>
        <a:buFont typeface="Wingdings" pitchFamily="2" charset="2"/>
        <a:buChar char="n"/>
        <a:defRPr sz="2000" b="1">
          <a:solidFill>
            <a:srgbClr val="4D4D4D"/>
          </a:solidFill>
          <a:latin typeface="+mn-lt"/>
          <a:ea typeface="+mn-ea"/>
        </a:defRPr>
      </a:lvl2pPr>
      <a:lvl3pPr marL="1304925" indent="-395288" algn="l" rtl="0" eaLnBrk="1" fontAlgn="base" hangingPunct="1">
        <a:spcBef>
          <a:spcPct val="20000"/>
        </a:spcBef>
        <a:spcAft>
          <a:spcPct val="0"/>
        </a:spcAft>
        <a:buClr>
          <a:srgbClr val="698ECF"/>
        </a:buClr>
        <a:buFont typeface="Wingdings" pitchFamily="2" charset="2"/>
        <a:buChar char="o"/>
        <a:defRPr sz="2400" b="1">
          <a:solidFill>
            <a:schemeClr val="tx1"/>
          </a:solidFill>
          <a:latin typeface="+mn-lt"/>
          <a:ea typeface="+mn-ea"/>
        </a:defRPr>
      </a:lvl3pPr>
      <a:lvl4pPr marL="1693863" indent="-387350" algn="l" rtl="0" eaLnBrk="1" fontAlgn="base" hangingPunct="1">
        <a:spcBef>
          <a:spcPct val="20000"/>
        </a:spcBef>
        <a:spcAft>
          <a:spcPct val="0"/>
        </a:spcAft>
        <a:buClr>
          <a:srgbClr val="698ECF"/>
        </a:buClr>
        <a:buFont typeface="Wingdings" pitchFamily="2" charset="2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093913" indent="-398463" algn="l" rtl="0" eaLnBrk="1" fontAlgn="base" hangingPunct="1">
        <a:spcBef>
          <a:spcPct val="25000"/>
        </a:spcBef>
        <a:spcAft>
          <a:spcPct val="0"/>
        </a:spcAft>
        <a:buClr>
          <a:srgbClr val="698ECF"/>
        </a:buClr>
        <a:buFont typeface="Wingdings" pitchFamily="2" charset="2"/>
        <a:buChar char="§"/>
        <a:defRPr sz="1200">
          <a:solidFill>
            <a:schemeClr val="tx1"/>
          </a:solidFill>
          <a:latin typeface="+mn-lt"/>
          <a:ea typeface="+mn-ea"/>
        </a:defRPr>
      </a:lvl5pPr>
      <a:lvl6pPr marL="25511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200">
          <a:solidFill>
            <a:schemeClr val="tx1"/>
          </a:solidFill>
          <a:latin typeface="+mn-lt"/>
          <a:ea typeface="+mn-ea"/>
        </a:defRPr>
      </a:lvl6pPr>
      <a:lvl7pPr marL="30083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200">
          <a:solidFill>
            <a:schemeClr val="tx1"/>
          </a:solidFill>
          <a:latin typeface="+mn-lt"/>
          <a:ea typeface="+mn-ea"/>
        </a:defRPr>
      </a:lvl7pPr>
      <a:lvl8pPr marL="34655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200">
          <a:solidFill>
            <a:schemeClr val="tx1"/>
          </a:solidFill>
          <a:latin typeface="+mn-lt"/>
          <a:ea typeface="+mn-ea"/>
        </a:defRPr>
      </a:lvl8pPr>
      <a:lvl9pPr marL="39227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13.jpe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9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source=images&amp;cd=&amp;cad=rja&amp;uact=8&amp;docid=vnQ7uMhwPu9yUM&amp;tbnid=ZpaipVBPvIop9M:&amp;ved=0CAgQjRw&amp;url=http://www.iconarchive.com/show/dragon-soft-icons-by-artua/User-icon.html&amp;ei=oa1oU5KrKsHn8AXgjoLYBw&amp;psig=AFQjCNHtVyZCVgkIM6o6uA73BoFfjSxZAQ&amp;ust=1399455521804395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chart" Target="../charts/char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95537" y="1484784"/>
            <a:ext cx="8303442" cy="1885528"/>
          </a:xfrm>
        </p:spPr>
        <p:txBody>
          <a:bodyPr>
            <a:noAutofit/>
          </a:bodyPr>
          <a:lstStyle/>
          <a:p>
            <a:pPr algn="ctr"/>
            <a:r>
              <a:rPr lang="en-US" altLang="zh-CN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Detecting </a:t>
            </a:r>
            <a:r>
              <a:rPr lang="en-US" altLang="zh-C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Table Clones and </a:t>
            </a:r>
            <a:r>
              <a:rPr lang="en-US" altLang="zh-CN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Smells</a:t>
            </a:r>
            <a:br>
              <a:rPr lang="en-US" altLang="zh-CN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CN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altLang="zh-C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Spreadsheets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683568" y="3717032"/>
            <a:ext cx="7776864" cy="1152128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altLang="zh-CN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Wensheng </a:t>
            </a:r>
            <a:r>
              <a:rPr lang="en-US" altLang="zh-CN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Dou</a:t>
            </a:r>
            <a:r>
              <a:rPr lang="en-US" altLang="zh-CN" sz="2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CN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Shing-Chi </a:t>
            </a:r>
            <a:r>
              <a:rPr lang="en-US" altLang="zh-CN" sz="2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Cheung, Chushu Gao, Chang Xu, Liang Xu, Jun </a:t>
            </a:r>
            <a:r>
              <a:rPr lang="en-US" altLang="zh-CN" sz="2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Wei</a:t>
            </a:r>
            <a:endParaRPr lang="en-US" altLang="zh-CN" sz="2400" b="0" baseline="30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8" name="Picture 4" descr="https://encrypted-tbn2.gstatic.com/images?q=tbn:ANd9GcSejExEi0G1vn7289N-e-gVGYEvIvL615d7CLmQFyEY_jd2K_YNL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5410526"/>
            <a:ext cx="3190875" cy="1028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76" y="5104382"/>
            <a:ext cx="3171825" cy="1438275"/>
          </a:xfrm>
          <a:prstGeom prst="rect">
            <a:avLst/>
          </a:prstGeom>
        </p:spPr>
      </p:pic>
      <p:pic>
        <p:nvPicPr>
          <p:cNvPr id="4" name="Picture 4" descr="http://g.hiphotos.baidu.com/baike/w%3D268%3Bg%3D0/sign=a47879aeef50352ab161220e6b789ccf/7a899e510fb30f24dc2c9a1ace95d143ad4b0370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4977680"/>
            <a:ext cx="1691680" cy="1691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文本框 6"/>
          <p:cNvSpPr txBox="1"/>
          <p:nvPr/>
        </p:nvSpPr>
        <p:spPr>
          <a:xfrm>
            <a:off x="1177" y="44624"/>
            <a:ext cx="91428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Foundations of Software Engineering (FSE 2016), Seattle</a:t>
            </a:r>
            <a:endParaRPr lang="en-US" altLang="zh-CN" sz="2800" b="1" kern="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1594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971"/>
    </mc:Choice>
    <mc:Fallback xmlns="">
      <p:transition spd="slow" advTm="20971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Our Goal</a:t>
            </a:r>
            <a:r>
              <a:rPr lang="en-US" altLang="zh-CN" dirty="0"/>
              <a:t> - Challenges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Find </a:t>
            </a:r>
            <a:r>
              <a:rPr lang="en-US" altLang="zh-CN" dirty="0" smtClean="0"/>
              <a:t>tables with the same computational semantics</a:t>
            </a:r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r>
              <a:rPr lang="en-US" altLang="zh-CN" dirty="0" smtClean="0"/>
              <a:t>Detect clone-related smells among table clones</a:t>
            </a:r>
            <a:endParaRPr lang="en-US" altLang="zh-CN" dirty="0"/>
          </a:p>
        </p:txBody>
      </p:sp>
      <p:pic>
        <p:nvPicPr>
          <p:cNvPr id="3074" name="Picture 2" descr="spreadsheet cartoon 的图像结果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305604"/>
            <a:ext cx="1440159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15032" y="1844824"/>
            <a:ext cx="1488405" cy="71392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15032" y="2700152"/>
            <a:ext cx="1500185" cy="710779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15032" y="3552334"/>
            <a:ext cx="1514751" cy="717680"/>
          </a:xfrm>
          <a:prstGeom prst="rect">
            <a:avLst/>
          </a:prstGeom>
        </p:spPr>
      </p:pic>
      <p:cxnSp>
        <p:nvCxnSpPr>
          <p:cNvPr id="9" name="直接箭头连接符 8"/>
          <p:cNvCxnSpPr>
            <a:stCxn id="3074" idx="3"/>
            <a:endCxn id="6" idx="1"/>
          </p:cNvCxnSpPr>
          <p:nvPr/>
        </p:nvCxnSpPr>
        <p:spPr bwMode="auto">
          <a:xfrm flipV="1">
            <a:off x="2339751" y="2201787"/>
            <a:ext cx="375281" cy="823897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1" name="直接箭头连接符 10"/>
          <p:cNvCxnSpPr>
            <a:stCxn id="3074" idx="3"/>
            <a:endCxn id="7" idx="1"/>
          </p:cNvCxnSpPr>
          <p:nvPr/>
        </p:nvCxnSpPr>
        <p:spPr bwMode="auto">
          <a:xfrm>
            <a:off x="2339751" y="3025684"/>
            <a:ext cx="375281" cy="29858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4" name="直接箭头连接符 13"/>
          <p:cNvCxnSpPr>
            <a:stCxn id="3074" idx="3"/>
            <a:endCxn id="8" idx="1"/>
          </p:cNvCxnSpPr>
          <p:nvPr/>
        </p:nvCxnSpPr>
        <p:spPr bwMode="auto">
          <a:xfrm>
            <a:off x="2339751" y="3025684"/>
            <a:ext cx="375281" cy="88549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6" name="文本框 15"/>
          <p:cNvSpPr txBox="1"/>
          <p:nvPr/>
        </p:nvSpPr>
        <p:spPr>
          <a:xfrm>
            <a:off x="4229783" y="2093496"/>
            <a:ext cx="8098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 smtClean="0"/>
              <a:t>table1</a:t>
            </a:r>
            <a:endParaRPr lang="zh-CN" altLang="en-US" sz="2000" dirty="0"/>
          </a:p>
        </p:txBody>
      </p:sp>
      <p:sp>
        <p:nvSpPr>
          <p:cNvPr id="18" name="文本框 17"/>
          <p:cNvSpPr txBox="1"/>
          <p:nvPr/>
        </p:nvSpPr>
        <p:spPr>
          <a:xfrm>
            <a:off x="4229783" y="2962245"/>
            <a:ext cx="8098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 smtClean="0"/>
              <a:t>table2</a:t>
            </a:r>
            <a:endParaRPr lang="zh-CN" altLang="en-US" sz="2000" dirty="0"/>
          </a:p>
        </p:txBody>
      </p:sp>
      <p:sp>
        <p:nvSpPr>
          <p:cNvPr id="19" name="文本框 18"/>
          <p:cNvSpPr txBox="1"/>
          <p:nvPr/>
        </p:nvSpPr>
        <p:spPr>
          <a:xfrm>
            <a:off x="4267821" y="3779748"/>
            <a:ext cx="8098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 smtClean="0"/>
              <a:t>table3</a:t>
            </a:r>
            <a:endParaRPr lang="zh-CN" altLang="en-US" sz="2000" dirty="0"/>
          </a:p>
        </p:txBody>
      </p:sp>
      <p:sp>
        <p:nvSpPr>
          <p:cNvPr id="21" name="TextBox 23"/>
          <p:cNvSpPr txBox="1"/>
          <p:nvPr/>
        </p:nvSpPr>
        <p:spPr>
          <a:xfrm>
            <a:off x="5339890" y="2793122"/>
            <a:ext cx="3227848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FF0000"/>
                </a:solidFill>
              </a:rPr>
              <a:t>N</a:t>
            </a:r>
            <a:r>
              <a:rPr lang="en-US" sz="2400" b="1" i="1" dirty="0" smtClean="0">
                <a:solidFill>
                  <a:srgbClr val="FF0000"/>
                </a:solidFill>
              </a:rPr>
              <a:t>o records indicate copy &amp; paste</a:t>
            </a:r>
          </a:p>
        </p:txBody>
      </p:sp>
      <p:sp>
        <p:nvSpPr>
          <p:cNvPr id="23" name="TextBox 23"/>
          <p:cNvSpPr txBox="1"/>
          <p:nvPr/>
        </p:nvSpPr>
        <p:spPr>
          <a:xfrm>
            <a:off x="5292080" y="5013176"/>
            <a:ext cx="3384376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FF0000"/>
                </a:solidFill>
              </a:rPr>
              <a:t>Not all inconsistencies indicate smells </a:t>
            </a:r>
            <a:endParaRPr lang="en-US" sz="2400" b="1" i="1" dirty="0" smtClean="0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10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87563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Our Key Insight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Cell headers represent cells’ computational semantics</a:t>
            </a:r>
            <a:endParaRPr lang="zh-CN" altLang="en-US" dirty="0"/>
          </a:p>
        </p:txBody>
      </p:sp>
      <p:pic>
        <p:nvPicPr>
          <p:cNvPr id="17" name="图片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130" y="2513899"/>
            <a:ext cx="4765426" cy="1779197"/>
          </a:xfrm>
          <a:prstGeom prst="rect">
            <a:avLst/>
          </a:prstGeom>
        </p:spPr>
      </p:pic>
      <p:sp>
        <p:nvSpPr>
          <p:cNvPr id="18" name="TextBox 3"/>
          <p:cNvSpPr txBox="1"/>
          <p:nvPr/>
        </p:nvSpPr>
        <p:spPr>
          <a:xfrm>
            <a:off x="6588224" y="3299152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Calibri" panose="020F0502020204030204" pitchFamily="34" charset="0"/>
              </a:rPr>
              <a:t>: % Responses</a:t>
            </a:r>
            <a:endParaRPr lang="en-US" sz="2400" b="1" dirty="0">
              <a:latin typeface="Calibri" panose="020F0502020204030204" pitchFamily="34" charset="0"/>
            </a:endParaRPr>
          </a:p>
        </p:txBody>
      </p:sp>
      <p:sp>
        <p:nvSpPr>
          <p:cNvPr id="21" name="圆角矩形 20"/>
          <p:cNvSpPr/>
          <p:nvPr/>
        </p:nvSpPr>
        <p:spPr bwMode="gray">
          <a:xfrm>
            <a:off x="3988867" y="3444464"/>
            <a:ext cx="1008112" cy="216024"/>
          </a:xfrm>
          <a:prstGeom prst="roundRect">
            <a:avLst/>
          </a:prstGeom>
          <a:noFill/>
          <a:ln w="38100">
            <a:solidFill>
              <a:srgbClr val="FF000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endParaRPr lang="zh-CN" altLang="en-US" sz="24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ea typeface="微软雅黑" pitchFamily="34" charset="-122"/>
            </a:endParaRPr>
          </a:p>
        </p:txBody>
      </p:sp>
      <p:sp>
        <p:nvSpPr>
          <p:cNvPr id="22" name="左箭头 21"/>
          <p:cNvSpPr/>
          <p:nvPr/>
        </p:nvSpPr>
        <p:spPr bwMode="gray">
          <a:xfrm>
            <a:off x="2416739" y="3459454"/>
            <a:ext cx="1512168" cy="159006"/>
          </a:xfrm>
          <a:prstGeom prst="lef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FF0000"/>
            </a:solidFill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zh-CN" altLang="en-US" sz="2400" b="1" dirty="0"/>
          </a:p>
        </p:txBody>
      </p:sp>
      <p:sp>
        <p:nvSpPr>
          <p:cNvPr id="23" name="上箭头 22"/>
          <p:cNvSpPr/>
          <p:nvPr/>
        </p:nvSpPr>
        <p:spPr bwMode="gray">
          <a:xfrm>
            <a:off x="4398348" y="3154526"/>
            <a:ext cx="216024" cy="273042"/>
          </a:xfrm>
          <a:prstGeom prst="up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FF0000"/>
            </a:solidFill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zh-CN" altLang="en-US" sz="2400" b="1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11</a:t>
            </a:fld>
            <a:endParaRPr lang="zh-CN" altLang="en-US" dirty="0"/>
          </a:p>
        </p:txBody>
      </p:sp>
      <p:sp>
        <p:nvSpPr>
          <p:cNvPr id="14" name="任意多边形 13"/>
          <p:cNvSpPr/>
          <p:nvPr/>
        </p:nvSpPr>
        <p:spPr>
          <a:xfrm rot="5222483">
            <a:off x="3257310" y="2142760"/>
            <a:ext cx="1586065" cy="4247177"/>
          </a:xfrm>
          <a:custGeom>
            <a:avLst/>
            <a:gdLst>
              <a:gd name="connsiteX0" fmla="*/ 216569 w 1036853"/>
              <a:gd name="connsiteY0" fmla="*/ 0 h 2069431"/>
              <a:gd name="connsiteX1" fmla="*/ 1034716 w 1036853"/>
              <a:gd name="connsiteY1" fmla="*/ 1155031 h 2069431"/>
              <a:gd name="connsiteX2" fmla="*/ 0 w 1036853"/>
              <a:gd name="connsiteY2" fmla="*/ 2069431 h 2069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36853" h="2069431">
                <a:moveTo>
                  <a:pt x="216569" y="0"/>
                </a:moveTo>
                <a:cubicBezTo>
                  <a:pt x="643690" y="405063"/>
                  <a:pt x="1070811" y="810126"/>
                  <a:pt x="1034716" y="1155031"/>
                </a:cubicBezTo>
                <a:cubicBezTo>
                  <a:pt x="998621" y="1499936"/>
                  <a:pt x="56147" y="1904999"/>
                  <a:pt x="0" y="2069431"/>
                </a:cubicBezTo>
              </a:path>
            </a:pathLst>
          </a:custGeom>
          <a:noFill/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3"/>
          <p:cNvSpPr txBox="1"/>
          <p:nvPr/>
        </p:nvSpPr>
        <p:spPr>
          <a:xfrm>
            <a:off x="5415578" y="3299152"/>
            <a:ext cx="1607434" cy="4651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Calibri" panose="020F0502020204030204" pitchFamily="34" charset="0"/>
              </a:rPr>
              <a:t>Monthly </a:t>
            </a:r>
            <a:endParaRPr lang="en-US" sz="2400" b="1" dirty="0">
              <a:latin typeface="Calibri" panose="020F0502020204030204" pitchFamily="34" charset="0"/>
            </a:endParaRPr>
          </a:p>
        </p:txBody>
      </p:sp>
      <p:sp>
        <p:nvSpPr>
          <p:cNvPr id="15" name="任意多边形 14"/>
          <p:cNvSpPr/>
          <p:nvPr/>
        </p:nvSpPr>
        <p:spPr>
          <a:xfrm rot="6072982" flipH="1">
            <a:off x="5520469" y="805748"/>
            <a:ext cx="1455124" cy="3688895"/>
          </a:xfrm>
          <a:custGeom>
            <a:avLst/>
            <a:gdLst>
              <a:gd name="connsiteX0" fmla="*/ 216569 w 1036853"/>
              <a:gd name="connsiteY0" fmla="*/ 0 h 2069431"/>
              <a:gd name="connsiteX1" fmla="*/ 1034716 w 1036853"/>
              <a:gd name="connsiteY1" fmla="*/ 1155031 h 2069431"/>
              <a:gd name="connsiteX2" fmla="*/ 0 w 1036853"/>
              <a:gd name="connsiteY2" fmla="*/ 2069431 h 2069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36853" h="2069431">
                <a:moveTo>
                  <a:pt x="216569" y="0"/>
                </a:moveTo>
                <a:cubicBezTo>
                  <a:pt x="643690" y="405063"/>
                  <a:pt x="1070811" y="810126"/>
                  <a:pt x="1034716" y="1155031"/>
                </a:cubicBezTo>
                <a:cubicBezTo>
                  <a:pt x="998621" y="1499936"/>
                  <a:pt x="56147" y="1904999"/>
                  <a:pt x="0" y="2069431"/>
                </a:cubicBezTo>
              </a:path>
            </a:pathLst>
          </a:custGeom>
          <a:noFill/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395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2" grpId="0" animBg="1"/>
      <p:bldP spid="23" grpId="0" animBg="1"/>
      <p:bldP spid="14" grpId="0" animBg="1"/>
      <p:bldP spid="13" grpId="0"/>
      <p:bldP spid="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23"/>
          <p:cNvSpPr txBox="1"/>
          <p:nvPr/>
        </p:nvSpPr>
        <p:spPr>
          <a:xfrm>
            <a:off x="6588224" y="4014238"/>
            <a:ext cx="2023995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FF0000"/>
                </a:solidFill>
              </a:rPr>
              <a:t>Same Headers</a:t>
            </a: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Our Key Insight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Tables with the same headers would be likely to be clones</a:t>
            </a:r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0733" y="4377152"/>
            <a:ext cx="4288465" cy="205699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04582" y="1845054"/>
            <a:ext cx="5399666" cy="2015994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1464259" y="5364879"/>
            <a:ext cx="1091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i="1" dirty="0" smtClean="0"/>
              <a:t>Sheet Q2</a:t>
            </a:r>
            <a:endParaRPr lang="zh-CN" altLang="en-US" b="1" i="1" dirty="0"/>
          </a:p>
        </p:txBody>
      </p:sp>
      <p:sp>
        <p:nvSpPr>
          <p:cNvPr id="8" name="文本框 7"/>
          <p:cNvSpPr txBox="1"/>
          <p:nvPr/>
        </p:nvSpPr>
        <p:spPr>
          <a:xfrm>
            <a:off x="312131" y="2549986"/>
            <a:ext cx="1091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i="1" dirty="0" smtClean="0"/>
              <a:t>Sheet Q1</a:t>
            </a:r>
            <a:endParaRPr lang="zh-CN" altLang="en-US" b="1" i="1" dirty="0"/>
          </a:p>
        </p:txBody>
      </p:sp>
      <p:grpSp>
        <p:nvGrpSpPr>
          <p:cNvPr id="12" name="组合 11"/>
          <p:cNvGrpSpPr/>
          <p:nvPr/>
        </p:nvGrpSpPr>
        <p:grpSpPr>
          <a:xfrm>
            <a:off x="2870694" y="2703599"/>
            <a:ext cx="1481543" cy="3716335"/>
            <a:chOff x="2809134" y="2793539"/>
            <a:chExt cx="1481543" cy="3716335"/>
          </a:xfrm>
        </p:grpSpPr>
        <p:sp>
          <p:nvSpPr>
            <p:cNvPr id="13" name="圆角矩形 12"/>
            <p:cNvSpPr/>
            <p:nvPr/>
          </p:nvSpPr>
          <p:spPr bwMode="gray">
            <a:xfrm>
              <a:off x="2912077" y="2793539"/>
              <a:ext cx="1378600" cy="1180288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endParaRPr lang="zh-CN" alt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微软雅黑" pitchFamily="34" charset="-122"/>
              </a:endParaRPr>
            </a:p>
          </p:txBody>
        </p:sp>
        <p:sp>
          <p:nvSpPr>
            <p:cNvPr id="14" name="圆角矩形 13"/>
            <p:cNvSpPr/>
            <p:nvPr/>
          </p:nvSpPr>
          <p:spPr bwMode="gray">
            <a:xfrm>
              <a:off x="2809134" y="5329586"/>
              <a:ext cx="1481543" cy="1180288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endParaRPr lang="zh-CN" alt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微软雅黑" pitchFamily="34" charset="-122"/>
              </a:endParaRPr>
            </a:p>
          </p:txBody>
        </p:sp>
        <p:sp>
          <p:nvSpPr>
            <p:cNvPr id="16" name="上下箭头 15"/>
            <p:cNvSpPr/>
            <p:nvPr/>
          </p:nvSpPr>
          <p:spPr>
            <a:xfrm rot="10800000">
              <a:off x="3411780" y="3903378"/>
              <a:ext cx="418536" cy="1433595"/>
            </a:xfrm>
            <a:prstGeom prst="up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4383816" y="2353987"/>
            <a:ext cx="2485731" cy="2857281"/>
            <a:chOff x="4322256" y="2443927"/>
            <a:chExt cx="2485731" cy="2857281"/>
          </a:xfrm>
        </p:grpSpPr>
        <p:sp>
          <p:nvSpPr>
            <p:cNvPr id="9" name="圆角矩形 8"/>
            <p:cNvSpPr/>
            <p:nvPr/>
          </p:nvSpPr>
          <p:spPr bwMode="gray">
            <a:xfrm>
              <a:off x="4322256" y="2443927"/>
              <a:ext cx="2452011" cy="349612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endParaRPr lang="zh-CN" alt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微软雅黑" pitchFamily="34" charset="-122"/>
              </a:endParaRPr>
            </a:p>
          </p:txBody>
        </p:sp>
        <p:sp>
          <p:nvSpPr>
            <p:cNvPr id="17" name="圆角矩形 16"/>
            <p:cNvSpPr/>
            <p:nvPr/>
          </p:nvSpPr>
          <p:spPr bwMode="gray">
            <a:xfrm>
              <a:off x="4355976" y="4951596"/>
              <a:ext cx="2452011" cy="349612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endParaRPr lang="zh-CN" alt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微软雅黑" pitchFamily="34" charset="-122"/>
              </a:endParaRPr>
            </a:p>
          </p:txBody>
        </p:sp>
        <p:sp>
          <p:nvSpPr>
            <p:cNvPr id="15" name="上下箭头 14"/>
            <p:cNvSpPr/>
            <p:nvPr/>
          </p:nvSpPr>
          <p:spPr>
            <a:xfrm rot="10800000">
              <a:off x="5616173" y="2793539"/>
              <a:ext cx="418536" cy="2190782"/>
            </a:xfrm>
            <a:prstGeom prst="up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12</a:t>
            </a:fld>
            <a:endParaRPr lang="zh-CN" altLang="en-US" dirty="0"/>
          </a:p>
        </p:txBody>
      </p:sp>
      <p:sp>
        <p:nvSpPr>
          <p:cNvPr id="18" name="圆角矩形 17"/>
          <p:cNvSpPr/>
          <p:nvPr/>
        </p:nvSpPr>
        <p:spPr bwMode="gray">
          <a:xfrm>
            <a:off x="4417230" y="2697699"/>
            <a:ext cx="2381247" cy="1167138"/>
          </a:xfrm>
          <a:prstGeom prst="roundRect">
            <a:avLst/>
          </a:prstGeom>
          <a:solidFill>
            <a:srgbClr val="FF0000">
              <a:alpha val="30000"/>
            </a:srgbClr>
          </a:solidFill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zh-CN" altLang="en-US" sz="24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ea typeface="微软雅黑" pitchFamily="34" charset="-122"/>
            </a:endParaRPr>
          </a:p>
        </p:txBody>
      </p:sp>
      <p:sp>
        <p:nvSpPr>
          <p:cNvPr id="19" name="圆角矩形 18"/>
          <p:cNvSpPr/>
          <p:nvPr/>
        </p:nvSpPr>
        <p:spPr bwMode="gray">
          <a:xfrm>
            <a:off x="4410628" y="5248645"/>
            <a:ext cx="2381247" cy="1167138"/>
          </a:xfrm>
          <a:prstGeom prst="roundRect">
            <a:avLst/>
          </a:prstGeom>
          <a:solidFill>
            <a:srgbClr val="FF0000">
              <a:alpha val="30000"/>
            </a:srgbClr>
          </a:solidFill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zh-CN" altLang="en-US" sz="24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30762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圆角矩形 38"/>
          <p:cNvSpPr/>
          <p:nvPr/>
        </p:nvSpPr>
        <p:spPr bwMode="gray">
          <a:xfrm>
            <a:off x="899593" y="4683116"/>
            <a:ext cx="792088" cy="510778"/>
          </a:xfrm>
          <a:prstGeom prst="round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zh-CN" sz="2400" b="1" i="1" dirty="0" smtClean="0">
                <a:solidFill>
                  <a:srgbClr val="FF0000"/>
                </a:solidFill>
              </a:rPr>
              <a:t>Diff</a:t>
            </a:r>
            <a:endParaRPr lang="zh-CN" altLang="en-US" sz="2400" b="1" i="1" dirty="0">
              <a:solidFill>
                <a:srgbClr val="FF0000"/>
              </a:solidFill>
            </a:endParaRPr>
          </a:p>
        </p:txBody>
      </p:sp>
      <p:sp>
        <p:nvSpPr>
          <p:cNvPr id="37" name="圆角矩形 36"/>
          <p:cNvSpPr/>
          <p:nvPr/>
        </p:nvSpPr>
        <p:spPr bwMode="gray">
          <a:xfrm>
            <a:off x="7577397" y="4563157"/>
            <a:ext cx="992365" cy="510778"/>
          </a:xfrm>
          <a:prstGeom prst="round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zh-CN" sz="2400" b="1" i="1" dirty="0" smtClean="0">
                <a:solidFill>
                  <a:srgbClr val="FF0000"/>
                </a:solidFill>
              </a:rPr>
              <a:t>Same</a:t>
            </a:r>
            <a:endParaRPr lang="zh-CN" altLang="en-US" sz="2400" b="1" i="1" dirty="0">
              <a:solidFill>
                <a:srgbClr val="FF0000"/>
              </a:solidFill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7810" y="2492896"/>
            <a:ext cx="5399666" cy="2015994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Which Headers </a:t>
            </a:r>
            <a:r>
              <a:rPr lang="en-US" altLang="zh-CN" dirty="0"/>
              <a:t>c</a:t>
            </a:r>
            <a:r>
              <a:rPr lang="en-US" altLang="zh-CN" dirty="0" smtClean="0"/>
              <a:t>an </a:t>
            </a:r>
            <a:r>
              <a:rPr lang="en-US" altLang="zh-CN" dirty="0"/>
              <a:t>b</a:t>
            </a:r>
            <a:r>
              <a:rPr lang="en-US" altLang="zh-CN" dirty="0" smtClean="0"/>
              <a:t>e </a:t>
            </a:r>
            <a:r>
              <a:rPr lang="en-US" altLang="zh-CN" dirty="0"/>
              <a:t>Used?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66738" y="1077914"/>
            <a:ext cx="8001000" cy="1089632"/>
          </a:xfrm>
        </p:spPr>
        <p:txBody>
          <a:bodyPr/>
          <a:lstStyle/>
          <a:p>
            <a:r>
              <a:rPr lang="en-US" altLang="zh-CN" i="1" dirty="0"/>
              <a:t>Not all </a:t>
            </a:r>
            <a:r>
              <a:rPr lang="en-US" altLang="zh-CN" dirty="0" smtClean="0"/>
              <a:t>levels of headers are created equal</a:t>
            </a:r>
            <a:endParaRPr lang="zh-CN" altLang="en-US" dirty="0"/>
          </a:p>
          <a:p>
            <a:r>
              <a:rPr lang="en-US" altLang="zh-CN" i="1" dirty="0" smtClean="0"/>
              <a:t>Only First-level headers</a:t>
            </a:r>
            <a:r>
              <a:rPr lang="en-US" altLang="zh-CN" dirty="0" smtClean="0"/>
              <a:t> are used to detect clones</a:t>
            </a:r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09011" y="4756381"/>
            <a:ext cx="4288465" cy="2056995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1777575" y="6492178"/>
            <a:ext cx="1091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i="1" dirty="0" smtClean="0"/>
              <a:t>Sheet Q2</a:t>
            </a:r>
            <a:endParaRPr lang="zh-CN" altLang="en-US" b="1" i="1" dirty="0"/>
          </a:p>
        </p:txBody>
      </p:sp>
      <p:sp>
        <p:nvSpPr>
          <p:cNvPr id="8" name="文本框 7"/>
          <p:cNvSpPr txBox="1"/>
          <p:nvPr/>
        </p:nvSpPr>
        <p:spPr>
          <a:xfrm>
            <a:off x="1895286" y="2208682"/>
            <a:ext cx="1091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i="1" dirty="0" smtClean="0"/>
              <a:t>Sheet Q1</a:t>
            </a:r>
            <a:endParaRPr lang="zh-CN" altLang="en-US" b="1" i="1" dirty="0"/>
          </a:p>
        </p:txBody>
      </p:sp>
      <p:sp>
        <p:nvSpPr>
          <p:cNvPr id="33" name="上下箭头 32"/>
          <p:cNvSpPr/>
          <p:nvPr/>
        </p:nvSpPr>
        <p:spPr bwMode="gray">
          <a:xfrm>
            <a:off x="8313408" y="4066233"/>
            <a:ext cx="475549" cy="1541949"/>
          </a:xfrm>
          <a:prstGeom prst="upDownArrow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wrap="square" rtlCol="0" anchor="ctr">
            <a:noAutofit/>
          </a:bodyPr>
          <a:lstStyle/>
          <a:p>
            <a:pPr algn="ctr"/>
            <a:endParaRPr lang="zh-CN" altLang="en-US" sz="2000" b="1" dirty="0">
              <a:solidFill>
                <a:srgbClr val="FF0000"/>
              </a:solidFill>
            </a:endParaRPr>
          </a:p>
        </p:txBody>
      </p:sp>
      <p:sp>
        <p:nvSpPr>
          <p:cNvPr id="48" name="上下箭头 47"/>
          <p:cNvSpPr/>
          <p:nvPr/>
        </p:nvSpPr>
        <p:spPr bwMode="gray">
          <a:xfrm>
            <a:off x="616756" y="4357830"/>
            <a:ext cx="475549" cy="1117175"/>
          </a:xfrm>
          <a:prstGeom prst="upDownArrow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wrap="square" rtlCol="0" anchor="ctr">
            <a:noAutofit/>
          </a:bodyPr>
          <a:lstStyle/>
          <a:p>
            <a:pPr algn="ctr"/>
            <a:endParaRPr lang="zh-CN" altLang="en-US" sz="2000" b="1" dirty="0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13</a:t>
            </a:fld>
            <a:endParaRPr lang="zh-CN" altLang="en-US" dirty="0"/>
          </a:p>
        </p:txBody>
      </p:sp>
      <p:grpSp>
        <p:nvGrpSpPr>
          <p:cNvPr id="63" name="组合 62"/>
          <p:cNvGrpSpPr/>
          <p:nvPr/>
        </p:nvGrpSpPr>
        <p:grpSpPr>
          <a:xfrm>
            <a:off x="3205306" y="2994229"/>
            <a:ext cx="6118242" cy="1528061"/>
            <a:chOff x="3205306" y="2994229"/>
            <a:chExt cx="6118242" cy="1528061"/>
          </a:xfrm>
        </p:grpSpPr>
        <p:sp>
          <p:nvSpPr>
            <p:cNvPr id="10" name="圆角矩形 9"/>
            <p:cNvSpPr/>
            <p:nvPr/>
          </p:nvSpPr>
          <p:spPr bwMode="gray">
            <a:xfrm>
              <a:off x="4645465" y="2994229"/>
              <a:ext cx="2452010" cy="362533"/>
            </a:xfrm>
            <a:prstGeom prst="roundRect">
              <a:avLst/>
            </a:prstGeom>
            <a:noFill/>
            <a:ln w="38100">
              <a:solidFill>
                <a:srgbClr val="0070C0"/>
              </a:solidFill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endParaRPr lang="zh-CN" alt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微软雅黑" pitchFamily="34" charset="-122"/>
              </a:endParaRPr>
            </a:p>
          </p:txBody>
        </p:sp>
        <p:sp>
          <p:nvSpPr>
            <p:cNvPr id="12" name="圆角矩形 11"/>
            <p:cNvSpPr/>
            <p:nvPr/>
          </p:nvSpPr>
          <p:spPr bwMode="gray">
            <a:xfrm>
              <a:off x="3205306" y="3342002"/>
              <a:ext cx="1471626" cy="1180288"/>
            </a:xfrm>
            <a:prstGeom prst="roundRect">
              <a:avLst/>
            </a:prstGeom>
            <a:noFill/>
            <a:ln w="38100">
              <a:solidFill>
                <a:srgbClr val="0070C0"/>
              </a:solidFill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endParaRPr lang="zh-CN" alt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微软雅黑" pitchFamily="34" charset="-122"/>
              </a:endParaRPr>
            </a:p>
          </p:txBody>
        </p:sp>
        <p:sp>
          <p:nvSpPr>
            <p:cNvPr id="31" name="TextBox 3"/>
            <p:cNvSpPr txBox="1"/>
            <p:nvPr/>
          </p:nvSpPr>
          <p:spPr>
            <a:xfrm>
              <a:off x="7596336" y="3068960"/>
              <a:ext cx="172721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i="1" dirty="0" smtClean="0">
                  <a:solidFill>
                    <a:srgbClr val="0070C0"/>
                  </a:solidFill>
                  <a:latin typeface="Calibri" panose="020F0502020204030204" pitchFamily="34" charset="0"/>
                </a:rPr>
                <a:t>First-level </a:t>
              </a:r>
            </a:p>
            <a:p>
              <a:pPr algn="ctr"/>
              <a:r>
                <a:rPr lang="en-US" sz="2400" b="1" i="1" dirty="0" smtClean="0">
                  <a:solidFill>
                    <a:srgbClr val="0070C0"/>
                  </a:solidFill>
                  <a:latin typeface="Calibri" panose="020F0502020204030204" pitchFamily="34" charset="0"/>
                </a:rPr>
                <a:t>headers</a:t>
              </a:r>
            </a:p>
          </p:txBody>
        </p:sp>
        <p:cxnSp>
          <p:nvCxnSpPr>
            <p:cNvPr id="38" name="直接箭头连接符 37"/>
            <p:cNvCxnSpPr>
              <a:endCxn id="10" idx="3"/>
            </p:cNvCxnSpPr>
            <p:nvPr/>
          </p:nvCxnSpPr>
          <p:spPr bwMode="auto">
            <a:xfrm flipH="1" flipV="1">
              <a:off x="7097475" y="3175496"/>
              <a:ext cx="786893" cy="209874"/>
            </a:xfrm>
            <a:prstGeom prst="straightConnector1">
              <a:avLst/>
            </a:prstGeom>
            <a:noFill/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0" name="直接箭头连接符 39"/>
            <p:cNvCxnSpPr/>
            <p:nvPr/>
          </p:nvCxnSpPr>
          <p:spPr bwMode="auto">
            <a:xfrm flipH="1">
              <a:off x="4676931" y="3533847"/>
              <a:ext cx="3207438" cy="528487"/>
            </a:xfrm>
            <a:prstGeom prst="straightConnector1">
              <a:avLst/>
            </a:prstGeom>
            <a:noFill/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64" name="组合 63"/>
          <p:cNvGrpSpPr/>
          <p:nvPr/>
        </p:nvGrpSpPr>
        <p:grpSpPr>
          <a:xfrm>
            <a:off x="3102515" y="5334307"/>
            <a:ext cx="6221033" cy="1479069"/>
            <a:chOff x="3102515" y="5334307"/>
            <a:chExt cx="6221033" cy="1479069"/>
          </a:xfrm>
        </p:grpSpPr>
        <p:sp>
          <p:nvSpPr>
            <p:cNvPr id="9" name="圆角矩形 8"/>
            <p:cNvSpPr/>
            <p:nvPr/>
          </p:nvSpPr>
          <p:spPr bwMode="gray">
            <a:xfrm>
              <a:off x="4614468" y="5334307"/>
              <a:ext cx="2452011" cy="298439"/>
            </a:xfrm>
            <a:prstGeom prst="roundRect">
              <a:avLst/>
            </a:prstGeom>
            <a:noFill/>
            <a:ln w="38100">
              <a:solidFill>
                <a:srgbClr val="0070C0"/>
              </a:solidFill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endParaRPr lang="zh-CN" alt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微软雅黑" pitchFamily="34" charset="-122"/>
              </a:endParaRPr>
            </a:p>
          </p:txBody>
        </p:sp>
        <p:sp>
          <p:nvSpPr>
            <p:cNvPr id="11" name="圆角矩形 10"/>
            <p:cNvSpPr/>
            <p:nvPr/>
          </p:nvSpPr>
          <p:spPr bwMode="gray">
            <a:xfrm>
              <a:off x="3102515" y="5633088"/>
              <a:ext cx="1483284" cy="1180288"/>
            </a:xfrm>
            <a:prstGeom prst="roundRect">
              <a:avLst/>
            </a:prstGeom>
            <a:noFill/>
            <a:ln w="38100">
              <a:solidFill>
                <a:srgbClr val="0070C0"/>
              </a:solidFill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endParaRPr lang="zh-CN" alt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微软雅黑" pitchFamily="34" charset="-122"/>
              </a:endParaRPr>
            </a:p>
          </p:txBody>
        </p:sp>
        <p:sp>
          <p:nvSpPr>
            <p:cNvPr id="32" name="TextBox 3"/>
            <p:cNvSpPr txBox="1"/>
            <p:nvPr/>
          </p:nvSpPr>
          <p:spPr>
            <a:xfrm>
              <a:off x="7596336" y="5666825"/>
              <a:ext cx="172721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i="1" dirty="0" smtClean="0">
                  <a:solidFill>
                    <a:srgbClr val="0070C0"/>
                  </a:solidFill>
                  <a:latin typeface="Calibri" panose="020F0502020204030204" pitchFamily="34" charset="0"/>
                </a:rPr>
                <a:t>First-level </a:t>
              </a:r>
            </a:p>
            <a:p>
              <a:pPr algn="ctr"/>
              <a:r>
                <a:rPr lang="en-US" sz="2400" b="1" i="1" dirty="0" smtClean="0">
                  <a:solidFill>
                    <a:srgbClr val="0070C0"/>
                  </a:solidFill>
                  <a:latin typeface="Calibri" panose="020F0502020204030204" pitchFamily="34" charset="0"/>
                </a:rPr>
                <a:t>headers</a:t>
              </a:r>
            </a:p>
          </p:txBody>
        </p:sp>
        <p:cxnSp>
          <p:nvCxnSpPr>
            <p:cNvPr id="41" name="直接箭头连接符 40"/>
            <p:cNvCxnSpPr/>
            <p:nvPr/>
          </p:nvCxnSpPr>
          <p:spPr bwMode="auto">
            <a:xfrm flipH="1" flipV="1">
              <a:off x="7097476" y="5457348"/>
              <a:ext cx="642876" cy="543194"/>
            </a:xfrm>
            <a:prstGeom prst="straightConnector1">
              <a:avLst/>
            </a:prstGeom>
            <a:noFill/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5" name="直接箭头连接符 44"/>
            <p:cNvCxnSpPr>
              <a:endCxn id="11" idx="3"/>
            </p:cNvCxnSpPr>
            <p:nvPr/>
          </p:nvCxnSpPr>
          <p:spPr bwMode="auto">
            <a:xfrm flipH="1">
              <a:off x="4585799" y="6082323"/>
              <a:ext cx="3154554" cy="140909"/>
            </a:xfrm>
            <a:prstGeom prst="straightConnector1">
              <a:avLst/>
            </a:prstGeom>
            <a:noFill/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65" name="组合 64"/>
          <p:cNvGrpSpPr/>
          <p:nvPr/>
        </p:nvGrpSpPr>
        <p:grpSpPr>
          <a:xfrm>
            <a:off x="-139261" y="2688843"/>
            <a:ext cx="5983105" cy="1744050"/>
            <a:chOff x="-139261" y="2688843"/>
            <a:chExt cx="5983105" cy="1744050"/>
          </a:xfrm>
        </p:grpSpPr>
        <p:sp>
          <p:nvSpPr>
            <p:cNvPr id="34" name="圆角矩形 33"/>
            <p:cNvSpPr/>
            <p:nvPr/>
          </p:nvSpPr>
          <p:spPr bwMode="gray">
            <a:xfrm>
              <a:off x="4718759" y="2688843"/>
              <a:ext cx="1125085" cy="310602"/>
            </a:xfrm>
            <a:prstGeom prst="roundRect">
              <a:avLst/>
            </a:prstGeom>
            <a:noFill/>
            <a:ln w="38100">
              <a:solidFill>
                <a:srgbClr val="00B050"/>
              </a:solidFill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endParaRPr lang="zh-CN" alt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微软雅黑" pitchFamily="34" charset="-122"/>
              </a:endParaRPr>
            </a:p>
          </p:txBody>
        </p:sp>
        <p:sp>
          <p:nvSpPr>
            <p:cNvPr id="36" name="圆角矩形 35"/>
            <p:cNvSpPr/>
            <p:nvPr/>
          </p:nvSpPr>
          <p:spPr bwMode="gray">
            <a:xfrm>
              <a:off x="2054463" y="3068959"/>
              <a:ext cx="1125085" cy="1288871"/>
            </a:xfrm>
            <a:prstGeom prst="roundRect">
              <a:avLst/>
            </a:prstGeom>
            <a:noFill/>
            <a:ln w="38100">
              <a:solidFill>
                <a:srgbClr val="00B050"/>
              </a:solidFill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endParaRPr lang="zh-CN" alt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微软雅黑" pitchFamily="34" charset="-122"/>
              </a:endParaRPr>
            </a:p>
          </p:txBody>
        </p:sp>
        <p:sp>
          <p:nvSpPr>
            <p:cNvPr id="42" name="TextBox 3"/>
            <p:cNvSpPr txBox="1"/>
            <p:nvPr/>
          </p:nvSpPr>
          <p:spPr>
            <a:xfrm>
              <a:off x="-139261" y="3601896"/>
              <a:ext cx="180535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i="1" dirty="0" smtClean="0">
                  <a:solidFill>
                    <a:srgbClr val="00B050"/>
                  </a:solidFill>
                  <a:latin typeface="Calibri" panose="020F0502020204030204" pitchFamily="34" charset="0"/>
                </a:rPr>
                <a:t>Higher-level </a:t>
              </a:r>
            </a:p>
            <a:p>
              <a:pPr algn="ctr"/>
              <a:r>
                <a:rPr lang="en-US" sz="2400" b="1" i="1" dirty="0" smtClean="0">
                  <a:solidFill>
                    <a:srgbClr val="00B050"/>
                  </a:solidFill>
                  <a:latin typeface="Calibri" panose="020F0502020204030204" pitchFamily="34" charset="0"/>
                </a:rPr>
                <a:t>headers</a:t>
              </a:r>
            </a:p>
          </p:txBody>
        </p:sp>
        <p:cxnSp>
          <p:nvCxnSpPr>
            <p:cNvPr id="49" name="直接箭头连接符 48"/>
            <p:cNvCxnSpPr/>
            <p:nvPr/>
          </p:nvCxnSpPr>
          <p:spPr bwMode="auto">
            <a:xfrm flipV="1">
              <a:off x="1666094" y="2852937"/>
              <a:ext cx="3010836" cy="936103"/>
            </a:xfrm>
            <a:prstGeom prst="straightConnector1">
              <a:avLst/>
            </a:prstGeom>
            <a:noFill/>
            <a:ln w="3810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4" name="直接箭头连接符 53"/>
            <p:cNvCxnSpPr>
              <a:stCxn id="42" idx="3"/>
            </p:cNvCxnSpPr>
            <p:nvPr/>
          </p:nvCxnSpPr>
          <p:spPr bwMode="auto">
            <a:xfrm>
              <a:off x="1666094" y="4017395"/>
              <a:ext cx="605505" cy="44939"/>
            </a:xfrm>
            <a:prstGeom prst="straightConnector1">
              <a:avLst/>
            </a:prstGeom>
            <a:noFill/>
            <a:ln w="3810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66" name="组合 65"/>
          <p:cNvGrpSpPr/>
          <p:nvPr/>
        </p:nvGrpSpPr>
        <p:grpSpPr>
          <a:xfrm>
            <a:off x="-113675" y="4993341"/>
            <a:ext cx="5916762" cy="1171963"/>
            <a:chOff x="-113675" y="4993341"/>
            <a:chExt cx="5916762" cy="1171963"/>
          </a:xfrm>
        </p:grpSpPr>
        <p:sp>
          <p:nvSpPr>
            <p:cNvPr id="35" name="圆角矩形 34"/>
            <p:cNvSpPr/>
            <p:nvPr/>
          </p:nvSpPr>
          <p:spPr bwMode="gray">
            <a:xfrm>
              <a:off x="4678002" y="4993341"/>
              <a:ext cx="1125085" cy="310602"/>
            </a:xfrm>
            <a:prstGeom prst="roundRect">
              <a:avLst/>
            </a:prstGeom>
            <a:noFill/>
            <a:ln w="38100">
              <a:solidFill>
                <a:srgbClr val="00B050"/>
              </a:solidFill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endParaRPr lang="zh-CN" alt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微软雅黑" pitchFamily="34" charset="-122"/>
              </a:endParaRPr>
            </a:p>
          </p:txBody>
        </p:sp>
        <p:sp>
          <p:nvSpPr>
            <p:cNvPr id="47" name="TextBox 3"/>
            <p:cNvSpPr txBox="1"/>
            <p:nvPr/>
          </p:nvSpPr>
          <p:spPr>
            <a:xfrm>
              <a:off x="-113675" y="5334307"/>
              <a:ext cx="180535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i="1" dirty="0" smtClean="0">
                  <a:solidFill>
                    <a:srgbClr val="00B050"/>
                  </a:solidFill>
                  <a:latin typeface="Calibri" panose="020F0502020204030204" pitchFamily="34" charset="0"/>
                </a:rPr>
                <a:t>Higher-level </a:t>
              </a:r>
            </a:p>
            <a:p>
              <a:pPr algn="ctr"/>
              <a:r>
                <a:rPr lang="en-US" sz="2400" b="1" i="1" dirty="0" smtClean="0">
                  <a:solidFill>
                    <a:srgbClr val="00B050"/>
                  </a:solidFill>
                  <a:latin typeface="Calibri" panose="020F0502020204030204" pitchFamily="34" charset="0"/>
                </a:rPr>
                <a:t>headers</a:t>
              </a:r>
            </a:p>
          </p:txBody>
        </p:sp>
        <p:cxnSp>
          <p:nvCxnSpPr>
            <p:cNvPr id="60" name="直接箭头连接符 59"/>
            <p:cNvCxnSpPr>
              <a:stCxn id="47" idx="3"/>
            </p:cNvCxnSpPr>
            <p:nvPr/>
          </p:nvCxnSpPr>
          <p:spPr bwMode="auto">
            <a:xfrm flipV="1">
              <a:off x="1691680" y="5157192"/>
              <a:ext cx="2953785" cy="592614"/>
            </a:xfrm>
            <a:prstGeom prst="straightConnector1">
              <a:avLst/>
            </a:prstGeom>
            <a:noFill/>
            <a:ln w="3810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187315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39" grpId="1" animBg="1"/>
      <p:bldP spid="37" grpId="0" animBg="1"/>
      <p:bldP spid="37" grpId="1" animBg="1"/>
      <p:bldP spid="37" grpId="2" animBg="1"/>
      <p:bldP spid="33" grpId="0" animBg="1"/>
      <p:bldP spid="33" grpId="1" animBg="1"/>
      <p:bldP spid="33" grpId="2" animBg="1"/>
      <p:bldP spid="48" grpId="0" animBg="1"/>
      <p:bldP spid="48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5182" y="3017501"/>
            <a:ext cx="3709306" cy="1779197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33" y="3023040"/>
            <a:ext cx="4765426" cy="177919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How to Find Table Clones?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66738" y="1077913"/>
            <a:ext cx="8383002" cy="821027"/>
          </a:xfrm>
        </p:spPr>
        <p:txBody>
          <a:bodyPr/>
          <a:lstStyle/>
          <a:p>
            <a:r>
              <a:rPr lang="en-US" altLang="zh-CN" dirty="0" smtClean="0"/>
              <a:t>Two </a:t>
            </a:r>
            <a:r>
              <a:rPr lang="en-US" altLang="zh-CN" dirty="0"/>
              <a:t>tables are likely a table clone if </a:t>
            </a:r>
            <a:r>
              <a:rPr lang="en-US" altLang="zh-CN" dirty="0">
                <a:solidFill>
                  <a:srgbClr val="FF0000"/>
                </a:solidFill>
              </a:rPr>
              <a:t>all their corresponding cells</a:t>
            </a:r>
            <a:r>
              <a:rPr lang="en-US" altLang="zh-CN" dirty="0"/>
              <a:t> have the same </a:t>
            </a:r>
            <a:r>
              <a:rPr lang="en-US" altLang="zh-CN" dirty="0" smtClean="0"/>
              <a:t>headers</a:t>
            </a:r>
            <a:endParaRPr lang="zh-CN" altLang="en-US" dirty="0"/>
          </a:p>
        </p:txBody>
      </p:sp>
      <p:grpSp>
        <p:nvGrpSpPr>
          <p:cNvPr id="22" name="组合 21"/>
          <p:cNvGrpSpPr/>
          <p:nvPr/>
        </p:nvGrpSpPr>
        <p:grpSpPr>
          <a:xfrm>
            <a:off x="2670296" y="3734385"/>
            <a:ext cx="4924869" cy="228288"/>
            <a:chOff x="2670296" y="3734385"/>
            <a:chExt cx="4924869" cy="228288"/>
          </a:xfrm>
        </p:grpSpPr>
        <p:sp>
          <p:nvSpPr>
            <p:cNvPr id="24" name="圆角矩形 23"/>
            <p:cNvSpPr/>
            <p:nvPr/>
          </p:nvSpPr>
          <p:spPr bwMode="gray">
            <a:xfrm>
              <a:off x="2670296" y="3734385"/>
              <a:ext cx="795490" cy="228288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endParaRPr lang="zh-CN" alt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微软雅黑" pitchFamily="34" charset="-122"/>
              </a:endParaRPr>
            </a:p>
          </p:txBody>
        </p:sp>
        <p:sp>
          <p:nvSpPr>
            <p:cNvPr id="25" name="圆角矩形 24"/>
            <p:cNvSpPr/>
            <p:nvPr/>
          </p:nvSpPr>
          <p:spPr bwMode="gray">
            <a:xfrm>
              <a:off x="6833744" y="3745043"/>
              <a:ext cx="761421" cy="217630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endParaRPr lang="zh-CN" alt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微软雅黑" pitchFamily="34" charset="-122"/>
              </a:endParaRPr>
            </a:p>
          </p:txBody>
        </p:sp>
      </p:grp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14</a:t>
            </a:fld>
            <a:endParaRPr lang="zh-CN" altLang="en-US" dirty="0"/>
          </a:p>
        </p:txBody>
      </p:sp>
      <p:grpSp>
        <p:nvGrpSpPr>
          <p:cNvPr id="23" name="组合 22"/>
          <p:cNvGrpSpPr/>
          <p:nvPr/>
        </p:nvGrpSpPr>
        <p:grpSpPr>
          <a:xfrm>
            <a:off x="2123728" y="2492896"/>
            <a:ext cx="5090727" cy="1252147"/>
            <a:chOff x="2123728" y="2492896"/>
            <a:chExt cx="5090727" cy="1252147"/>
          </a:xfrm>
        </p:grpSpPr>
        <p:sp>
          <p:nvSpPr>
            <p:cNvPr id="28" name="TextBox 3"/>
            <p:cNvSpPr txBox="1"/>
            <p:nvPr/>
          </p:nvSpPr>
          <p:spPr>
            <a:xfrm>
              <a:off x="2123728" y="2492896"/>
              <a:ext cx="345442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>
                  <a:latin typeface="Calibri" panose="020F0502020204030204" pitchFamily="34" charset="0"/>
                </a:rPr>
                <a:t>Weekly : Responses</a:t>
              </a:r>
              <a:endParaRPr lang="en-US" sz="2400" b="1" dirty="0">
                <a:latin typeface="Calibri" panose="020F0502020204030204" pitchFamily="34" charset="0"/>
              </a:endParaRPr>
            </a:p>
          </p:txBody>
        </p:sp>
        <p:cxnSp>
          <p:nvCxnSpPr>
            <p:cNvPr id="67" name="直接箭头连接符 66"/>
            <p:cNvCxnSpPr>
              <a:endCxn id="25" idx="0"/>
            </p:cNvCxnSpPr>
            <p:nvPr/>
          </p:nvCxnSpPr>
          <p:spPr bwMode="auto">
            <a:xfrm>
              <a:off x="3457265" y="2954561"/>
              <a:ext cx="3757190" cy="790482"/>
            </a:xfrm>
            <a:prstGeom prst="straightConnector1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68" name="直接箭头连接符 67"/>
            <p:cNvCxnSpPr/>
            <p:nvPr/>
          </p:nvCxnSpPr>
          <p:spPr bwMode="auto">
            <a:xfrm flipH="1">
              <a:off x="3299083" y="2954561"/>
              <a:ext cx="166703" cy="790482"/>
            </a:xfrm>
            <a:prstGeom prst="straightConnector1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26" name="组合 25"/>
          <p:cNvGrpSpPr/>
          <p:nvPr/>
        </p:nvGrpSpPr>
        <p:grpSpPr>
          <a:xfrm>
            <a:off x="2653956" y="3701171"/>
            <a:ext cx="6295784" cy="2277726"/>
            <a:chOff x="2653956" y="3701171"/>
            <a:chExt cx="6295784" cy="2277726"/>
          </a:xfrm>
        </p:grpSpPr>
        <p:sp>
          <p:nvSpPr>
            <p:cNvPr id="57" name="圆角矩形 56"/>
            <p:cNvSpPr/>
            <p:nvPr/>
          </p:nvSpPr>
          <p:spPr bwMode="gray">
            <a:xfrm>
              <a:off x="2653956" y="3725486"/>
              <a:ext cx="2103079" cy="1045755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endParaRPr lang="zh-CN" alt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微软雅黑" pitchFamily="34" charset="-122"/>
              </a:endParaRPr>
            </a:p>
          </p:txBody>
        </p:sp>
        <p:sp>
          <p:nvSpPr>
            <p:cNvPr id="58" name="圆角矩形 57"/>
            <p:cNvSpPr/>
            <p:nvPr/>
          </p:nvSpPr>
          <p:spPr bwMode="gray">
            <a:xfrm>
              <a:off x="6846661" y="3701171"/>
              <a:ext cx="2103079" cy="1045755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endParaRPr lang="zh-CN" alt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微软雅黑" pitchFamily="34" charset="-122"/>
              </a:endParaRPr>
            </a:p>
          </p:txBody>
        </p:sp>
        <p:sp>
          <p:nvSpPr>
            <p:cNvPr id="60" name="TextBox 3"/>
            <p:cNvSpPr txBox="1"/>
            <p:nvPr/>
          </p:nvSpPr>
          <p:spPr>
            <a:xfrm>
              <a:off x="3299083" y="5517232"/>
              <a:ext cx="393924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>
                  <a:latin typeface="Calibri" panose="020F0502020204030204" pitchFamily="34" charset="0"/>
                </a:rPr>
                <a:t>Table clone</a:t>
              </a:r>
              <a:endParaRPr lang="en-US" sz="2400" b="1" dirty="0">
                <a:latin typeface="Calibri" panose="020F0502020204030204" pitchFamily="34" charset="0"/>
              </a:endParaRPr>
            </a:p>
          </p:txBody>
        </p:sp>
        <p:cxnSp>
          <p:nvCxnSpPr>
            <p:cNvPr id="69" name="直接箭头连接符 68"/>
            <p:cNvCxnSpPr/>
            <p:nvPr/>
          </p:nvCxnSpPr>
          <p:spPr bwMode="auto">
            <a:xfrm>
              <a:off x="3563888" y="4797152"/>
              <a:ext cx="1691294" cy="720080"/>
            </a:xfrm>
            <a:prstGeom prst="straightConnector1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70" name="直接箭头连接符 69"/>
            <p:cNvCxnSpPr>
              <a:endCxn id="60" idx="0"/>
            </p:cNvCxnSpPr>
            <p:nvPr/>
          </p:nvCxnSpPr>
          <p:spPr bwMode="auto">
            <a:xfrm flipH="1">
              <a:off x="5268708" y="4771241"/>
              <a:ext cx="2543652" cy="745991"/>
            </a:xfrm>
            <a:prstGeom prst="straightConnector1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18" name="组合 17"/>
          <p:cNvGrpSpPr/>
          <p:nvPr/>
        </p:nvGrpSpPr>
        <p:grpSpPr>
          <a:xfrm>
            <a:off x="3478703" y="3822021"/>
            <a:ext cx="4655133" cy="22471"/>
            <a:chOff x="3478703" y="3822021"/>
            <a:chExt cx="4655133" cy="22471"/>
          </a:xfrm>
        </p:grpSpPr>
        <p:cxnSp>
          <p:nvCxnSpPr>
            <p:cNvPr id="72" name="直接箭头连接符 71"/>
            <p:cNvCxnSpPr/>
            <p:nvPr/>
          </p:nvCxnSpPr>
          <p:spPr bwMode="auto">
            <a:xfrm>
              <a:off x="3478703" y="3822021"/>
              <a:ext cx="538671" cy="4816"/>
            </a:xfrm>
            <a:prstGeom prst="straightConnector1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73" name="直接箭头连接符 72"/>
            <p:cNvCxnSpPr/>
            <p:nvPr/>
          </p:nvCxnSpPr>
          <p:spPr bwMode="auto">
            <a:xfrm>
              <a:off x="7595165" y="3839676"/>
              <a:ext cx="538671" cy="4816"/>
            </a:xfrm>
            <a:prstGeom prst="straightConnector1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21" name="组合 20"/>
          <p:cNvGrpSpPr/>
          <p:nvPr/>
        </p:nvGrpSpPr>
        <p:grpSpPr>
          <a:xfrm>
            <a:off x="3068041" y="3831068"/>
            <a:ext cx="5074379" cy="299025"/>
            <a:chOff x="3068041" y="3831068"/>
            <a:chExt cx="5074379" cy="299025"/>
          </a:xfrm>
        </p:grpSpPr>
        <p:cxnSp>
          <p:nvCxnSpPr>
            <p:cNvPr id="74" name="直接箭头连接符 73"/>
            <p:cNvCxnSpPr/>
            <p:nvPr/>
          </p:nvCxnSpPr>
          <p:spPr bwMode="auto">
            <a:xfrm>
              <a:off x="3068041" y="3831068"/>
              <a:ext cx="0" cy="299025"/>
            </a:xfrm>
            <a:prstGeom prst="straightConnector1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75" name="直接箭头连接符 74"/>
            <p:cNvCxnSpPr/>
            <p:nvPr/>
          </p:nvCxnSpPr>
          <p:spPr bwMode="auto">
            <a:xfrm>
              <a:off x="3995936" y="3831068"/>
              <a:ext cx="0" cy="299025"/>
            </a:xfrm>
            <a:prstGeom prst="straightConnector1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76" name="直接箭头连接符 75"/>
            <p:cNvCxnSpPr/>
            <p:nvPr/>
          </p:nvCxnSpPr>
          <p:spPr bwMode="auto">
            <a:xfrm>
              <a:off x="7214525" y="3831068"/>
              <a:ext cx="0" cy="299025"/>
            </a:xfrm>
            <a:prstGeom prst="straightConnector1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77" name="直接箭头连接符 76"/>
            <p:cNvCxnSpPr/>
            <p:nvPr/>
          </p:nvCxnSpPr>
          <p:spPr bwMode="auto">
            <a:xfrm>
              <a:off x="8142420" y="3831068"/>
              <a:ext cx="0" cy="299025"/>
            </a:xfrm>
            <a:prstGeom prst="straightConnector1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78" name="组合 77"/>
          <p:cNvGrpSpPr/>
          <p:nvPr/>
        </p:nvGrpSpPr>
        <p:grpSpPr>
          <a:xfrm>
            <a:off x="3074822" y="4051089"/>
            <a:ext cx="5074379" cy="299025"/>
            <a:chOff x="3068041" y="3831068"/>
            <a:chExt cx="5074379" cy="299025"/>
          </a:xfrm>
        </p:grpSpPr>
        <p:cxnSp>
          <p:nvCxnSpPr>
            <p:cNvPr id="79" name="直接箭头连接符 78"/>
            <p:cNvCxnSpPr/>
            <p:nvPr/>
          </p:nvCxnSpPr>
          <p:spPr bwMode="auto">
            <a:xfrm>
              <a:off x="3068041" y="3831068"/>
              <a:ext cx="0" cy="299025"/>
            </a:xfrm>
            <a:prstGeom prst="straightConnector1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80" name="直接箭头连接符 79"/>
            <p:cNvCxnSpPr/>
            <p:nvPr/>
          </p:nvCxnSpPr>
          <p:spPr bwMode="auto">
            <a:xfrm>
              <a:off x="3995936" y="3831068"/>
              <a:ext cx="0" cy="299025"/>
            </a:xfrm>
            <a:prstGeom prst="straightConnector1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81" name="直接箭头连接符 80"/>
            <p:cNvCxnSpPr/>
            <p:nvPr/>
          </p:nvCxnSpPr>
          <p:spPr bwMode="auto">
            <a:xfrm>
              <a:off x="7214525" y="3831068"/>
              <a:ext cx="0" cy="299025"/>
            </a:xfrm>
            <a:prstGeom prst="straightConnector1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82" name="直接箭头连接符 81"/>
            <p:cNvCxnSpPr/>
            <p:nvPr/>
          </p:nvCxnSpPr>
          <p:spPr bwMode="auto">
            <a:xfrm>
              <a:off x="8142420" y="3831068"/>
              <a:ext cx="0" cy="299025"/>
            </a:xfrm>
            <a:prstGeom prst="straightConnector1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83" name="组合 82"/>
          <p:cNvGrpSpPr/>
          <p:nvPr/>
        </p:nvGrpSpPr>
        <p:grpSpPr>
          <a:xfrm>
            <a:off x="3074822" y="4237133"/>
            <a:ext cx="5074379" cy="299025"/>
            <a:chOff x="3068041" y="3831068"/>
            <a:chExt cx="5074379" cy="299025"/>
          </a:xfrm>
        </p:grpSpPr>
        <p:cxnSp>
          <p:nvCxnSpPr>
            <p:cNvPr id="84" name="直接箭头连接符 83"/>
            <p:cNvCxnSpPr/>
            <p:nvPr/>
          </p:nvCxnSpPr>
          <p:spPr bwMode="auto">
            <a:xfrm>
              <a:off x="3068041" y="3831068"/>
              <a:ext cx="0" cy="299025"/>
            </a:xfrm>
            <a:prstGeom prst="straightConnector1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85" name="直接箭头连接符 84"/>
            <p:cNvCxnSpPr/>
            <p:nvPr/>
          </p:nvCxnSpPr>
          <p:spPr bwMode="auto">
            <a:xfrm>
              <a:off x="3995936" y="3831068"/>
              <a:ext cx="0" cy="299025"/>
            </a:xfrm>
            <a:prstGeom prst="straightConnector1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86" name="直接箭头连接符 85"/>
            <p:cNvCxnSpPr/>
            <p:nvPr/>
          </p:nvCxnSpPr>
          <p:spPr bwMode="auto">
            <a:xfrm>
              <a:off x="7214525" y="3831068"/>
              <a:ext cx="0" cy="299025"/>
            </a:xfrm>
            <a:prstGeom prst="straightConnector1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87" name="直接箭头连接符 86"/>
            <p:cNvCxnSpPr/>
            <p:nvPr/>
          </p:nvCxnSpPr>
          <p:spPr bwMode="auto">
            <a:xfrm>
              <a:off x="8142420" y="3831068"/>
              <a:ext cx="0" cy="299025"/>
            </a:xfrm>
            <a:prstGeom prst="straightConnector1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88" name="组合 87"/>
          <p:cNvGrpSpPr/>
          <p:nvPr/>
        </p:nvGrpSpPr>
        <p:grpSpPr>
          <a:xfrm>
            <a:off x="3083031" y="4419513"/>
            <a:ext cx="5074379" cy="299025"/>
            <a:chOff x="3068041" y="3831068"/>
            <a:chExt cx="5074379" cy="299025"/>
          </a:xfrm>
        </p:grpSpPr>
        <p:cxnSp>
          <p:nvCxnSpPr>
            <p:cNvPr id="89" name="直接箭头连接符 88"/>
            <p:cNvCxnSpPr/>
            <p:nvPr/>
          </p:nvCxnSpPr>
          <p:spPr bwMode="auto">
            <a:xfrm>
              <a:off x="3068041" y="3831068"/>
              <a:ext cx="0" cy="299025"/>
            </a:xfrm>
            <a:prstGeom prst="straightConnector1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90" name="直接箭头连接符 89"/>
            <p:cNvCxnSpPr/>
            <p:nvPr/>
          </p:nvCxnSpPr>
          <p:spPr bwMode="auto">
            <a:xfrm>
              <a:off x="3995936" y="3831068"/>
              <a:ext cx="0" cy="299025"/>
            </a:xfrm>
            <a:prstGeom prst="straightConnector1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91" name="直接箭头连接符 90"/>
            <p:cNvCxnSpPr/>
            <p:nvPr/>
          </p:nvCxnSpPr>
          <p:spPr bwMode="auto">
            <a:xfrm>
              <a:off x="7214525" y="3831068"/>
              <a:ext cx="0" cy="299025"/>
            </a:xfrm>
            <a:prstGeom prst="straightConnector1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92" name="直接箭头连接符 91"/>
            <p:cNvCxnSpPr/>
            <p:nvPr/>
          </p:nvCxnSpPr>
          <p:spPr bwMode="auto">
            <a:xfrm>
              <a:off x="8142420" y="3831068"/>
              <a:ext cx="0" cy="299025"/>
            </a:xfrm>
            <a:prstGeom prst="straightConnector1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4246491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图片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513" y="4365104"/>
            <a:ext cx="4028463" cy="19296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Inconsistency among Table Clones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Not all inconsistencies indicate </a:t>
            </a:r>
            <a:r>
              <a:rPr lang="en-US" altLang="zh-CN" dirty="0" smtClean="0"/>
              <a:t>smells</a:t>
            </a:r>
            <a:endParaRPr lang="en-US" altLang="zh-CN" dirty="0"/>
          </a:p>
          <a:p>
            <a:r>
              <a:rPr lang="en-US" altLang="zh-CN" dirty="0" smtClean="0"/>
              <a:t>Which cells are smelly?</a:t>
            </a:r>
            <a:endParaRPr lang="zh-CN" altLang="en-US" dirty="0"/>
          </a:p>
        </p:txBody>
      </p:sp>
      <p:sp>
        <p:nvSpPr>
          <p:cNvPr id="13" name="TextBox 3"/>
          <p:cNvSpPr txBox="1"/>
          <p:nvPr/>
        </p:nvSpPr>
        <p:spPr>
          <a:xfrm>
            <a:off x="5161718" y="4089317"/>
            <a:ext cx="39100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Calibri" panose="020F0502020204030204" pitchFamily="34" charset="0"/>
              </a:rPr>
              <a:t>Monthly responses / </a:t>
            </a:r>
            <a:r>
              <a:rPr lang="en-US" sz="24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Total</a:t>
            </a:r>
            <a:r>
              <a:rPr lang="en-US" sz="2400" b="1" dirty="0" smtClean="0">
                <a:latin typeface="Calibri" panose="020F0502020204030204" pitchFamily="34" charset="0"/>
              </a:rPr>
              <a:t> (C4/$C$7)</a:t>
            </a:r>
            <a:endParaRPr lang="en-US" sz="2400" b="1" dirty="0">
              <a:latin typeface="Calibri" panose="020F0502020204030204" pitchFamily="34" charset="0"/>
            </a:endParaRPr>
          </a:p>
        </p:txBody>
      </p:sp>
      <p:sp>
        <p:nvSpPr>
          <p:cNvPr id="15" name="TextBox 3"/>
          <p:cNvSpPr txBox="1"/>
          <p:nvPr/>
        </p:nvSpPr>
        <p:spPr>
          <a:xfrm>
            <a:off x="5161718" y="5694347"/>
            <a:ext cx="39100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Calibri" panose="020F0502020204030204" pitchFamily="34" charset="0"/>
              </a:rPr>
              <a:t>Monthly responses / </a:t>
            </a:r>
            <a:r>
              <a:rPr lang="en-US" sz="24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30</a:t>
            </a:r>
            <a:r>
              <a:rPr lang="en-US" sz="2400" b="1" dirty="0" smtClean="0">
                <a:latin typeface="Calibri" panose="020F0502020204030204" pitchFamily="34" charset="0"/>
              </a:rPr>
              <a:t> (B4/30)</a:t>
            </a:r>
            <a:endParaRPr lang="en-US" sz="2400" b="1" dirty="0">
              <a:latin typeface="Calibri" panose="020F0502020204030204" pitchFamily="34" charset="0"/>
            </a:endParaRPr>
          </a:p>
        </p:txBody>
      </p:sp>
      <p:sp>
        <p:nvSpPr>
          <p:cNvPr id="16" name="上下箭头 15"/>
          <p:cNvSpPr/>
          <p:nvPr/>
        </p:nvSpPr>
        <p:spPr bwMode="gray">
          <a:xfrm>
            <a:off x="6669801" y="4920314"/>
            <a:ext cx="382825" cy="768027"/>
          </a:xfrm>
          <a:prstGeom prst="upDownArrow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zh-CN" altLang="en-US" sz="2400" b="1" dirty="0"/>
          </a:p>
        </p:txBody>
      </p:sp>
      <p:pic>
        <p:nvPicPr>
          <p:cNvPr id="18" name="Picture 4" descr="https://encrypted-tbn2.gstatic.com/images?q=tbn:ANd9GcQrgXL0Z_lC9TgvjMRcrBlkxpD8T-N67cANGBVhmiP697FmgsuOa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2298" y="4853477"/>
            <a:ext cx="901702" cy="901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15</a:t>
            </a:fld>
            <a:endParaRPr lang="zh-CN" altLang="en-US" dirty="0"/>
          </a:p>
        </p:txBody>
      </p:sp>
      <p:pic>
        <p:nvPicPr>
          <p:cNvPr id="19" name="图片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598" y="2096438"/>
            <a:ext cx="4765426" cy="1779197"/>
          </a:xfrm>
          <a:prstGeom prst="rect">
            <a:avLst/>
          </a:prstGeom>
        </p:spPr>
      </p:pic>
      <p:sp>
        <p:nvSpPr>
          <p:cNvPr id="21" name="圆角矩形 20"/>
          <p:cNvSpPr/>
          <p:nvPr/>
        </p:nvSpPr>
        <p:spPr bwMode="gray">
          <a:xfrm>
            <a:off x="3693882" y="3038980"/>
            <a:ext cx="1008112" cy="216024"/>
          </a:xfrm>
          <a:prstGeom prst="roundRect">
            <a:avLst/>
          </a:prstGeom>
          <a:noFill/>
          <a:ln w="38100">
            <a:solidFill>
              <a:srgbClr val="FF000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endParaRPr lang="zh-CN" altLang="en-US" sz="24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ea typeface="微软雅黑" pitchFamily="34" charset="-122"/>
            </a:endParaRPr>
          </a:p>
        </p:txBody>
      </p:sp>
      <p:sp>
        <p:nvSpPr>
          <p:cNvPr id="22" name="圆角矩形 21"/>
          <p:cNvSpPr/>
          <p:nvPr/>
        </p:nvSpPr>
        <p:spPr bwMode="gray">
          <a:xfrm>
            <a:off x="3111777" y="5373216"/>
            <a:ext cx="1008112" cy="216024"/>
          </a:xfrm>
          <a:prstGeom prst="roundRect">
            <a:avLst/>
          </a:prstGeom>
          <a:noFill/>
          <a:ln w="38100">
            <a:solidFill>
              <a:srgbClr val="FF000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endParaRPr lang="zh-CN" altLang="en-US" sz="24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ea typeface="微软雅黑" pitchFamily="34" charset="-122"/>
            </a:endParaRPr>
          </a:p>
        </p:txBody>
      </p:sp>
      <p:cxnSp>
        <p:nvCxnSpPr>
          <p:cNvPr id="25" name="直接箭头连接符 24"/>
          <p:cNvCxnSpPr/>
          <p:nvPr/>
        </p:nvCxnSpPr>
        <p:spPr bwMode="auto">
          <a:xfrm>
            <a:off x="4355976" y="3255004"/>
            <a:ext cx="2760780" cy="834313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6" name="直接箭头连接符 25"/>
          <p:cNvCxnSpPr>
            <a:stCxn id="22" idx="3"/>
          </p:cNvCxnSpPr>
          <p:nvPr/>
        </p:nvCxnSpPr>
        <p:spPr bwMode="auto">
          <a:xfrm>
            <a:off x="4119889" y="5481228"/>
            <a:ext cx="1532231" cy="396044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0" name="任意多边形 19"/>
          <p:cNvSpPr/>
          <p:nvPr/>
        </p:nvSpPr>
        <p:spPr>
          <a:xfrm rot="1049813" flipH="1">
            <a:off x="3720218" y="3193499"/>
            <a:ext cx="72541" cy="2187283"/>
          </a:xfrm>
          <a:custGeom>
            <a:avLst/>
            <a:gdLst>
              <a:gd name="connsiteX0" fmla="*/ 216569 w 1036853"/>
              <a:gd name="connsiteY0" fmla="*/ 0 h 2069431"/>
              <a:gd name="connsiteX1" fmla="*/ 1034716 w 1036853"/>
              <a:gd name="connsiteY1" fmla="*/ 1155031 h 2069431"/>
              <a:gd name="connsiteX2" fmla="*/ 0 w 1036853"/>
              <a:gd name="connsiteY2" fmla="*/ 2069431 h 2069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36853" h="2069431">
                <a:moveTo>
                  <a:pt x="216569" y="0"/>
                </a:moveTo>
                <a:cubicBezTo>
                  <a:pt x="643690" y="405063"/>
                  <a:pt x="1070811" y="810126"/>
                  <a:pt x="1034716" y="1155031"/>
                </a:cubicBezTo>
                <a:cubicBezTo>
                  <a:pt x="998621" y="1499936"/>
                  <a:pt x="56147" y="1904999"/>
                  <a:pt x="0" y="2069431"/>
                </a:cubicBezTo>
              </a:path>
            </a:pathLst>
          </a:custGeom>
          <a:noFill/>
          <a:ln w="3810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140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6" grpId="0" animBg="1"/>
      <p:bldP spid="21" grpId="0" animBg="1"/>
      <p:bldP spid="22" grpId="0" animBg="1"/>
      <p:bldP spid="2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图片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513" y="4365104"/>
            <a:ext cx="4028463" cy="19296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Detect Smells as Outliers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As smelly </a:t>
            </a:r>
            <a:r>
              <a:rPr lang="en-US" altLang="zh-CN" dirty="0"/>
              <a:t>cells </a:t>
            </a:r>
            <a:r>
              <a:rPr lang="en-US" altLang="zh-CN" dirty="0" smtClean="0"/>
              <a:t>normally </a:t>
            </a:r>
            <a:r>
              <a:rPr lang="en-US" altLang="zh-CN" dirty="0"/>
              <a:t>occur </a:t>
            </a:r>
            <a:r>
              <a:rPr lang="en-US" altLang="zh-CN" dirty="0">
                <a:solidFill>
                  <a:srgbClr val="FF0000"/>
                </a:solidFill>
              </a:rPr>
              <a:t>in </a:t>
            </a:r>
            <a:r>
              <a:rPr lang="en-US" altLang="zh-CN" dirty="0" smtClean="0">
                <a:solidFill>
                  <a:srgbClr val="FF0000"/>
                </a:solidFill>
              </a:rPr>
              <a:t>minority</a:t>
            </a:r>
            <a:r>
              <a:rPr lang="en-US" altLang="zh-CN" dirty="0" smtClean="0"/>
              <a:t>, they can </a:t>
            </a:r>
            <a:r>
              <a:rPr lang="en-US" altLang="zh-CN" dirty="0"/>
              <a:t>be detected as </a:t>
            </a:r>
            <a:r>
              <a:rPr lang="en-US" altLang="zh-CN" dirty="0" smtClean="0">
                <a:solidFill>
                  <a:srgbClr val="FF0000"/>
                </a:solidFill>
              </a:rPr>
              <a:t>outliers</a:t>
            </a:r>
            <a:endParaRPr lang="en-US" altLang="zh-CN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598" y="2096438"/>
            <a:ext cx="4765426" cy="1779197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34694" y="1988840"/>
            <a:ext cx="3709306" cy="1779197"/>
          </a:xfrm>
          <a:prstGeom prst="rect">
            <a:avLst/>
          </a:prstGeom>
        </p:spPr>
      </p:pic>
      <p:sp>
        <p:nvSpPr>
          <p:cNvPr id="8" name="圆角矩形 7"/>
          <p:cNvSpPr/>
          <p:nvPr/>
        </p:nvSpPr>
        <p:spPr bwMode="gray">
          <a:xfrm>
            <a:off x="3693882" y="3038980"/>
            <a:ext cx="1008112" cy="216024"/>
          </a:xfrm>
          <a:prstGeom prst="roundRect">
            <a:avLst/>
          </a:prstGeom>
          <a:noFill/>
          <a:ln w="38100">
            <a:solidFill>
              <a:srgbClr val="FF000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endParaRPr lang="zh-CN" altLang="en-US" sz="24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ea typeface="微软雅黑" pitchFamily="34" charset="-122"/>
            </a:endParaRPr>
          </a:p>
        </p:txBody>
      </p:sp>
      <p:sp>
        <p:nvSpPr>
          <p:cNvPr id="9" name="圆角矩形 8"/>
          <p:cNvSpPr/>
          <p:nvPr/>
        </p:nvSpPr>
        <p:spPr bwMode="gray">
          <a:xfrm>
            <a:off x="8063682" y="2896510"/>
            <a:ext cx="1008112" cy="216024"/>
          </a:xfrm>
          <a:prstGeom prst="roundRect">
            <a:avLst/>
          </a:prstGeom>
          <a:noFill/>
          <a:ln w="38100">
            <a:solidFill>
              <a:srgbClr val="FF000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endParaRPr lang="zh-CN" altLang="en-US" sz="24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ea typeface="微软雅黑" pitchFamily="34" charset="-122"/>
            </a:endParaRPr>
          </a:p>
        </p:txBody>
      </p:sp>
      <p:sp>
        <p:nvSpPr>
          <p:cNvPr id="10" name="圆角矩形 9"/>
          <p:cNvSpPr/>
          <p:nvPr/>
        </p:nvSpPr>
        <p:spPr bwMode="gray">
          <a:xfrm>
            <a:off x="3130438" y="5371099"/>
            <a:ext cx="1008112" cy="216024"/>
          </a:xfrm>
          <a:prstGeom prst="roundRect">
            <a:avLst/>
          </a:prstGeom>
          <a:noFill/>
          <a:ln w="38100">
            <a:solidFill>
              <a:srgbClr val="FF000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endParaRPr lang="zh-CN" altLang="en-US" sz="24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ea typeface="微软雅黑" pitchFamily="34" charset="-122"/>
            </a:endParaRPr>
          </a:p>
        </p:txBody>
      </p:sp>
      <p:sp>
        <p:nvSpPr>
          <p:cNvPr id="13" name="TextBox 3"/>
          <p:cNvSpPr txBox="1"/>
          <p:nvPr/>
        </p:nvSpPr>
        <p:spPr>
          <a:xfrm>
            <a:off x="5161718" y="4089317"/>
            <a:ext cx="39100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Calibri" panose="020F0502020204030204" pitchFamily="34" charset="0"/>
              </a:rPr>
              <a:t>Monthly responses / </a:t>
            </a:r>
            <a:r>
              <a:rPr lang="en-US" sz="24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Total</a:t>
            </a:r>
            <a:r>
              <a:rPr lang="en-US" sz="2400" b="1" dirty="0" smtClean="0">
                <a:latin typeface="Calibri" panose="020F0502020204030204" pitchFamily="34" charset="0"/>
              </a:rPr>
              <a:t> (C4/$C$7 or B4/$B$7)</a:t>
            </a:r>
            <a:endParaRPr lang="en-US" sz="2400" b="1" dirty="0">
              <a:latin typeface="Calibri" panose="020F0502020204030204" pitchFamily="34" charset="0"/>
            </a:endParaRPr>
          </a:p>
        </p:txBody>
      </p:sp>
      <p:sp>
        <p:nvSpPr>
          <p:cNvPr id="15" name="TextBox 3"/>
          <p:cNvSpPr txBox="1"/>
          <p:nvPr/>
        </p:nvSpPr>
        <p:spPr>
          <a:xfrm>
            <a:off x="5161718" y="5694347"/>
            <a:ext cx="39100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Calibri" panose="020F0502020204030204" pitchFamily="34" charset="0"/>
              </a:rPr>
              <a:t>Monthly responses / </a:t>
            </a:r>
            <a:r>
              <a:rPr lang="en-US" sz="24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30</a:t>
            </a:r>
            <a:r>
              <a:rPr lang="en-US" sz="2400" b="1" dirty="0" smtClean="0">
                <a:latin typeface="Calibri" panose="020F0502020204030204" pitchFamily="34" charset="0"/>
              </a:rPr>
              <a:t> (B4/30)</a:t>
            </a:r>
            <a:endParaRPr lang="en-US" sz="2400" b="1" dirty="0">
              <a:latin typeface="Calibri" panose="020F0502020204030204" pitchFamily="34" charset="0"/>
            </a:endParaRPr>
          </a:p>
        </p:txBody>
      </p:sp>
      <p:sp>
        <p:nvSpPr>
          <p:cNvPr id="16" name="上下箭头 15"/>
          <p:cNvSpPr/>
          <p:nvPr/>
        </p:nvSpPr>
        <p:spPr bwMode="gray">
          <a:xfrm>
            <a:off x="6669801" y="4920314"/>
            <a:ext cx="382825" cy="768027"/>
          </a:xfrm>
          <a:prstGeom prst="upDownArrow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zh-CN" altLang="en-US" sz="2400" b="1" dirty="0"/>
          </a:p>
        </p:txBody>
      </p:sp>
      <p:sp>
        <p:nvSpPr>
          <p:cNvPr id="17" name="爆炸形 1 16"/>
          <p:cNvSpPr/>
          <p:nvPr/>
        </p:nvSpPr>
        <p:spPr>
          <a:xfrm>
            <a:off x="3812834" y="5303087"/>
            <a:ext cx="944043" cy="568072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/>
          </a:p>
        </p:txBody>
      </p:sp>
      <p:pic>
        <p:nvPicPr>
          <p:cNvPr id="18" name="Picture 4" descr="https://encrypted-tbn2.gstatic.com/images?q=tbn:ANd9GcQrgXL0Z_lC9TgvjMRcrBlkxpD8T-N67cANGBVhmiP697FmgsuOaA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2298" y="4853477"/>
            <a:ext cx="901702" cy="901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644008" y="3917808"/>
            <a:ext cx="767019" cy="843339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644008" y="5877272"/>
            <a:ext cx="788030" cy="810022"/>
          </a:xfrm>
          <a:prstGeom prst="rect">
            <a:avLst/>
          </a:prstGeom>
        </p:spPr>
      </p:pic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16</a:t>
            </a:fld>
            <a:endParaRPr lang="zh-CN" altLang="en-US" dirty="0"/>
          </a:p>
        </p:txBody>
      </p:sp>
      <p:cxnSp>
        <p:nvCxnSpPr>
          <p:cNvPr id="21" name="直接箭头连接符 20"/>
          <p:cNvCxnSpPr>
            <a:endCxn id="13" idx="0"/>
          </p:cNvCxnSpPr>
          <p:nvPr/>
        </p:nvCxnSpPr>
        <p:spPr bwMode="auto">
          <a:xfrm>
            <a:off x="4355976" y="3255004"/>
            <a:ext cx="2760780" cy="834313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5" name="直接箭头连接符 24"/>
          <p:cNvCxnSpPr>
            <a:stCxn id="9" idx="2"/>
            <a:endCxn id="13" idx="0"/>
          </p:cNvCxnSpPr>
          <p:nvPr/>
        </p:nvCxnSpPr>
        <p:spPr bwMode="auto">
          <a:xfrm flipH="1">
            <a:off x="7116756" y="3112534"/>
            <a:ext cx="1450982" cy="976783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0" name="直接箭头连接符 29"/>
          <p:cNvCxnSpPr/>
          <p:nvPr/>
        </p:nvCxnSpPr>
        <p:spPr bwMode="auto">
          <a:xfrm>
            <a:off x="4138550" y="5587124"/>
            <a:ext cx="1441562" cy="284035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501497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551" y="4725144"/>
            <a:ext cx="4949474" cy="21636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TableCheck Implementation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One color for each </a:t>
            </a:r>
            <a:r>
              <a:rPr lang="en-US" altLang="zh-CN" dirty="0" smtClean="0"/>
              <a:t>clone group</a:t>
            </a:r>
          </a:p>
          <a:p>
            <a:r>
              <a:rPr lang="en-US" altLang="zh-CN" dirty="0"/>
              <a:t>Mark smells </a:t>
            </a:r>
            <a:r>
              <a:rPr lang="en-US" altLang="zh-CN" dirty="0" smtClean="0"/>
              <a:t>with </a:t>
            </a:r>
            <a:r>
              <a:rPr lang="en-US" altLang="zh-CN" dirty="0"/>
              <a:t>comments </a:t>
            </a:r>
            <a:r>
              <a:rPr lang="en-US" altLang="zh-CN" dirty="0" smtClean="0"/>
              <a:t>of referenced cells</a:t>
            </a:r>
            <a:endParaRPr lang="en-US" altLang="zh-CN" dirty="0"/>
          </a:p>
          <a:p>
            <a:endParaRPr lang="en-US" altLang="zh-CN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3608" y="2130921"/>
            <a:ext cx="4457700" cy="2114550"/>
          </a:xfrm>
          <a:prstGeom prst="rect">
            <a:avLst/>
          </a:prstGeom>
        </p:spPr>
      </p:pic>
      <p:sp>
        <p:nvSpPr>
          <p:cNvPr id="7" name="圆角矩形 6"/>
          <p:cNvSpPr/>
          <p:nvPr/>
        </p:nvSpPr>
        <p:spPr bwMode="gray">
          <a:xfrm>
            <a:off x="2915816" y="2935211"/>
            <a:ext cx="2585492" cy="1310260"/>
          </a:xfrm>
          <a:prstGeom prst="roundRect">
            <a:avLst/>
          </a:prstGeom>
          <a:noFill/>
          <a:ln w="38100">
            <a:solidFill>
              <a:srgbClr val="FF000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endParaRPr lang="zh-CN" altLang="en-US" sz="24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ea typeface="微软雅黑" pitchFamily="34" charset="-122"/>
            </a:endParaRPr>
          </a:p>
        </p:txBody>
      </p:sp>
      <p:sp>
        <p:nvSpPr>
          <p:cNvPr id="9" name="圆角矩形 8"/>
          <p:cNvSpPr/>
          <p:nvPr/>
        </p:nvSpPr>
        <p:spPr bwMode="gray">
          <a:xfrm>
            <a:off x="2878368" y="5575124"/>
            <a:ext cx="2585492" cy="1310260"/>
          </a:xfrm>
          <a:prstGeom prst="roundRect">
            <a:avLst/>
          </a:prstGeom>
          <a:noFill/>
          <a:ln w="38100">
            <a:solidFill>
              <a:srgbClr val="FF000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endParaRPr lang="zh-CN" altLang="en-US" sz="24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ea typeface="微软雅黑" pitchFamily="34" charset="-122"/>
            </a:endParaRPr>
          </a:p>
        </p:txBody>
      </p:sp>
      <p:sp>
        <p:nvSpPr>
          <p:cNvPr id="10" name="上下箭头 9"/>
          <p:cNvSpPr/>
          <p:nvPr/>
        </p:nvSpPr>
        <p:spPr bwMode="gray">
          <a:xfrm>
            <a:off x="3707904" y="4222511"/>
            <a:ext cx="382825" cy="1287129"/>
          </a:xfrm>
          <a:prstGeom prst="upDownArrow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2400" b="1" dirty="0"/>
          </a:p>
        </p:txBody>
      </p:sp>
      <p:sp>
        <p:nvSpPr>
          <p:cNvPr id="11" name="TextBox 3"/>
          <p:cNvSpPr txBox="1"/>
          <p:nvPr/>
        </p:nvSpPr>
        <p:spPr>
          <a:xfrm>
            <a:off x="4090729" y="4492376"/>
            <a:ext cx="9853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Calibri" panose="020F0502020204030204" pitchFamily="34" charset="0"/>
              </a:rPr>
              <a:t>Clone</a:t>
            </a:r>
            <a:endParaRPr lang="en-US" sz="2400" b="1" dirty="0">
              <a:latin typeface="Calibri" panose="020F0502020204030204" pitchFamily="34" charset="0"/>
            </a:endParaRPr>
          </a:p>
        </p:txBody>
      </p:sp>
      <p:sp>
        <p:nvSpPr>
          <p:cNvPr id="12" name="圆角矩形 11"/>
          <p:cNvSpPr/>
          <p:nvPr/>
        </p:nvSpPr>
        <p:spPr bwMode="gray">
          <a:xfrm>
            <a:off x="4457480" y="6152288"/>
            <a:ext cx="662820" cy="258536"/>
          </a:xfrm>
          <a:prstGeom prst="roundRect">
            <a:avLst/>
          </a:prstGeom>
          <a:noFill/>
          <a:ln w="38100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endParaRPr lang="zh-CN" altLang="en-US" sz="24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ea typeface="微软雅黑" pitchFamily="34" charset="-122"/>
            </a:endParaRPr>
          </a:p>
        </p:txBody>
      </p:sp>
      <p:sp>
        <p:nvSpPr>
          <p:cNvPr id="13" name="任意多边形 12"/>
          <p:cNvSpPr/>
          <p:nvPr/>
        </p:nvSpPr>
        <p:spPr>
          <a:xfrm rot="21306865">
            <a:off x="4937267" y="3055156"/>
            <a:ext cx="1586065" cy="3164609"/>
          </a:xfrm>
          <a:custGeom>
            <a:avLst/>
            <a:gdLst>
              <a:gd name="connsiteX0" fmla="*/ 216569 w 1036853"/>
              <a:gd name="connsiteY0" fmla="*/ 0 h 2069431"/>
              <a:gd name="connsiteX1" fmla="*/ 1034716 w 1036853"/>
              <a:gd name="connsiteY1" fmla="*/ 1155031 h 2069431"/>
              <a:gd name="connsiteX2" fmla="*/ 0 w 1036853"/>
              <a:gd name="connsiteY2" fmla="*/ 2069431 h 2069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36853" h="2069431">
                <a:moveTo>
                  <a:pt x="216569" y="0"/>
                </a:moveTo>
                <a:cubicBezTo>
                  <a:pt x="643690" y="405063"/>
                  <a:pt x="1070811" y="810126"/>
                  <a:pt x="1034716" y="1155031"/>
                </a:cubicBezTo>
                <a:cubicBezTo>
                  <a:pt x="998621" y="1499936"/>
                  <a:pt x="56147" y="1904999"/>
                  <a:pt x="0" y="2069431"/>
                </a:cubicBezTo>
              </a:path>
            </a:pathLst>
          </a:custGeom>
          <a:noFill/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23"/>
          <p:cNvSpPr txBox="1"/>
          <p:nvPr/>
        </p:nvSpPr>
        <p:spPr>
          <a:xfrm>
            <a:off x="6588899" y="4479503"/>
            <a:ext cx="2519605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FF0000"/>
                </a:solidFill>
              </a:rPr>
              <a:t>Referenced Cells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17</a:t>
            </a:fld>
            <a:endParaRPr lang="zh-CN" altLang="en-US" dirty="0"/>
          </a:p>
        </p:txBody>
      </p:sp>
      <p:sp>
        <p:nvSpPr>
          <p:cNvPr id="15" name="文本框 14"/>
          <p:cNvSpPr txBox="1"/>
          <p:nvPr/>
        </p:nvSpPr>
        <p:spPr>
          <a:xfrm>
            <a:off x="6846" y="5651956"/>
            <a:ext cx="1050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i="1" dirty="0" smtClean="0"/>
              <a:t>Sheet Q3</a:t>
            </a:r>
            <a:endParaRPr lang="zh-CN" altLang="en-US" b="1" i="1" dirty="0"/>
          </a:p>
        </p:txBody>
      </p:sp>
      <p:sp>
        <p:nvSpPr>
          <p:cNvPr id="16" name="文本框 15"/>
          <p:cNvSpPr txBox="1"/>
          <p:nvPr/>
        </p:nvSpPr>
        <p:spPr>
          <a:xfrm>
            <a:off x="35496" y="2996952"/>
            <a:ext cx="1091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i="1" dirty="0" smtClean="0"/>
              <a:t>Sheet Q1</a:t>
            </a:r>
            <a:endParaRPr lang="zh-CN" altLang="en-US" b="1" i="1" dirty="0"/>
          </a:p>
        </p:txBody>
      </p:sp>
    </p:spTree>
    <p:extLst>
      <p:ext uri="{BB962C8B-B14F-4D97-AF65-F5344CB8AC3E}">
        <p14:creationId xmlns:p14="http://schemas.microsoft.com/office/powerpoint/2010/main" val="1136839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9" grpId="0" animBg="1"/>
      <p:bldP spid="9" grpId="1" animBg="1"/>
      <p:bldP spid="10" grpId="0" animBg="1"/>
      <p:bldP spid="10" grpId="1" animBg="1"/>
      <p:bldP spid="11" grpId="0"/>
      <p:bldP spid="12" grpId="0" animBg="1"/>
      <p:bldP spid="13" grpId="0" animBg="1"/>
      <p:bldP spid="1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Evaluation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Subject</a:t>
            </a:r>
            <a:endParaRPr lang="en-US" altLang="zh-CN" sz="2800" dirty="0"/>
          </a:p>
          <a:p>
            <a:pPr lvl="1"/>
            <a:r>
              <a:rPr lang="en-US" altLang="zh-CN" dirty="0"/>
              <a:t>All EUSES </a:t>
            </a:r>
            <a:r>
              <a:rPr lang="en-US" altLang="zh-CN" dirty="0" smtClean="0"/>
              <a:t>spreadsheets with formulas [1], 1617 spreadsheets</a:t>
            </a:r>
          </a:p>
          <a:p>
            <a:pPr lvl="1"/>
            <a:endParaRPr lang="en-US" altLang="zh-CN" dirty="0" smtClean="0"/>
          </a:p>
          <a:p>
            <a:r>
              <a:rPr lang="en-US" altLang="zh-CN" dirty="0" smtClean="0"/>
              <a:t>Manually validate all detected table clones and smells</a:t>
            </a:r>
          </a:p>
          <a:p>
            <a:pPr lvl="1"/>
            <a:r>
              <a:rPr lang="en-US" altLang="zh-CN" dirty="0" smtClean="0"/>
              <a:t>Do they have the same headers?</a:t>
            </a:r>
          </a:p>
          <a:p>
            <a:pPr lvl="1"/>
            <a:r>
              <a:rPr lang="en-US" altLang="zh-CN" dirty="0" smtClean="0"/>
              <a:t>Do they have the same computational semantics?</a:t>
            </a:r>
          </a:p>
          <a:p>
            <a:pPr lvl="1"/>
            <a:r>
              <a:rPr lang="en-US" altLang="zh-CN" dirty="0" smtClean="0"/>
              <a:t>Can smells be fixed by inspecting their referenced cells?</a:t>
            </a:r>
            <a:endParaRPr lang="zh-CN" altLang="en-US" dirty="0"/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0" y="6182434"/>
            <a:ext cx="9144000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Verdana" pitchFamily="34" charset="0"/>
                <a:ea typeface="楷体_GB2312" pitchFamily="49" charset="-122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Verdana" pitchFamily="34" charset="0"/>
                <a:ea typeface="楷体_GB2312" pitchFamily="49" charset="-122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Verdana" pitchFamily="34" charset="0"/>
                <a:ea typeface="楷体_GB2312" pitchFamily="49" charset="-122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Verdana" pitchFamily="34" charset="0"/>
                <a:ea typeface="楷体_GB2312" pitchFamily="49" charset="-122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Verdan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  <a:ea typeface="楷体_GB2312" pitchFamily="49" charset="-122"/>
              </a:defRPr>
            </a:lvl9pPr>
          </a:lstStyle>
          <a:p>
            <a:pPr eaLnBrk="1" hangingPunct="1">
              <a:lnSpc>
                <a:spcPct val="125000"/>
              </a:lnSpc>
            </a:pPr>
            <a:r>
              <a:rPr lang="en-US" altLang="zh-CN" sz="1400" b="0" dirty="0" smtClean="0">
                <a:solidFill>
                  <a:srgbClr val="00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[1] M</a:t>
            </a:r>
            <a:r>
              <a:rPr lang="en-US" altLang="zh-CN" sz="1400" b="0" dirty="0">
                <a:solidFill>
                  <a:srgbClr val="00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. Fisher </a:t>
            </a:r>
            <a:r>
              <a:rPr lang="en-US" altLang="zh-CN" sz="1400" b="0" dirty="0" smtClean="0">
                <a:solidFill>
                  <a:srgbClr val="00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et al., </a:t>
            </a:r>
            <a:r>
              <a:rPr lang="en-US" altLang="zh-CN" sz="1400" b="0" dirty="0">
                <a:solidFill>
                  <a:srgbClr val="00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“The EUSES spreadsheet corpus: a shared resource for supporting experimentation with spreadsheet dependability mechanisms,” SIGSOFT </a:t>
            </a:r>
            <a:r>
              <a:rPr lang="en-US" altLang="zh-CN" sz="1400" b="0" dirty="0" err="1">
                <a:solidFill>
                  <a:srgbClr val="00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Softw</a:t>
            </a:r>
            <a:r>
              <a:rPr lang="en-US" altLang="zh-CN" sz="1400" b="0" dirty="0">
                <a:solidFill>
                  <a:srgbClr val="00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 </a:t>
            </a:r>
            <a:r>
              <a:rPr lang="en-US" altLang="zh-CN" sz="1400" b="0" dirty="0" err="1">
                <a:solidFill>
                  <a:srgbClr val="00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Eng</a:t>
            </a:r>
            <a:r>
              <a:rPr lang="en-US" altLang="zh-CN" sz="1400" b="0" dirty="0">
                <a:solidFill>
                  <a:srgbClr val="00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 Notes, </a:t>
            </a:r>
            <a:r>
              <a:rPr lang="en-US" altLang="zh-CN" sz="1400" b="0" dirty="0" smtClean="0">
                <a:solidFill>
                  <a:srgbClr val="00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2005.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18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80702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 smtClean="0"/>
              <a:t>How Common are Table </a:t>
            </a:r>
            <a:r>
              <a:rPr lang="en-US" altLang="zh-CN" sz="3200" dirty="0"/>
              <a:t>C</a:t>
            </a:r>
            <a:r>
              <a:rPr lang="en-US" altLang="zh-CN" sz="3200" dirty="0" smtClean="0"/>
              <a:t>lones? (RQ1)</a:t>
            </a:r>
            <a:endParaRPr lang="zh-CN" altLang="en-US" sz="3200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4078097"/>
              </p:ext>
            </p:extLst>
          </p:nvPr>
        </p:nvGraphicFramePr>
        <p:xfrm>
          <a:off x="611560" y="2132856"/>
          <a:ext cx="7920880" cy="409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1346">
                  <a:extLst>
                    <a:ext uri="{9D8B030D-6E8A-4147-A177-3AD203B41FA5}">
                      <a16:colId xmlns="" xmlns:a16="http://schemas.microsoft.com/office/drawing/2014/main" val="2415611317"/>
                    </a:ext>
                  </a:extLst>
                </a:gridCol>
                <a:gridCol w="1617917">
                  <a:extLst>
                    <a:ext uri="{9D8B030D-6E8A-4147-A177-3AD203B41FA5}">
                      <a16:colId xmlns="" xmlns:a16="http://schemas.microsoft.com/office/drawing/2014/main" val="503937474"/>
                    </a:ext>
                  </a:extLst>
                </a:gridCol>
                <a:gridCol w="1057174"/>
                <a:gridCol w="1296144">
                  <a:extLst>
                    <a:ext uri="{9D8B030D-6E8A-4147-A177-3AD203B41FA5}">
                      <a16:colId xmlns="" xmlns:a16="http://schemas.microsoft.com/office/drawing/2014/main" val="1473840472"/>
                    </a:ext>
                  </a:extLst>
                </a:gridCol>
                <a:gridCol w="2618299">
                  <a:extLst>
                    <a:ext uri="{9D8B030D-6E8A-4147-A177-3AD203B41FA5}">
                      <a16:colId xmlns="" xmlns:a16="http://schemas.microsoft.com/office/drawing/2014/main" val="3621203511"/>
                    </a:ext>
                  </a:extLst>
                </a:gridCol>
              </a:tblGrid>
              <a:tr h="30600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800" dirty="0" smtClean="0"/>
                        <a:t>Category</a:t>
                      </a:r>
                      <a:endParaRPr lang="zh-CN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kern="1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Spreadsheets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kern="1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Has Clone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kern="1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Confirmed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kern="1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Confirmed/Spreadsheets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="" xmlns:a16="http://schemas.microsoft.com/office/drawing/2014/main" val="3818958798"/>
                  </a:ext>
                </a:extLst>
              </a:tr>
              <a:tr h="30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cs101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 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25.0%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</a:tr>
              <a:tr h="30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database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200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58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54 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27.0%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="" xmlns:a16="http://schemas.microsoft.com/office/drawing/2014/main" val="1872106477"/>
                  </a:ext>
                </a:extLst>
              </a:tr>
              <a:tr h="30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filby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 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0.0%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="" xmlns:a16="http://schemas.microsoft.com/office/drawing/2014/main" val="1572340033"/>
                  </a:ext>
                </a:extLst>
              </a:tr>
              <a:tr h="30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financial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358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100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96 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26.8%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="" xmlns:a16="http://schemas.microsoft.com/office/drawing/2014/main" val="835586869"/>
                  </a:ext>
                </a:extLst>
              </a:tr>
              <a:tr h="30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forms3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18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 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16.7%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="" xmlns:a16="http://schemas.microsoft.com/office/drawing/2014/main" val="1218551806"/>
                  </a:ext>
                </a:extLst>
              </a:tr>
              <a:tr h="30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grades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282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57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52 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18.4%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="" xmlns:a16="http://schemas.microsoft.com/office/drawing/2014/main" val="810705359"/>
                  </a:ext>
                </a:extLst>
              </a:tr>
              <a:tr h="30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homework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277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56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53 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19.1%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="" xmlns:a16="http://schemas.microsoft.com/office/drawing/2014/main" val="2429276159"/>
                  </a:ext>
                </a:extLst>
              </a:tr>
              <a:tr h="30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inventory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278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72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68 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24.5%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="" xmlns:a16="http://schemas.microsoft.com/office/drawing/2014/main" val="2134950755"/>
                  </a:ext>
                </a:extLst>
              </a:tr>
              <a:tr h="30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jackson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 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n.a.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="" xmlns:a16="http://schemas.microsoft.com/office/drawing/2014/main" val="1830700227"/>
                  </a:ext>
                </a:extLst>
              </a:tr>
              <a:tr h="30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modeling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190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25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21 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11.1%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="" xmlns:a16="http://schemas.microsoft.com/office/drawing/2014/main" val="1980071613"/>
                  </a:ext>
                </a:extLst>
              </a:tr>
              <a:tr h="30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personal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 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60.0%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="" xmlns:a16="http://schemas.microsoft.com/office/drawing/2014/main" val="1304987772"/>
                  </a:ext>
                </a:extLst>
              </a:tr>
              <a:tr h="3060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 smtClean="0"/>
                        <a:t>Total</a:t>
                      </a:r>
                      <a:endParaRPr lang="zh-CN" alt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1,617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377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352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21.8%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="" xmlns:a16="http://schemas.microsoft.com/office/drawing/2014/main" val="3459811095"/>
                  </a:ext>
                </a:extLst>
              </a:tr>
            </a:tbl>
          </a:graphicData>
        </a:graphic>
      </p:graphicFrame>
      <p:sp>
        <p:nvSpPr>
          <p:cNvPr id="6" name="圆角矩形 5"/>
          <p:cNvSpPr/>
          <p:nvPr/>
        </p:nvSpPr>
        <p:spPr>
          <a:xfrm>
            <a:off x="5986149" y="2492896"/>
            <a:ext cx="2304256" cy="3744416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内容占位符 2"/>
          <p:cNvSpPr txBox="1">
            <a:spLocks/>
          </p:cNvSpPr>
          <p:nvPr/>
        </p:nvSpPr>
        <p:spPr bwMode="auto">
          <a:xfrm>
            <a:off x="566738" y="1077913"/>
            <a:ext cx="8001000" cy="7669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469900" indent="-469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98ECF"/>
              </a:buClr>
              <a:buFont typeface="Wingdings" pitchFamily="2" charset="2"/>
              <a:buChar char="o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98ECF"/>
              </a:buClr>
              <a:buFont typeface="Wingdings" pitchFamily="2" charset="2"/>
              <a:buChar char="n"/>
              <a:defRPr lang="zh-CN" altLang="en-US" sz="2000" b="1" dirty="0" smtClean="0">
                <a:solidFill>
                  <a:srgbClr val="0000FF"/>
                </a:solidFill>
                <a:latin typeface="+mn-lt"/>
                <a:ea typeface="+mn-ea"/>
              </a:defRPr>
            </a:lvl2pPr>
            <a:lvl3pPr marL="1304925" indent="-3952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98ECF"/>
              </a:buClr>
              <a:buFont typeface="Wingdings" pitchFamily="2" charset="2"/>
              <a:buChar char="o"/>
              <a:defRPr sz="2400" b="1">
                <a:solidFill>
                  <a:schemeClr val="tx1"/>
                </a:solidFill>
                <a:latin typeface="+mn-lt"/>
                <a:ea typeface="+mn-ea"/>
              </a:defRPr>
            </a:lvl3pPr>
            <a:lvl4pPr marL="1693863" indent="-3873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98ECF"/>
              </a:buClr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</a:defRPr>
            </a:lvl4pPr>
            <a:lvl5pPr marL="20939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rgbClr val="698ECF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+mn-lt"/>
                <a:ea typeface="+mn-ea"/>
              </a:defRPr>
            </a:lvl5pPr>
            <a:lvl6pPr marL="25511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+mn-lt"/>
                <a:ea typeface="+mn-ea"/>
              </a:defRPr>
            </a:lvl6pPr>
            <a:lvl7pPr marL="30083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+mn-lt"/>
                <a:ea typeface="+mn-ea"/>
              </a:defRPr>
            </a:lvl7pPr>
            <a:lvl8pPr marL="34655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+mn-lt"/>
                <a:ea typeface="+mn-ea"/>
              </a:defRPr>
            </a:lvl8pPr>
            <a:lvl9pPr marL="39227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US" altLang="zh-CN" dirty="0" smtClean="0">
                <a:solidFill>
                  <a:srgbClr val="FF0000"/>
                </a:solidFill>
              </a:rPr>
              <a:t>21.8%</a:t>
            </a:r>
            <a:r>
              <a:rPr lang="en-US" altLang="zh-CN" dirty="0" smtClean="0"/>
              <a:t> spreadsheets contain confirmed table clones</a:t>
            </a:r>
            <a:endParaRPr lang="en-US" altLang="zh-CN" dirty="0" smtClean="0">
              <a:solidFill>
                <a:srgbClr val="FF0000"/>
              </a:solidFill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19</a:t>
            </a:fld>
            <a:endParaRPr lang="zh-CN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92589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4491"/>
    </mc:Choice>
    <mc:Fallback xmlns="">
      <p:transition spd="slow" advTm="64491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Cloning in Spreadsheet Development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http://t2.gstatic.com/images?q=tbn:ANd9GcSOGDtb7Ywg5kR7kx0Ao5S59OmDuGcXosvhYf2egt-DNhK6pPLW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412" y="1403484"/>
            <a:ext cx="1656184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组合 5"/>
          <p:cNvGrpSpPr/>
          <p:nvPr/>
        </p:nvGrpSpPr>
        <p:grpSpPr>
          <a:xfrm>
            <a:off x="5634948" y="5075892"/>
            <a:ext cx="1376659" cy="1552238"/>
            <a:chOff x="5186620" y="5075892"/>
            <a:chExt cx="1376659" cy="1552238"/>
          </a:xfrm>
        </p:grpSpPr>
        <p:pic>
          <p:nvPicPr>
            <p:cNvPr id="7" name="Picture 2" descr="spreadsheet report cartoon 的图像结果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86620" y="5075892"/>
              <a:ext cx="1224136" cy="122125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文本框 7"/>
            <p:cNvSpPr txBox="1"/>
            <p:nvPr/>
          </p:nvSpPr>
          <p:spPr>
            <a:xfrm>
              <a:off x="5186620" y="6228020"/>
              <a:ext cx="137665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b="1" dirty="0" smtClean="0"/>
                <a:t>New report</a:t>
              </a:r>
              <a:endParaRPr lang="zh-CN" altLang="en-US" sz="2000" b="1" dirty="0"/>
            </a:p>
          </p:txBody>
        </p:sp>
      </p:grpSp>
      <p:sp>
        <p:nvSpPr>
          <p:cNvPr id="9" name="云形标注 8"/>
          <p:cNvSpPr/>
          <p:nvPr/>
        </p:nvSpPr>
        <p:spPr bwMode="gray">
          <a:xfrm>
            <a:off x="3042660" y="1098952"/>
            <a:ext cx="1385324" cy="609064"/>
          </a:xfrm>
          <a:prstGeom prst="cloudCallout">
            <a:avLst>
              <a:gd name="adj1" fmla="val -110508"/>
              <a:gd name="adj2" fmla="val 11441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altLang="zh-CN" sz="2000" b="1" dirty="0" smtClean="0"/>
              <a:t>How?</a:t>
            </a:r>
            <a:endParaRPr lang="zh-CN" altLang="en-US" sz="2000" b="1" dirty="0"/>
          </a:p>
        </p:txBody>
      </p:sp>
      <p:sp>
        <p:nvSpPr>
          <p:cNvPr id="10" name="右箭头 9"/>
          <p:cNvSpPr/>
          <p:nvPr/>
        </p:nvSpPr>
        <p:spPr bwMode="gray">
          <a:xfrm>
            <a:off x="2898644" y="2411596"/>
            <a:ext cx="1944216" cy="324036"/>
          </a:xfrm>
          <a:prstGeom prst="rightArrow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zh-CN" altLang="en-US" sz="2400" b="1" dirty="0"/>
          </a:p>
        </p:txBody>
      </p:sp>
      <p:sp>
        <p:nvSpPr>
          <p:cNvPr id="11" name="文本框 10"/>
          <p:cNvSpPr txBox="1"/>
          <p:nvPr/>
        </p:nvSpPr>
        <p:spPr>
          <a:xfrm>
            <a:off x="3330705" y="2042264"/>
            <a:ext cx="9389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dirty="0" smtClean="0"/>
              <a:t>Search</a:t>
            </a:r>
            <a:endParaRPr lang="zh-CN" altLang="en-US" sz="2000" b="1" dirty="0"/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58897" y="1950595"/>
            <a:ext cx="2469500" cy="922001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5664853" y="1562740"/>
            <a:ext cx="17463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Similar report</a:t>
            </a:r>
            <a:endParaRPr lang="zh-CN" alt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右箭头 13"/>
          <p:cNvSpPr/>
          <p:nvPr/>
        </p:nvSpPr>
        <p:spPr bwMode="gray">
          <a:xfrm rot="5400000">
            <a:off x="5760011" y="3186652"/>
            <a:ext cx="858702" cy="308907"/>
          </a:xfrm>
          <a:prstGeom prst="rightArrow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zh-CN" altLang="en-US" sz="2400" b="1" dirty="0"/>
          </a:p>
        </p:txBody>
      </p:sp>
      <p:sp>
        <p:nvSpPr>
          <p:cNvPr id="15" name="文本框 14"/>
          <p:cNvSpPr txBox="1"/>
          <p:nvPr/>
        </p:nvSpPr>
        <p:spPr>
          <a:xfrm>
            <a:off x="6343816" y="3213514"/>
            <a:ext cx="16119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dirty="0" smtClean="0"/>
              <a:t>Copy &amp; Paste</a:t>
            </a:r>
            <a:endParaRPr lang="zh-CN" altLang="en-US" sz="2000" b="1" dirty="0"/>
          </a:p>
        </p:txBody>
      </p:sp>
      <p:sp>
        <p:nvSpPr>
          <p:cNvPr id="16" name="文本框 15"/>
          <p:cNvSpPr txBox="1"/>
          <p:nvPr/>
        </p:nvSpPr>
        <p:spPr>
          <a:xfrm>
            <a:off x="6343816" y="4089266"/>
            <a:ext cx="14980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dirty="0" smtClean="0"/>
              <a:t>New data</a:t>
            </a:r>
          </a:p>
          <a:p>
            <a:r>
              <a:rPr lang="en-US" altLang="zh-CN" sz="2000" b="1" dirty="0" smtClean="0"/>
              <a:t>Fix formulas</a:t>
            </a:r>
            <a:endParaRPr lang="zh-CN" altLang="en-US" sz="2000" b="1" dirty="0"/>
          </a:p>
        </p:txBody>
      </p:sp>
      <p:sp>
        <p:nvSpPr>
          <p:cNvPr id="17" name="右箭头 16"/>
          <p:cNvSpPr/>
          <p:nvPr/>
        </p:nvSpPr>
        <p:spPr bwMode="gray">
          <a:xfrm rot="5400000">
            <a:off x="5760011" y="4276063"/>
            <a:ext cx="858702" cy="308907"/>
          </a:xfrm>
          <a:prstGeom prst="rightArrow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zh-CN" altLang="en-US" sz="2400" b="1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2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81953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3" grpId="0"/>
      <p:bldP spid="14" grpId="0" animBg="1"/>
      <p:bldP spid="15" grpId="0"/>
      <p:bldP spid="16" grpId="0"/>
      <p:bldP spid="1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How Common are Smells? (RQ2)</a:t>
            </a:r>
            <a:endParaRPr lang="zh-CN" altLang="en-US" dirty="0"/>
          </a:p>
        </p:txBody>
      </p:sp>
      <p:sp>
        <p:nvSpPr>
          <p:cNvPr id="6" name="内容占位符 2"/>
          <p:cNvSpPr txBox="1">
            <a:spLocks/>
          </p:cNvSpPr>
          <p:nvPr/>
        </p:nvSpPr>
        <p:spPr bwMode="auto">
          <a:xfrm>
            <a:off x="566738" y="1077913"/>
            <a:ext cx="8001000" cy="1270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>
            <a:lvl1pPr marL="469900" indent="-469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98ECF"/>
              </a:buClr>
              <a:buFont typeface="Wingdings" pitchFamily="2" charset="2"/>
              <a:buChar char="o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98ECF"/>
              </a:buClr>
              <a:buFont typeface="Wingdings" pitchFamily="2" charset="2"/>
              <a:buChar char="n"/>
              <a:defRPr lang="zh-CN" altLang="en-US" sz="2000" b="1" dirty="0" smtClean="0">
                <a:solidFill>
                  <a:srgbClr val="0000FF"/>
                </a:solidFill>
                <a:latin typeface="+mn-lt"/>
                <a:ea typeface="+mn-ea"/>
              </a:defRPr>
            </a:lvl2pPr>
            <a:lvl3pPr marL="1304925" indent="-3952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98ECF"/>
              </a:buClr>
              <a:buFont typeface="Wingdings" pitchFamily="2" charset="2"/>
              <a:buChar char="o"/>
              <a:defRPr sz="2400" b="1">
                <a:solidFill>
                  <a:schemeClr val="tx1"/>
                </a:solidFill>
                <a:latin typeface="+mn-lt"/>
                <a:ea typeface="+mn-ea"/>
              </a:defRPr>
            </a:lvl3pPr>
            <a:lvl4pPr marL="1693863" indent="-3873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98ECF"/>
              </a:buClr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</a:defRPr>
            </a:lvl4pPr>
            <a:lvl5pPr marL="20939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rgbClr val="698ECF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+mn-lt"/>
                <a:ea typeface="+mn-ea"/>
              </a:defRPr>
            </a:lvl5pPr>
            <a:lvl6pPr marL="25511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+mn-lt"/>
                <a:ea typeface="+mn-ea"/>
              </a:defRPr>
            </a:lvl6pPr>
            <a:lvl7pPr marL="30083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+mn-lt"/>
                <a:ea typeface="+mn-ea"/>
              </a:defRPr>
            </a:lvl7pPr>
            <a:lvl8pPr marL="34655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+mn-lt"/>
                <a:ea typeface="+mn-ea"/>
              </a:defRPr>
            </a:lvl8pPr>
            <a:lvl9pPr marL="39227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US" altLang="zh-CN" dirty="0" smtClean="0">
                <a:solidFill>
                  <a:srgbClr val="FF0000"/>
                </a:solidFill>
              </a:rPr>
              <a:t>5.6% spreadsheets </a:t>
            </a:r>
            <a:r>
              <a:rPr lang="en-US" altLang="zh-CN" dirty="0" smtClean="0"/>
              <a:t>contain clone-related smells</a:t>
            </a:r>
          </a:p>
          <a:p>
            <a:r>
              <a:rPr lang="en-US" altLang="zh-CN" dirty="0" smtClean="0">
                <a:solidFill>
                  <a:srgbClr val="FF0000"/>
                </a:solidFill>
              </a:rPr>
              <a:t>14.6% table clones </a:t>
            </a:r>
            <a:r>
              <a:rPr lang="en-US" altLang="zh-CN" dirty="0" smtClean="0"/>
              <a:t>contain smells</a:t>
            </a:r>
          </a:p>
          <a:p>
            <a:r>
              <a:rPr lang="en-US" altLang="zh-CN" dirty="0" smtClean="0">
                <a:solidFill>
                  <a:srgbClr val="FF0000"/>
                </a:solidFill>
              </a:rPr>
              <a:t>33.6% smelly cells </a:t>
            </a:r>
            <a:r>
              <a:rPr lang="en-US" altLang="zh-CN" dirty="0" smtClean="0"/>
              <a:t>contain wrong values (harmful)</a:t>
            </a:r>
          </a:p>
        </p:txBody>
      </p:sp>
      <p:graphicFrame>
        <p:nvGraphicFramePr>
          <p:cNvPr id="7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1191549"/>
              </p:ext>
            </p:extLst>
          </p:nvPr>
        </p:nvGraphicFramePr>
        <p:xfrm>
          <a:off x="216024" y="2469616"/>
          <a:ext cx="8748466" cy="437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6570">
                  <a:extLst>
                    <a:ext uri="{9D8B030D-6E8A-4147-A177-3AD203B41FA5}">
                      <a16:colId xmlns="" xmlns:a16="http://schemas.microsoft.com/office/drawing/2014/main" val="2415611317"/>
                    </a:ext>
                  </a:extLst>
                </a:gridCol>
                <a:gridCol w="1285316">
                  <a:extLst>
                    <a:ext uri="{9D8B030D-6E8A-4147-A177-3AD203B41FA5}">
                      <a16:colId xmlns="" xmlns:a16="http://schemas.microsoft.com/office/drawing/2014/main" val="503937474"/>
                    </a:ext>
                  </a:extLst>
                </a:gridCol>
                <a:gridCol w="1285316"/>
                <a:gridCol w="1285316">
                  <a:extLst>
                    <a:ext uri="{9D8B030D-6E8A-4147-A177-3AD203B41FA5}">
                      <a16:colId xmlns="" xmlns:a16="http://schemas.microsoft.com/office/drawing/2014/main" val="1473840472"/>
                    </a:ext>
                  </a:extLst>
                </a:gridCol>
                <a:gridCol w="1285316">
                  <a:extLst>
                    <a:ext uri="{9D8B030D-6E8A-4147-A177-3AD203B41FA5}">
                      <a16:colId xmlns="" xmlns:a16="http://schemas.microsoft.com/office/drawing/2014/main" val="3621203511"/>
                    </a:ext>
                  </a:extLst>
                </a:gridCol>
                <a:gridCol w="1285316"/>
                <a:gridCol w="1285316"/>
              </a:tblGrid>
              <a:tr h="306000">
                <a:tc rowSpan="2">
                  <a:txBody>
                    <a:bodyPr/>
                    <a:lstStyle/>
                    <a:p>
                      <a:pPr algn="l"/>
                      <a:r>
                        <a:rPr lang="en-US" altLang="zh-CN" sz="1800" dirty="0" smtClean="0"/>
                        <a:t>Category</a:t>
                      </a:r>
                      <a:endParaRPr lang="zh-CN" altLang="en-US" sz="18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800" kern="1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Spreadsheets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800" kern="1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Table Clones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800" kern="1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Smells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</a:tr>
              <a:tr h="306000">
                <a:tc vMerge="1">
                  <a:txBody>
                    <a:bodyPr/>
                    <a:lstStyle/>
                    <a:p>
                      <a:pPr algn="l"/>
                      <a:endParaRPr lang="zh-CN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800" b="1" kern="1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All</a:t>
                      </a:r>
                      <a:endParaRPr lang="zh-CN" sz="1800" b="1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kern="1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Smelly</a:t>
                      </a:r>
                      <a:endParaRPr lang="zh-CN" sz="1800" b="1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kern="1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All</a:t>
                      </a:r>
                      <a:endParaRPr lang="zh-CN" sz="1800" b="1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800" b="1" kern="1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Smelly</a:t>
                      </a:r>
                      <a:endParaRPr lang="zh-CN" sz="1800" b="1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800" b="1" kern="1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All</a:t>
                      </a:r>
                      <a:endParaRPr lang="zh-CN" sz="1800" b="1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800" b="1" kern="1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Error</a:t>
                      </a:r>
                      <a:endParaRPr lang="zh-CN" sz="1800" b="1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="" xmlns:a16="http://schemas.microsoft.com/office/drawing/2014/main" val="3818958798"/>
                  </a:ext>
                </a:extLst>
              </a:tr>
              <a:tr h="30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cs101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0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database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200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16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46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1,441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767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872106477"/>
                  </a:ext>
                </a:extLst>
              </a:tr>
              <a:tr h="30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filby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572340033"/>
                  </a:ext>
                </a:extLst>
              </a:tr>
              <a:tr h="30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financial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358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24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383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59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780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66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835586869"/>
                  </a:ext>
                </a:extLst>
              </a:tr>
              <a:tr h="30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forms3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218551806"/>
                  </a:ext>
                </a:extLst>
              </a:tr>
              <a:tr h="30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grades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282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183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17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267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19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810705359"/>
                  </a:ext>
                </a:extLst>
              </a:tr>
              <a:tr h="30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homework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277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13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33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429276159"/>
                  </a:ext>
                </a:extLst>
              </a:tr>
              <a:tr h="30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inventory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278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21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231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33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67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134950755"/>
                  </a:ext>
                </a:extLst>
              </a:tr>
              <a:tr h="30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jackson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830700227"/>
                  </a:ext>
                </a:extLst>
              </a:tr>
              <a:tr h="30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modeling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190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19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980071613"/>
                  </a:ext>
                </a:extLst>
              </a:tr>
              <a:tr h="30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personal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304987772"/>
                  </a:ext>
                </a:extLst>
              </a:tr>
              <a:tr h="3060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 smtClean="0"/>
                        <a:t>Total</a:t>
                      </a:r>
                      <a:endParaRPr lang="zh-CN" alt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1,617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90 </a:t>
                      </a:r>
                      <a:r>
                        <a:rPr lang="en-US" altLang="zh-CN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zh-CN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5.6%)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1,214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177 </a:t>
                      </a:r>
                      <a:r>
                        <a:rPr lang="en-US" altLang="zh-CN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zh-CN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14.6%)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2,892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971 </a:t>
                      </a:r>
                      <a:r>
                        <a:rPr lang="en-US" altLang="zh-CN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zh-CN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33.6%)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459811095"/>
                  </a:ext>
                </a:extLst>
              </a:tr>
            </a:tbl>
          </a:graphicData>
        </a:graphic>
      </p:graphicFrame>
      <p:sp>
        <p:nvSpPr>
          <p:cNvPr id="9" name="圆角矩形 8"/>
          <p:cNvSpPr/>
          <p:nvPr/>
        </p:nvSpPr>
        <p:spPr>
          <a:xfrm>
            <a:off x="2555776" y="2847037"/>
            <a:ext cx="1224136" cy="3943059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圆角矩形 9"/>
          <p:cNvSpPr/>
          <p:nvPr/>
        </p:nvSpPr>
        <p:spPr>
          <a:xfrm>
            <a:off x="5148064" y="2842429"/>
            <a:ext cx="1224136" cy="3947667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圆角矩形 10"/>
          <p:cNvSpPr/>
          <p:nvPr/>
        </p:nvSpPr>
        <p:spPr>
          <a:xfrm>
            <a:off x="7668344" y="2839487"/>
            <a:ext cx="1224136" cy="3950609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54573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4003"/>
    </mc:Choice>
    <mc:Fallback xmlns="">
      <p:transition spd="slow" advTm="14400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0" grpId="0" animBg="1"/>
      <p:bldP spid="10" grpId="1" animBg="1"/>
      <p:bldP spid="1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Is TableCheck Precise? (RQ3)</a:t>
            </a:r>
            <a:endParaRPr lang="zh-CN" altLang="en-US" dirty="0"/>
          </a:p>
        </p:txBody>
      </p:sp>
      <p:sp>
        <p:nvSpPr>
          <p:cNvPr id="6" name="内容占位符 2"/>
          <p:cNvSpPr txBox="1">
            <a:spLocks/>
          </p:cNvSpPr>
          <p:nvPr/>
        </p:nvSpPr>
        <p:spPr bwMode="auto">
          <a:xfrm>
            <a:off x="566738" y="1077913"/>
            <a:ext cx="8001000" cy="1126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469900" indent="-469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98ECF"/>
              </a:buClr>
              <a:buFont typeface="Wingdings" pitchFamily="2" charset="2"/>
              <a:buChar char="o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98ECF"/>
              </a:buClr>
              <a:buFont typeface="Wingdings" pitchFamily="2" charset="2"/>
              <a:buChar char="n"/>
              <a:defRPr lang="zh-CN" altLang="en-US" sz="2000" b="1" dirty="0" smtClean="0">
                <a:solidFill>
                  <a:srgbClr val="0000FF"/>
                </a:solidFill>
                <a:latin typeface="+mn-lt"/>
                <a:ea typeface="+mn-ea"/>
              </a:defRPr>
            </a:lvl2pPr>
            <a:lvl3pPr marL="1304925" indent="-3952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98ECF"/>
              </a:buClr>
              <a:buFont typeface="Wingdings" pitchFamily="2" charset="2"/>
              <a:buChar char="o"/>
              <a:defRPr sz="2400" b="1">
                <a:solidFill>
                  <a:schemeClr val="tx1"/>
                </a:solidFill>
                <a:latin typeface="+mn-lt"/>
                <a:ea typeface="+mn-ea"/>
              </a:defRPr>
            </a:lvl3pPr>
            <a:lvl4pPr marL="1693863" indent="-3873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98ECF"/>
              </a:buClr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</a:defRPr>
            </a:lvl4pPr>
            <a:lvl5pPr marL="20939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rgbClr val="698ECF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+mn-lt"/>
                <a:ea typeface="+mn-ea"/>
              </a:defRPr>
            </a:lvl5pPr>
            <a:lvl6pPr marL="25511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+mn-lt"/>
                <a:ea typeface="+mn-ea"/>
              </a:defRPr>
            </a:lvl6pPr>
            <a:lvl7pPr marL="30083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+mn-lt"/>
                <a:ea typeface="+mn-ea"/>
              </a:defRPr>
            </a:lvl7pPr>
            <a:lvl8pPr marL="34655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+mn-lt"/>
                <a:ea typeface="+mn-ea"/>
              </a:defRPr>
            </a:lvl8pPr>
            <a:lvl9pPr marL="39227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US" altLang="zh-CN" dirty="0" smtClean="0"/>
              <a:t>The precision for table clone detection is </a:t>
            </a:r>
            <a:r>
              <a:rPr lang="en-US" altLang="zh-CN" dirty="0">
                <a:solidFill>
                  <a:srgbClr val="FF0000"/>
                </a:solidFill>
              </a:rPr>
              <a:t>92.2</a:t>
            </a:r>
            <a:r>
              <a:rPr lang="en-US" altLang="zh-CN" dirty="0" smtClean="0">
                <a:solidFill>
                  <a:srgbClr val="FF0000"/>
                </a:solidFill>
              </a:rPr>
              <a:t>%</a:t>
            </a:r>
            <a:endParaRPr lang="en-US" altLang="zh-CN" dirty="0" smtClean="0"/>
          </a:p>
          <a:p>
            <a:r>
              <a:rPr lang="en-US" altLang="zh-CN" dirty="0"/>
              <a:t>The precision for </a:t>
            </a:r>
            <a:r>
              <a:rPr lang="en-US" altLang="zh-CN" dirty="0" smtClean="0"/>
              <a:t>smell detection is </a:t>
            </a:r>
            <a:r>
              <a:rPr lang="en-US" altLang="zh-CN" dirty="0" smtClean="0">
                <a:solidFill>
                  <a:srgbClr val="FF0000"/>
                </a:solidFill>
              </a:rPr>
              <a:t>85.5%</a:t>
            </a:r>
            <a:endParaRPr lang="en-US" altLang="zh-CN" dirty="0" smtClean="0"/>
          </a:p>
        </p:txBody>
      </p:sp>
      <p:graphicFrame>
        <p:nvGraphicFramePr>
          <p:cNvPr id="12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0370058"/>
              </p:ext>
            </p:extLst>
          </p:nvPr>
        </p:nvGraphicFramePr>
        <p:xfrm>
          <a:off x="33250" y="2344556"/>
          <a:ext cx="9036496" cy="434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7624">
                  <a:extLst>
                    <a:ext uri="{9D8B030D-6E8A-4147-A177-3AD203B41FA5}">
                      <a16:colId xmlns="" xmlns:a16="http://schemas.microsoft.com/office/drawing/2014/main" val="2415611317"/>
                    </a:ext>
                  </a:extLst>
                </a:gridCol>
                <a:gridCol w="1210707">
                  <a:extLst>
                    <a:ext uri="{9D8B030D-6E8A-4147-A177-3AD203B41FA5}">
                      <a16:colId xmlns="" xmlns:a16="http://schemas.microsoft.com/office/drawing/2014/main" val="503937474"/>
                    </a:ext>
                  </a:extLst>
                </a:gridCol>
                <a:gridCol w="1327633"/>
                <a:gridCol w="1327633"/>
                <a:gridCol w="1327633">
                  <a:extLst>
                    <a:ext uri="{9D8B030D-6E8A-4147-A177-3AD203B41FA5}">
                      <a16:colId xmlns="" xmlns:a16="http://schemas.microsoft.com/office/drawing/2014/main" val="1473840472"/>
                    </a:ext>
                  </a:extLst>
                </a:gridCol>
                <a:gridCol w="1327633">
                  <a:extLst>
                    <a:ext uri="{9D8B030D-6E8A-4147-A177-3AD203B41FA5}">
                      <a16:colId xmlns="" xmlns:a16="http://schemas.microsoft.com/office/drawing/2014/main" val="3621203511"/>
                    </a:ext>
                  </a:extLst>
                </a:gridCol>
                <a:gridCol w="1327633"/>
              </a:tblGrid>
              <a:tr h="306000">
                <a:tc rowSpan="2">
                  <a:txBody>
                    <a:bodyPr/>
                    <a:lstStyle/>
                    <a:p>
                      <a:pPr algn="l"/>
                      <a:r>
                        <a:rPr lang="en-US" altLang="zh-CN" sz="1800" dirty="0" smtClean="0"/>
                        <a:t>Category</a:t>
                      </a:r>
                      <a:endParaRPr lang="zh-CN" altLang="en-US" sz="180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800" kern="1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Table</a:t>
                      </a:r>
                      <a:r>
                        <a:rPr lang="en-US" altLang="zh-CN" sz="1800" kern="100" baseline="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clones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800" kern="1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Smells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</a:tr>
              <a:tr h="306000">
                <a:tc vMerge="1">
                  <a:txBody>
                    <a:bodyPr/>
                    <a:lstStyle/>
                    <a:p>
                      <a:pPr algn="l"/>
                      <a:endParaRPr lang="zh-CN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Detected</a:t>
                      </a:r>
                      <a:endParaRPr lang="zh-CN" sz="1800" b="1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kern="1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True</a:t>
                      </a:r>
                      <a:endParaRPr lang="zh-CN" sz="1800" b="1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800" b="1" kern="1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Precision</a:t>
                      </a:r>
                      <a:endParaRPr lang="zh-CN" sz="1800" b="1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kern="1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Detected</a:t>
                      </a:r>
                      <a:endParaRPr lang="zh-CN" sz="1800" b="1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800" b="1" kern="1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True</a:t>
                      </a:r>
                      <a:endParaRPr lang="zh-CN" sz="1800" b="1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800" b="1" kern="1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Precision</a:t>
                      </a:r>
                      <a:endParaRPr lang="zh-CN" sz="1800" b="1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="" xmlns:a16="http://schemas.microsoft.com/office/drawing/2014/main" val="3818958798"/>
                  </a:ext>
                </a:extLst>
              </a:tr>
              <a:tr h="30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cs101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 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 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100.0%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 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 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100.0%</a:t>
                      </a:r>
                    </a:p>
                  </a:txBody>
                  <a:tcPr marL="9525" marR="9525" marT="9525" marB="0" anchor="ctr"/>
                </a:tc>
              </a:tr>
              <a:tr h="30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database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217 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205 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94.5%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1,524 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1,441 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94.6%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872106477"/>
                  </a:ext>
                </a:extLst>
              </a:tr>
              <a:tr h="30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filby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 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 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 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 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572340033"/>
                  </a:ext>
                </a:extLst>
              </a:tr>
              <a:tr h="30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financial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396 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383 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96.7%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821 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780 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95.0%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835586869"/>
                  </a:ext>
                </a:extLst>
              </a:tr>
              <a:tr h="30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forms3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 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 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100.0%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 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 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218551806"/>
                  </a:ext>
                </a:extLst>
              </a:tr>
              <a:tr h="30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grades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202 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183 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90.6%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289 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267 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92.4%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810705359"/>
                  </a:ext>
                </a:extLst>
              </a:tr>
              <a:tr h="30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homework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145 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124 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85.5%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56 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45 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80.4%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429276159"/>
                  </a:ext>
                </a:extLst>
              </a:tr>
              <a:tr h="30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inventory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253 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231 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91.3%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637 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305 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47.9%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134950755"/>
                  </a:ext>
                </a:extLst>
              </a:tr>
              <a:tr h="30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jackson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 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 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 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 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830700227"/>
                  </a:ext>
                </a:extLst>
              </a:tr>
              <a:tr h="30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modeling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92 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77 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83.7%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46 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45 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97.8%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980071613"/>
                  </a:ext>
                </a:extLst>
              </a:tr>
              <a:tr h="30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personal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 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 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80.0%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 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 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100.0%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304987772"/>
                  </a:ext>
                </a:extLst>
              </a:tr>
              <a:tr h="3060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 smtClean="0"/>
                        <a:t>Total</a:t>
                      </a:r>
                      <a:endParaRPr lang="zh-CN" alt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1,317 </a:t>
                      </a:r>
                      <a:endParaRPr lang="zh-CN" sz="2400" b="1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kern="1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1,214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92.2%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3,382</a:t>
                      </a:r>
                      <a:endParaRPr lang="zh-CN" sz="1800" b="1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kern="1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2,892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85.5%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459811095"/>
                  </a:ext>
                </a:extLst>
              </a:tr>
            </a:tbl>
          </a:graphicData>
        </a:graphic>
      </p:graphicFrame>
      <p:sp>
        <p:nvSpPr>
          <p:cNvPr id="14" name="圆角矩形 13"/>
          <p:cNvSpPr/>
          <p:nvPr/>
        </p:nvSpPr>
        <p:spPr>
          <a:xfrm>
            <a:off x="3915150" y="2736967"/>
            <a:ext cx="1224136" cy="4009909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圆角矩形 14"/>
          <p:cNvSpPr/>
          <p:nvPr/>
        </p:nvSpPr>
        <p:spPr>
          <a:xfrm>
            <a:off x="7845610" y="2736967"/>
            <a:ext cx="1224136" cy="4009909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79907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4003"/>
    </mc:Choice>
    <mc:Fallback xmlns="">
      <p:transition spd="slow" advTm="14400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1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Compare with Others (RQ4)</a:t>
            </a:r>
            <a:endParaRPr lang="zh-CN" altLang="en-US" dirty="0"/>
          </a:p>
        </p:txBody>
      </p:sp>
      <p:sp>
        <p:nvSpPr>
          <p:cNvPr id="6" name="内容占位符 2"/>
          <p:cNvSpPr txBox="1">
            <a:spLocks/>
          </p:cNvSpPr>
          <p:nvPr/>
        </p:nvSpPr>
        <p:spPr bwMode="auto">
          <a:xfrm>
            <a:off x="566738" y="1077913"/>
            <a:ext cx="8001000" cy="1126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469900" indent="-469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98ECF"/>
              </a:buClr>
              <a:buFont typeface="Wingdings" pitchFamily="2" charset="2"/>
              <a:buChar char="o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98ECF"/>
              </a:buClr>
              <a:buFont typeface="Wingdings" pitchFamily="2" charset="2"/>
              <a:buChar char="n"/>
              <a:defRPr lang="zh-CN" altLang="en-US" sz="2000" b="1" dirty="0" smtClean="0">
                <a:solidFill>
                  <a:srgbClr val="0000FF"/>
                </a:solidFill>
                <a:latin typeface="+mn-lt"/>
                <a:ea typeface="+mn-ea"/>
              </a:defRPr>
            </a:lvl2pPr>
            <a:lvl3pPr marL="1304925" indent="-3952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98ECF"/>
              </a:buClr>
              <a:buFont typeface="Wingdings" pitchFamily="2" charset="2"/>
              <a:buChar char="o"/>
              <a:defRPr sz="2400" b="1">
                <a:solidFill>
                  <a:schemeClr val="tx1"/>
                </a:solidFill>
                <a:latin typeface="+mn-lt"/>
                <a:ea typeface="+mn-ea"/>
              </a:defRPr>
            </a:lvl3pPr>
            <a:lvl4pPr marL="1693863" indent="-3873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98ECF"/>
              </a:buClr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</a:defRPr>
            </a:lvl4pPr>
            <a:lvl5pPr marL="20939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rgbClr val="698ECF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+mn-lt"/>
                <a:ea typeface="+mn-ea"/>
              </a:defRPr>
            </a:lvl5pPr>
            <a:lvl6pPr marL="25511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+mn-lt"/>
                <a:ea typeface="+mn-ea"/>
              </a:defRPr>
            </a:lvl6pPr>
            <a:lvl7pPr marL="30083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+mn-lt"/>
                <a:ea typeface="+mn-ea"/>
              </a:defRPr>
            </a:lvl7pPr>
            <a:lvl8pPr marL="34655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+mn-lt"/>
                <a:ea typeface="+mn-ea"/>
              </a:defRPr>
            </a:lvl8pPr>
            <a:lvl9pPr marL="39227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US" altLang="zh-CN" dirty="0"/>
              <a:t>Existing </a:t>
            </a:r>
            <a:r>
              <a:rPr lang="en-US" altLang="zh-CN" dirty="0" smtClean="0"/>
              <a:t>approaches can </a:t>
            </a:r>
            <a:r>
              <a:rPr lang="en-US" altLang="zh-CN" dirty="0"/>
              <a:t>only detect </a:t>
            </a:r>
            <a:r>
              <a:rPr lang="en-US" altLang="zh-CN" dirty="0">
                <a:solidFill>
                  <a:srgbClr val="FF0000"/>
                </a:solidFill>
              </a:rPr>
              <a:t>at most </a:t>
            </a:r>
            <a:r>
              <a:rPr lang="en-US" altLang="zh-CN" dirty="0" smtClean="0">
                <a:solidFill>
                  <a:srgbClr val="FF0000"/>
                </a:solidFill>
              </a:rPr>
              <a:t>35.6%</a:t>
            </a:r>
            <a:r>
              <a:rPr lang="en-US" altLang="zh-CN" dirty="0" smtClean="0"/>
              <a:t> </a:t>
            </a:r>
            <a:r>
              <a:rPr lang="en-US" altLang="zh-CN" dirty="0"/>
              <a:t>smells that TableCheck can </a:t>
            </a:r>
            <a:r>
              <a:rPr lang="en-US" altLang="zh-CN" dirty="0" smtClean="0"/>
              <a:t>detect</a:t>
            </a:r>
          </a:p>
        </p:txBody>
      </p:sp>
      <p:graphicFrame>
        <p:nvGraphicFramePr>
          <p:cNvPr id="7" name="图表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2583134"/>
              </p:ext>
            </p:extLst>
          </p:nvPr>
        </p:nvGraphicFramePr>
        <p:xfrm>
          <a:off x="816926" y="2055192"/>
          <a:ext cx="7776864" cy="4283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矩形 3"/>
          <p:cNvSpPr/>
          <p:nvPr/>
        </p:nvSpPr>
        <p:spPr bwMode="gray">
          <a:xfrm>
            <a:off x="2771800" y="4797152"/>
            <a:ext cx="5616624" cy="1512168"/>
          </a:xfrm>
          <a:prstGeom prst="rect">
            <a:avLst/>
          </a:prstGeom>
          <a:noFill/>
          <a:ln w="38100">
            <a:solidFill>
              <a:srgbClr val="FF000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endParaRPr lang="zh-CN" altLang="en-US" sz="2400" b="1" dirty="0"/>
          </a:p>
        </p:txBody>
      </p:sp>
      <p:sp>
        <p:nvSpPr>
          <p:cNvPr id="5" name="文本框 4"/>
          <p:cNvSpPr txBox="1"/>
          <p:nvPr/>
        </p:nvSpPr>
        <p:spPr>
          <a:xfrm>
            <a:off x="5748969" y="4452102"/>
            <a:ext cx="963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(35.6%)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22</a:t>
            </a:fld>
            <a:endParaRPr lang="zh-CN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10945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4003"/>
    </mc:Choice>
    <mc:Fallback xmlns="">
      <p:transition spd="slow" advTm="144003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Experimental Results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Table clones in spreadsheets are common</a:t>
            </a:r>
          </a:p>
          <a:p>
            <a:pPr lvl="1"/>
            <a:r>
              <a:rPr lang="en-US" altLang="zh-CN" dirty="0"/>
              <a:t>21.8% spreadsheets contain </a:t>
            </a:r>
            <a:r>
              <a:rPr lang="en-US" altLang="zh-CN" dirty="0" smtClean="0"/>
              <a:t>table </a:t>
            </a:r>
            <a:r>
              <a:rPr lang="en-US" altLang="zh-CN" dirty="0"/>
              <a:t>clones</a:t>
            </a:r>
          </a:p>
          <a:p>
            <a:pPr lvl="1"/>
            <a:endParaRPr lang="en-US" altLang="zh-CN" dirty="0" smtClean="0"/>
          </a:p>
          <a:p>
            <a:r>
              <a:rPr lang="en-US" altLang="zh-CN" dirty="0" smtClean="0"/>
              <a:t>Clone-related smells are common and harmful</a:t>
            </a:r>
          </a:p>
          <a:p>
            <a:pPr lvl="1"/>
            <a:r>
              <a:rPr lang="en-US" altLang="zh-CN" dirty="0"/>
              <a:t>14.6% table clones contain smells</a:t>
            </a:r>
          </a:p>
          <a:p>
            <a:pPr lvl="1"/>
            <a:r>
              <a:rPr lang="en-US" altLang="zh-CN" dirty="0"/>
              <a:t>33.6% smelly cells contain wrong </a:t>
            </a:r>
            <a:r>
              <a:rPr lang="en-US" altLang="zh-CN" dirty="0" smtClean="0"/>
              <a:t>values</a:t>
            </a:r>
            <a:endParaRPr lang="en-US" altLang="zh-CN" dirty="0"/>
          </a:p>
          <a:p>
            <a:pPr lvl="1"/>
            <a:endParaRPr lang="en-US" altLang="zh-CN" dirty="0"/>
          </a:p>
          <a:p>
            <a:r>
              <a:rPr lang="en-US" altLang="zh-CN" dirty="0" smtClean="0"/>
              <a:t>TableCheck detects table clones and smells precisely</a:t>
            </a:r>
          </a:p>
          <a:p>
            <a:pPr lvl="1"/>
            <a:r>
              <a:rPr lang="en-US" altLang="zh-CN" dirty="0" smtClean="0"/>
              <a:t>92.2% </a:t>
            </a:r>
            <a:r>
              <a:rPr lang="en-US" altLang="zh-CN" dirty="0"/>
              <a:t>and 85.5</a:t>
            </a:r>
            <a:r>
              <a:rPr lang="en-US" altLang="zh-CN" dirty="0" smtClean="0"/>
              <a:t>%, respectively</a:t>
            </a:r>
            <a:endParaRPr lang="en-US" altLang="zh-CN" dirty="0"/>
          </a:p>
          <a:p>
            <a:pPr lvl="1"/>
            <a:endParaRPr lang="en-US" altLang="zh-CN" dirty="0" smtClean="0"/>
          </a:p>
          <a:p>
            <a:r>
              <a:rPr lang="en-US" altLang="zh-CN" dirty="0" smtClean="0"/>
              <a:t>TableCheck can detect smells that existing approaches fail to detect</a:t>
            </a:r>
          </a:p>
          <a:p>
            <a:pPr lvl="1"/>
            <a:r>
              <a:rPr lang="en-US" altLang="zh-CN" dirty="0" smtClean="0"/>
              <a:t>Only </a:t>
            </a:r>
            <a:r>
              <a:rPr lang="en-US" altLang="zh-CN" dirty="0"/>
              <a:t>35.6% smells </a:t>
            </a:r>
            <a:r>
              <a:rPr lang="en-US" altLang="zh-CN" dirty="0" smtClean="0"/>
              <a:t>can be detected by existing approaches</a:t>
            </a:r>
            <a:endParaRPr lang="en-US" altLang="zh-CN" dirty="0"/>
          </a:p>
          <a:p>
            <a:pPr lvl="1"/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23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6381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Table clones are common in spreadsheets. User may not consistently modify table clones</a:t>
            </a:r>
          </a:p>
          <a:p>
            <a:pPr lvl="1"/>
            <a:endParaRPr lang="en-US" altLang="zh-CN" dirty="0"/>
          </a:p>
          <a:p>
            <a:r>
              <a:rPr lang="en-US" altLang="zh-CN" dirty="0" smtClean="0"/>
              <a:t>TableCheck: </a:t>
            </a:r>
            <a:r>
              <a:rPr lang="en-US" altLang="zh-CN" dirty="0"/>
              <a:t>automatically</a:t>
            </a:r>
            <a:r>
              <a:rPr lang="en-US" altLang="zh-CN" dirty="0" smtClean="0"/>
              <a:t> detects table </a:t>
            </a:r>
            <a:r>
              <a:rPr lang="en-US" altLang="zh-CN" dirty="0"/>
              <a:t>clones </a:t>
            </a:r>
            <a:r>
              <a:rPr lang="en-US" altLang="zh-CN" dirty="0" smtClean="0"/>
              <a:t>and inconsistent smells </a:t>
            </a:r>
            <a:r>
              <a:rPr lang="en-US" altLang="zh-CN" dirty="0"/>
              <a:t>among table </a:t>
            </a:r>
            <a:r>
              <a:rPr lang="en-US" altLang="zh-CN" dirty="0" smtClean="0"/>
              <a:t>clones</a:t>
            </a:r>
          </a:p>
          <a:p>
            <a:pPr lvl="1"/>
            <a:endParaRPr lang="en-US" altLang="zh-CN" dirty="0"/>
          </a:p>
          <a:p>
            <a:r>
              <a:rPr lang="en-US" altLang="zh-CN" dirty="0" smtClean="0"/>
              <a:t>Result</a:t>
            </a:r>
          </a:p>
          <a:p>
            <a:pPr lvl="1"/>
            <a:r>
              <a:rPr lang="en-US" altLang="zh-CN" dirty="0" smtClean="0"/>
              <a:t>TableCheck is precise</a:t>
            </a:r>
          </a:p>
          <a:p>
            <a:pPr lvl="1"/>
            <a:r>
              <a:rPr lang="en-US" altLang="zh-CN" dirty="0" smtClean="0"/>
              <a:t>Smells among table clones are harmfu</a:t>
            </a:r>
            <a:r>
              <a:rPr lang="en-US" altLang="zh-CN" dirty="0"/>
              <a:t>l</a:t>
            </a:r>
          </a:p>
        </p:txBody>
      </p:sp>
      <p:sp>
        <p:nvSpPr>
          <p:cNvPr id="4" name="矩形 3"/>
          <p:cNvSpPr/>
          <p:nvPr/>
        </p:nvSpPr>
        <p:spPr>
          <a:xfrm>
            <a:off x="539552" y="5446965"/>
            <a:ext cx="82652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b="1" dirty="0" smtClean="0"/>
              <a:t>http://www.tcse.cn/~wsdou/project/clone/</a:t>
            </a:r>
            <a:endParaRPr lang="zh-CN" altLang="en-US" sz="3600" b="1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24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98823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407816"/>
            <a:ext cx="7772400" cy="1362075"/>
          </a:xfrm>
        </p:spPr>
        <p:txBody>
          <a:bodyPr/>
          <a:lstStyle/>
          <a:p>
            <a:pPr algn="ctr"/>
            <a:r>
              <a:rPr lang="en-US" altLang="zh-CN" sz="5400" dirty="0" smtClean="0"/>
              <a:t>Thank you!</a:t>
            </a:r>
            <a:endParaRPr lang="zh-CN" altLang="en-US" sz="5400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1916832"/>
            <a:ext cx="2327926" cy="1350197"/>
          </a:xfrm>
          <a:prstGeom prst="rect">
            <a:avLst/>
          </a:prstGeom>
        </p:spPr>
      </p:pic>
      <p:sp>
        <p:nvSpPr>
          <p:cNvPr id="3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25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56935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86"/>
    </mc:Choice>
    <mc:Fallback xmlns="">
      <p:transition spd="slow" advTm="3086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2319" y="2045838"/>
            <a:ext cx="5399666" cy="2015994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Table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i="1" dirty="0" smtClean="0">
                <a:solidFill>
                  <a:srgbClr val="FF0000"/>
                </a:solidFill>
              </a:rPr>
              <a:t>Table</a:t>
            </a:r>
            <a:r>
              <a:rPr lang="en-US" altLang="zh-CN" i="1" dirty="0">
                <a:solidFill>
                  <a:srgbClr val="FF0000"/>
                </a:solidFill>
              </a:rPr>
              <a:t>:</a:t>
            </a:r>
            <a:r>
              <a:rPr lang="en-US" altLang="zh-CN" dirty="0"/>
              <a:t> a rectangular block of numerical </a:t>
            </a:r>
            <a:r>
              <a:rPr lang="en-US" altLang="zh-CN" dirty="0" smtClean="0"/>
              <a:t>cells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353360" y="2750770"/>
            <a:ext cx="1050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i="1" dirty="0" smtClean="0"/>
              <a:t>Sheet Q1</a:t>
            </a:r>
            <a:endParaRPr lang="zh-CN" altLang="en-US" b="1" i="1" dirty="0"/>
          </a:p>
        </p:txBody>
      </p:sp>
      <p:sp>
        <p:nvSpPr>
          <p:cNvPr id="17" name="圆角矩形 16"/>
          <p:cNvSpPr/>
          <p:nvPr/>
        </p:nvSpPr>
        <p:spPr bwMode="gray">
          <a:xfrm>
            <a:off x="4484111" y="2860059"/>
            <a:ext cx="2381247" cy="1167138"/>
          </a:xfrm>
          <a:prstGeom prst="roundRect">
            <a:avLst/>
          </a:prstGeom>
          <a:noFill/>
          <a:ln w="38100">
            <a:solidFill>
              <a:srgbClr val="FF000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endParaRPr lang="zh-CN" altLang="en-US" sz="24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ea typeface="微软雅黑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3</a:t>
            </a:fld>
            <a:endParaRPr lang="zh-CN" altLang="en-US" dirty="0"/>
          </a:p>
        </p:txBody>
      </p:sp>
      <p:sp>
        <p:nvSpPr>
          <p:cNvPr id="21" name="圆角矩形标注 20"/>
          <p:cNvSpPr/>
          <p:nvPr/>
        </p:nvSpPr>
        <p:spPr bwMode="gray">
          <a:xfrm>
            <a:off x="7259518" y="2680047"/>
            <a:ext cx="943313" cy="510778"/>
          </a:xfrm>
          <a:prstGeom prst="wedgeRoundRectCallout">
            <a:avLst>
              <a:gd name="adj1" fmla="val -91445"/>
              <a:gd name="adj2" fmla="val 64456"/>
              <a:gd name="adj3" fmla="val 16667"/>
            </a:avLst>
          </a:prstGeom>
          <a:ln w="38100">
            <a:solidFill>
              <a:srgbClr val="FF000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r>
              <a:rPr lang="en-US" altLang="zh-CN" sz="2400" i="1" dirty="0" smtClean="0">
                <a:solidFill>
                  <a:srgbClr val="FF0000"/>
                </a:solidFill>
              </a:rPr>
              <a:t>Table</a:t>
            </a:r>
            <a:endParaRPr lang="en-US" altLang="zh-CN" sz="2400" i="1" dirty="0">
              <a:solidFill>
                <a:srgbClr val="FF0000"/>
              </a:solidFill>
            </a:endParaRPr>
          </a:p>
        </p:txBody>
      </p:sp>
      <p:sp>
        <p:nvSpPr>
          <p:cNvPr id="23" name="圆角矩形 22"/>
          <p:cNvSpPr/>
          <p:nvPr/>
        </p:nvSpPr>
        <p:spPr bwMode="gray">
          <a:xfrm>
            <a:off x="4499992" y="2879459"/>
            <a:ext cx="1119412" cy="1167138"/>
          </a:xfrm>
          <a:prstGeom prst="roundRect">
            <a:avLst/>
          </a:prstGeom>
          <a:noFill/>
          <a:ln w="38100">
            <a:solidFill>
              <a:srgbClr val="FF000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endParaRPr lang="zh-CN" altLang="en-US" sz="24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ea typeface="微软雅黑" pitchFamily="34" charset="-122"/>
            </a:endParaRPr>
          </a:p>
        </p:txBody>
      </p:sp>
      <p:sp>
        <p:nvSpPr>
          <p:cNvPr id="24" name="圆角矩形 23"/>
          <p:cNvSpPr/>
          <p:nvPr/>
        </p:nvSpPr>
        <p:spPr bwMode="gray">
          <a:xfrm>
            <a:off x="5707503" y="2854551"/>
            <a:ext cx="1152128" cy="1167138"/>
          </a:xfrm>
          <a:prstGeom prst="roundRect">
            <a:avLst/>
          </a:prstGeom>
          <a:noFill/>
          <a:ln w="38100">
            <a:solidFill>
              <a:srgbClr val="FF000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endParaRPr lang="zh-CN" altLang="en-US" sz="24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ea typeface="微软雅黑" pitchFamily="34" charset="-122"/>
            </a:endParaRPr>
          </a:p>
        </p:txBody>
      </p:sp>
      <p:sp>
        <p:nvSpPr>
          <p:cNvPr id="26" name="圆角矩形 25"/>
          <p:cNvSpPr/>
          <p:nvPr/>
        </p:nvSpPr>
        <p:spPr bwMode="gray">
          <a:xfrm>
            <a:off x="1781181" y="2312690"/>
            <a:ext cx="5078450" cy="519066"/>
          </a:xfrm>
          <a:prstGeom prst="roundRect">
            <a:avLst/>
          </a:prstGeom>
          <a:solidFill>
            <a:schemeClr val="accent1">
              <a:alpha val="30000"/>
            </a:schemeClr>
          </a:solidFill>
          <a:ln w="38100">
            <a:solidFill>
              <a:schemeClr val="accent1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endParaRPr lang="zh-CN" altLang="en-US" sz="24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ea typeface="微软雅黑" pitchFamily="34" charset="-122"/>
            </a:endParaRPr>
          </a:p>
        </p:txBody>
      </p:sp>
      <p:sp>
        <p:nvSpPr>
          <p:cNvPr id="27" name="圆角矩形 26"/>
          <p:cNvSpPr/>
          <p:nvPr/>
        </p:nvSpPr>
        <p:spPr bwMode="gray">
          <a:xfrm flipV="1">
            <a:off x="1781181" y="2854550"/>
            <a:ext cx="2686303" cy="1167135"/>
          </a:xfrm>
          <a:prstGeom prst="roundRect">
            <a:avLst/>
          </a:prstGeom>
          <a:solidFill>
            <a:schemeClr val="accent1">
              <a:alpha val="30000"/>
            </a:schemeClr>
          </a:solidFill>
          <a:ln w="38100">
            <a:solidFill>
              <a:schemeClr val="accent1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endParaRPr lang="zh-CN" altLang="en-US" sz="24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ea typeface="微软雅黑" pitchFamily="34" charset="-122"/>
            </a:endParaRPr>
          </a:p>
        </p:txBody>
      </p:sp>
      <p:sp>
        <p:nvSpPr>
          <p:cNvPr id="28" name="圆角矩形标注 27"/>
          <p:cNvSpPr/>
          <p:nvPr/>
        </p:nvSpPr>
        <p:spPr bwMode="gray">
          <a:xfrm>
            <a:off x="2478816" y="4217169"/>
            <a:ext cx="1733144" cy="919401"/>
          </a:xfrm>
          <a:prstGeom prst="wedgeRoundRectCallout">
            <a:avLst>
              <a:gd name="adj1" fmla="val -15705"/>
              <a:gd name="adj2" fmla="val -100822"/>
              <a:gd name="adj3" fmla="val 16667"/>
            </a:avLst>
          </a:prstGeom>
          <a:ln w="38100">
            <a:solidFill>
              <a:srgbClr val="FF000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r>
              <a:rPr lang="en-US" altLang="zh-CN" sz="2400" i="1" dirty="0" smtClean="0">
                <a:solidFill>
                  <a:srgbClr val="FF0000"/>
                </a:solidFill>
              </a:rPr>
              <a:t>Not parts of a table</a:t>
            </a:r>
            <a:endParaRPr lang="en-US" altLang="zh-CN" sz="2400" i="1" dirty="0">
              <a:solidFill>
                <a:srgbClr val="FF0000"/>
              </a:solidFill>
            </a:endParaRPr>
          </a:p>
        </p:txBody>
      </p:sp>
      <p:sp>
        <p:nvSpPr>
          <p:cNvPr id="14" name="TextBox 5"/>
          <p:cNvSpPr txBox="1"/>
          <p:nvPr/>
        </p:nvSpPr>
        <p:spPr>
          <a:xfrm>
            <a:off x="164397" y="6469160"/>
            <a:ext cx="5641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 real example extracted from EUSES spreadsheet corpus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480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1" grpId="0" animBg="1"/>
      <p:bldP spid="23" grpId="0" animBg="1"/>
      <p:bldP spid="23" grpId="1" animBg="1"/>
      <p:bldP spid="24" grpId="0" animBg="1"/>
      <p:bldP spid="24" grpId="1" animBg="1"/>
      <p:bldP spid="26" grpId="0" animBg="1"/>
      <p:bldP spid="27" grpId="0" animBg="1"/>
      <p:bldP spid="2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7192" y="4468349"/>
            <a:ext cx="4288465" cy="205699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82319" y="2045838"/>
            <a:ext cx="5399666" cy="2015994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Table Clone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i="1" dirty="0" smtClean="0">
                <a:solidFill>
                  <a:srgbClr val="FF0000"/>
                </a:solidFill>
              </a:rPr>
              <a:t>Table Clone: </a:t>
            </a:r>
            <a:r>
              <a:rPr lang="en-US" altLang="zh-CN" dirty="0"/>
              <a:t>t</a:t>
            </a:r>
            <a:r>
              <a:rPr lang="en-US" altLang="zh-CN" dirty="0" smtClean="0"/>
              <a:t>wo tables have the same computational semantics</a:t>
            </a:r>
            <a:endParaRPr lang="zh-CN" altLang="en-US" dirty="0"/>
          </a:p>
        </p:txBody>
      </p:sp>
      <p:sp>
        <p:nvSpPr>
          <p:cNvPr id="7" name="文本框 6"/>
          <p:cNvSpPr txBox="1"/>
          <p:nvPr/>
        </p:nvSpPr>
        <p:spPr>
          <a:xfrm>
            <a:off x="1577496" y="5496847"/>
            <a:ext cx="1050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i="1" dirty="0" smtClean="0"/>
              <a:t>Sheet Q2</a:t>
            </a:r>
            <a:endParaRPr lang="zh-CN" altLang="en-US" b="1" i="1" dirty="0"/>
          </a:p>
        </p:txBody>
      </p:sp>
      <p:sp>
        <p:nvSpPr>
          <p:cNvPr id="8" name="文本框 7"/>
          <p:cNvSpPr txBox="1"/>
          <p:nvPr/>
        </p:nvSpPr>
        <p:spPr>
          <a:xfrm>
            <a:off x="353360" y="2750770"/>
            <a:ext cx="1050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i="1" dirty="0" smtClean="0"/>
              <a:t>Sheet Q1</a:t>
            </a:r>
            <a:endParaRPr lang="zh-CN" altLang="en-US" b="1" i="1" dirty="0"/>
          </a:p>
        </p:txBody>
      </p:sp>
      <p:sp>
        <p:nvSpPr>
          <p:cNvPr id="16" name="圆角矩形 15"/>
          <p:cNvSpPr/>
          <p:nvPr/>
        </p:nvSpPr>
        <p:spPr bwMode="gray">
          <a:xfrm>
            <a:off x="4517362" y="5289210"/>
            <a:ext cx="2438420" cy="1236134"/>
          </a:xfrm>
          <a:prstGeom prst="roundRect">
            <a:avLst/>
          </a:prstGeom>
          <a:noFill/>
          <a:ln w="38100">
            <a:solidFill>
              <a:srgbClr val="FF000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endParaRPr lang="zh-CN" altLang="en-US" sz="24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ea typeface="微软雅黑" pitchFamily="34" charset="-122"/>
            </a:endParaRPr>
          </a:p>
        </p:txBody>
      </p:sp>
      <p:sp>
        <p:nvSpPr>
          <p:cNvPr id="17" name="圆角矩形 16"/>
          <p:cNvSpPr/>
          <p:nvPr/>
        </p:nvSpPr>
        <p:spPr bwMode="gray">
          <a:xfrm>
            <a:off x="4484111" y="2860059"/>
            <a:ext cx="2381247" cy="1167138"/>
          </a:xfrm>
          <a:prstGeom prst="roundRect">
            <a:avLst/>
          </a:prstGeom>
          <a:noFill/>
          <a:ln w="38100">
            <a:solidFill>
              <a:srgbClr val="FF000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endParaRPr lang="zh-CN" altLang="en-US" sz="24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ea typeface="微软雅黑" pitchFamily="34" charset="-122"/>
            </a:endParaRPr>
          </a:p>
        </p:txBody>
      </p:sp>
      <p:sp>
        <p:nvSpPr>
          <p:cNvPr id="18" name="上下箭头 17"/>
          <p:cNvSpPr/>
          <p:nvPr/>
        </p:nvSpPr>
        <p:spPr>
          <a:xfrm rot="10800000">
            <a:off x="4567238" y="4077874"/>
            <a:ext cx="418536" cy="907249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上下箭头 18"/>
          <p:cNvSpPr/>
          <p:nvPr/>
        </p:nvSpPr>
        <p:spPr>
          <a:xfrm rot="10800000">
            <a:off x="5953664" y="4093114"/>
            <a:ext cx="418536" cy="907249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圆角矩形 19"/>
          <p:cNvSpPr/>
          <p:nvPr/>
        </p:nvSpPr>
        <p:spPr bwMode="gray">
          <a:xfrm>
            <a:off x="6497862" y="4070350"/>
            <a:ext cx="2466626" cy="510778"/>
          </a:xfrm>
          <a:prstGeom prst="round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zh-CN" sz="2400" b="1" i="1" dirty="0">
                <a:solidFill>
                  <a:srgbClr val="FF0000"/>
                </a:solidFill>
              </a:rPr>
              <a:t>Same semantics!</a:t>
            </a:r>
            <a:endParaRPr lang="zh-CN" altLang="en-US" sz="2400" b="1" i="1" dirty="0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4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8007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8075" y="4121684"/>
            <a:ext cx="4329095" cy="207360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9374" y="1916832"/>
            <a:ext cx="4440208" cy="2130163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Clone-Related Smell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66738" y="1077913"/>
            <a:ext cx="8001000" cy="937225"/>
          </a:xfrm>
        </p:spPr>
        <p:txBody>
          <a:bodyPr/>
          <a:lstStyle/>
          <a:p>
            <a:r>
              <a:rPr lang="en-US" altLang="zh-CN" dirty="0"/>
              <a:t>Inconsistencies among </a:t>
            </a:r>
            <a:r>
              <a:rPr lang="en-US" altLang="zh-CN" dirty="0" smtClean="0"/>
              <a:t>table clones </a:t>
            </a:r>
            <a:r>
              <a:rPr lang="en-US" altLang="zh-CN" dirty="0"/>
              <a:t>can be indications of potential </a:t>
            </a:r>
            <a:r>
              <a:rPr lang="en-US" altLang="zh-CN" dirty="0" smtClean="0"/>
              <a:t>smells</a:t>
            </a:r>
            <a:endParaRPr lang="zh-CN" altLang="en-US" dirty="0"/>
          </a:p>
        </p:txBody>
      </p:sp>
      <p:sp>
        <p:nvSpPr>
          <p:cNvPr id="7" name="文本框 6"/>
          <p:cNvSpPr txBox="1"/>
          <p:nvPr/>
        </p:nvSpPr>
        <p:spPr>
          <a:xfrm>
            <a:off x="137341" y="2753436"/>
            <a:ext cx="1091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i="1" dirty="0" smtClean="0"/>
              <a:t>Sheet Q2</a:t>
            </a:r>
            <a:endParaRPr lang="zh-CN" altLang="en-US" b="1" i="1" dirty="0"/>
          </a:p>
        </p:txBody>
      </p:sp>
      <p:sp>
        <p:nvSpPr>
          <p:cNvPr id="8" name="文本框 7"/>
          <p:cNvSpPr txBox="1"/>
          <p:nvPr/>
        </p:nvSpPr>
        <p:spPr>
          <a:xfrm>
            <a:off x="72008" y="4724654"/>
            <a:ext cx="1091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i="1" dirty="0" smtClean="0"/>
              <a:t>Sheet Q3</a:t>
            </a:r>
            <a:endParaRPr lang="zh-CN" altLang="en-US" b="1" i="1" dirty="0"/>
          </a:p>
        </p:txBody>
      </p:sp>
      <p:grpSp>
        <p:nvGrpSpPr>
          <p:cNvPr id="41" name="组合 40"/>
          <p:cNvGrpSpPr/>
          <p:nvPr/>
        </p:nvGrpSpPr>
        <p:grpSpPr>
          <a:xfrm>
            <a:off x="3095047" y="2478401"/>
            <a:ext cx="5757214" cy="1539812"/>
            <a:chOff x="3130543" y="2622417"/>
            <a:chExt cx="5757214" cy="1539812"/>
          </a:xfrm>
        </p:grpSpPr>
        <p:sp>
          <p:nvSpPr>
            <p:cNvPr id="13" name="圆角矩形 12"/>
            <p:cNvSpPr/>
            <p:nvPr/>
          </p:nvSpPr>
          <p:spPr>
            <a:xfrm>
              <a:off x="4788023" y="2829636"/>
              <a:ext cx="576065" cy="1103420"/>
            </a:xfrm>
            <a:prstGeom prst="roundRect">
              <a:avLst/>
            </a:prstGeom>
            <a:noFill/>
            <a:ln w="508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1" name="直接箭头连接符 10"/>
            <p:cNvCxnSpPr/>
            <p:nvPr/>
          </p:nvCxnSpPr>
          <p:spPr bwMode="auto">
            <a:xfrm flipH="1">
              <a:off x="4198267" y="3933056"/>
              <a:ext cx="733774" cy="214682"/>
            </a:xfrm>
            <a:prstGeom prst="straightConnector1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0" name="直接连接符 29"/>
            <p:cNvCxnSpPr/>
            <p:nvPr/>
          </p:nvCxnSpPr>
          <p:spPr bwMode="auto">
            <a:xfrm flipV="1">
              <a:off x="3130543" y="4149080"/>
              <a:ext cx="1138435" cy="13149"/>
            </a:xfrm>
            <a:prstGeom prst="line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2" name="圆角矩形标注 31"/>
            <p:cNvSpPr/>
            <p:nvPr/>
          </p:nvSpPr>
          <p:spPr bwMode="gray">
            <a:xfrm>
              <a:off x="5708423" y="2622417"/>
              <a:ext cx="3179334" cy="919401"/>
            </a:xfrm>
            <a:prstGeom prst="wedgeRoundRectCallout">
              <a:avLst>
                <a:gd name="adj1" fmla="val -59488"/>
                <a:gd name="adj2" fmla="val 31542"/>
                <a:gd name="adj3" fmla="val 16667"/>
              </a:avLst>
            </a:prstGeom>
            <a:ln w="38100">
              <a:solidFill>
                <a:srgbClr val="FF0000"/>
              </a:solidFill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r>
                <a:rPr lang="en-US" altLang="zh-CN" sz="2400" b="1" dirty="0">
                  <a:solidFill>
                    <a:srgbClr val="FF0000"/>
                  </a:solidFill>
                </a:rPr>
                <a:t>Total responses</a:t>
              </a:r>
              <a:r>
                <a:rPr lang="en-US" altLang="zh-CN" sz="2400" b="1" dirty="0">
                  <a:solidFill>
                    <a:schemeClr val="accent5">
                      <a:lumMod val="50000"/>
                    </a:schemeClr>
                  </a:solidFill>
                </a:rPr>
                <a:t> are $</a:t>
              </a:r>
              <a:r>
                <a:rPr lang="en-US" altLang="zh-CN" sz="2400" b="1" dirty="0" smtClean="0">
                  <a:solidFill>
                    <a:schemeClr val="accent5">
                      <a:lumMod val="50000"/>
                    </a:schemeClr>
                  </a:solidFill>
                </a:rPr>
                <a:t>B$7</a:t>
              </a:r>
              <a:endParaRPr lang="zh-CN" altLang="en-US" sz="2400" b="1" dirty="0"/>
            </a:p>
          </p:txBody>
        </p:sp>
      </p:grpSp>
      <p:grpSp>
        <p:nvGrpSpPr>
          <p:cNvPr id="42" name="组合 41"/>
          <p:cNvGrpSpPr/>
          <p:nvPr/>
        </p:nvGrpSpPr>
        <p:grpSpPr>
          <a:xfrm>
            <a:off x="3024336" y="4741846"/>
            <a:ext cx="6084168" cy="1421617"/>
            <a:chOff x="3059832" y="4885862"/>
            <a:chExt cx="6084168" cy="1421617"/>
          </a:xfrm>
        </p:grpSpPr>
        <p:sp>
          <p:nvSpPr>
            <p:cNvPr id="16" name="圆角矩形 15"/>
            <p:cNvSpPr/>
            <p:nvPr/>
          </p:nvSpPr>
          <p:spPr>
            <a:xfrm>
              <a:off x="4644008" y="5085184"/>
              <a:ext cx="576065" cy="1008112"/>
            </a:xfrm>
            <a:prstGeom prst="roundRect">
              <a:avLst/>
            </a:prstGeom>
            <a:noFill/>
            <a:ln w="508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24" name="直接箭头连接符 23"/>
            <p:cNvCxnSpPr/>
            <p:nvPr/>
          </p:nvCxnSpPr>
          <p:spPr bwMode="auto">
            <a:xfrm flipH="1">
              <a:off x="3959424" y="6006298"/>
              <a:ext cx="717487" cy="214682"/>
            </a:xfrm>
            <a:prstGeom prst="straightConnector1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7" name="直接连接符 26"/>
            <p:cNvCxnSpPr/>
            <p:nvPr/>
          </p:nvCxnSpPr>
          <p:spPr bwMode="auto">
            <a:xfrm flipV="1">
              <a:off x="3059832" y="6294330"/>
              <a:ext cx="1138435" cy="13149"/>
            </a:xfrm>
            <a:prstGeom prst="line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3" name="圆角矩形标注 32"/>
            <p:cNvSpPr/>
            <p:nvPr/>
          </p:nvSpPr>
          <p:spPr bwMode="gray">
            <a:xfrm>
              <a:off x="5666328" y="4885862"/>
              <a:ext cx="3477672" cy="919401"/>
            </a:xfrm>
            <a:prstGeom prst="wedgeRoundRectCallout">
              <a:avLst>
                <a:gd name="adj1" fmla="val -62138"/>
                <a:gd name="adj2" fmla="val 22136"/>
                <a:gd name="adj3" fmla="val 16667"/>
              </a:avLst>
            </a:prstGeom>
            <a:ln w="38100">
              <a:solidFill>
                <a:srgbClr val="FF0000"/>
              </a:solidFill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r>
                <a:rPr lang="en-US" altLang="zh-CN" sz="2400" b="1" dirty="0" smtClean="0">
                  <a:solidFill>
                    <a:srgbClr val="FF0000"/>
                  </a:solidFill>
                </a:rPr>
                <a:t>Total </a:t>
              </a:r>
              <a:r>
                <a:rPr lang="en-US" altLang="zh-CN" sz="2400" b="1" dirty="0">
                  <a:solidFill>
                    <a:srgbClr val="FF0000"/>
                  </a:solidFill>
                </a:rPr>
                <a:t>responses</a:t>
              </a:r>
              <a:r>
                <a:rPr lang="en-US" altLang="zh-CN" sz="2400" b="1" dirty="0">
                  <a:solidFill>
                    <a:schemeClr val="accent5">
                      <a:lumMod val="50000"/>
                    </a:schemeClr>
                  </a:solidFill>
                </a:rPr>
                <a:t> must be </a:t>
              </a:r>
              <a:r>
                <a:rPr lang="en-US" altLang="zh-CN" sz="2400" b="1" dirty="0">
                  <a:solidFill>
                    <a:srgbClr val="FF0000"/>
                  </a:solidFill>
                </a:rPr>
                <a:t>30</a:t>
              </a:r>
              <a:r>
                <a:rPr lang="en-US" altLang="zh-CN" sz="2400" b="1" dirty="0">
                  <a:solidFill>
                    <a:schemeClr val="accent5">
                      <a:lumMod val="50000"/>
                    </a:schemeClr>
                  </a:solidFill>
                </a:rPr>
                <a:t>, and </a:t>
              </a:r>
              <a:r>
                <a:rPr lang="en-US" altLang="zh-CN" sz="2400" b="1" dirty="0">
                  <a:solidFill>
                    <a:srgbClr val="FF0000"/>
                  </a:solidFill>
                </a:rPr>
                <a:t>never</a:t>
              </a:r>
              <a:r>
                <a:rPr lang="en-US" altLang="zh-CN" sz="2400" b="1" dirty="0">
                  <a:solidFill>
                    <a:schemeClr val="accent5">
                      <a:lumMod val="50000"/>
                    </a:schemeClr>
                  </a:solidFill>
                </a:rPr>
                <a:t> </a:t>
              </a:r>
              <a:r>
                <a:rPr lang="en-US" altLang="zh-CN" sz="2400" b="1" dirty="0" smtClean="0">
                  <a:solidFill>
                    <a:schemeClr val="accent5">
                      <a:lumMod val="50000"/>
                    </a:schemeClr>
                  </a:solidFill>
                </a:rPr>
                <a:t>change!</a:t>
              </a:r>
              <a:endParaRPr lang="en-US" altLang="zh-CN" sz="2400" dirty="0">
                <a:solidFill>
                  <a:schemeClr val="accent5">
                    <a:lumMod val="50000"/>
                  </a:schemeClr>
                </a:solidFill>
              </a:endParaRPr>
            </a:p>
          </p:txBody>
        </p:sp>
      </p:grpSp>
      <p:sp>
        <p:nvSpPr>
          <p:cNvPr id="34" name="爆炸形 1 33"/>
          <p:cNvSpPr/>
          <p:nvPr/>
        </p:nvSpPr>
        <p:spPr bwMode="gray">
          <a:xfrm>
            <a:off x="4788136" y="5559817"/>
            <a:ext cx="983647" cy="778926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zh-CN" altLang="en-US" sz="2400" b="1" dirty="0"/>
          </a:p>
        </p:txBody>
      </p:sp>
      <p:grpSp>
        <p:nvGrpSpPr>
          <p:cNvPr id="43" name="组合 42"/>
          <p:cNvGrpSpPr/>
          <p:nvPr/>
        </p:nvGrpSpPr>
        <p:grpSpPr>
          <a:xfrm>
            <a:off x="6139238" y="3584383"/>
            <a:ext cx="2681135" cy="1016540"/>
            <a:chOff x="6174734" y="3728399"/>
            <a:chExt cx="2681135" cy="1016540"/>
          </a:xfrm>
        </p:grpSpPr>
        <p:sp>
          <p:nvSpPr>
            <p:cNvPr id="36" name="TextBox 23"/>
            <p:cNvSpPr txBox="1"/>
            <p:nvPr/>
          </p:nvSpPr>
          <p:spPr>
            <a:xfrm>
              <a:off x="6588998" y="4005836"/>
              <a:ext cx="2266871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b="1" i="1" dirty="0" smtClean="0">
                  <a:solidFill>
                    <a:srgbClr val="FF0000"/>
                  </a:solidFill>
                </a:rPr>
                <a:t>Inconsistency </a:t>
              </a:r>
            </a:p>
          </p:txBody>
        </p:sp>
        <p:sp>
          <p:nvSpPr>
            <p:cNvPr id="40" name="上下箭头 39"/>
            <p:cNvSpPr/>
            <p:nvPr/>
          </p:nvSpPr>
          <p:spPr>
            <a:xfrm rot="10800000">
              <a:off x="6174734" y="3728399"/>
              <a:ext cx="418536" cy="1016540"/>
            </a:xfrm>
            <a:prstGeom prst="up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5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45142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6127" y="2420888"/>
            <a:ext cx="4329095" cy="20736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Semantic Smell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66738" y="1077913"/>
            <a:ext cx="8001000" cy="937225"/>
          </a:xfrm>
        </p:spPr>
        <p:txBody>
          <a:bodyPr/>
          <a:lstStyle/>
          <a:p>
            <a:r>
              <a:rPr lang="en-US" altLang="zh-CN" dirty="0" smtClean="0"/>
              <a:t>Clone-related smells can </a:t>
            </a:r>
            <a:r>
              <a:rPr lang="en-US" altLang="zh-CN" dirty="0"/>
              <a:t>introduce errors when their input values </a:t>
            </a:r>
            <a:r>
              <a:rPr lang="en-US" altLang="zh-CN" dirty="0" smtClean="0"/>
              <a:t>change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6</a:t>
            </a:fld>
            <a:endParaRPr lang="zh-CN" altLang="en-US" dirty="0"/>
          </a:p>
        </p:txBody>
      </p:sp>
      <p:sp>
        <p:nvSpPr>
          <p:cNvPr id="55" name="文本框 54"/>
          <p:cNvSpPr txBox="1"/>
          <p:nvPr/>
        </p:nvSpPr>
        <p:spPr>
          <a:xfrm>
            <a:off x="360040" y="3419708"/>
            <a:ext cx="1091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i="1" dirty="0" smtClean="0"/>
              <a:t>Sheet Q3</a:t>
            </a:r>
            <a:endParaRPr lang="zh-CN" altLang="en-US" b="1" i="1" dirty="0"/>
          </a:p>
        </p:txBody>
      </p:sp>
      <p:sp>
        <p:nvSpPr>
          <p:cNvPr id="65" name="圆角矩形标注 64"/>
          <p:cNvSpPr/>
          <p:nvPr/>
        </p:nvSpPr>
        <p:spPr bwMode="gray">
          <a:xfrm>
            <a:off x="5918864" y="3014108"/>
            <a:ext cx="2109520" cy="919401"/>
          </a:xfrm>
          <a:prstGeom prst="wedgeRoundRectCallout">
            <a:avLst>
              <a:gd name="adj1" fmla="val -68533"/>
              <a:gd name="adj2" fmla="val 25397"/>
              <a:gd name="adj3" fmla="val 16667"/>
            </a:avLst>
          </a:prstGeom>
          <a:ln w="38100">
            <a:solidFill>
              <a:srgbClr val="FF000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r>
              <a:rPr lang="en-US" altLang="zh-CN" sz="2400" b="1" dirty="0" smtClean="0">
                <a:solidFill>
                  <a:schemeClr val="tx1"/>
                </a:solidFill>
              </a:rPr>
              <a:t>All cells give </a:t>
            </a:r>
            <a:r>
              <a:rPr lang="en-US" altLang="zh-CN" sz="2400" b="1" dirty="0" smtClean="0">
                <a:solidFill>
                  <a:srgbClr val="FF0000"/>
                </a:solidFill>
              </a:rPr>
              <a:t>wrong values</a:t>
            </a:r>
            <a:r>
              <a:rPr lang="en-US" altLang="zh-CN" sz="2400" b="1" dirty="0" smtClean="0">
                <a:solidFill>
                  <a:schemeClr val="tx1"/>
                </a:solidFill>
              </a:rPr>
              <a:t>!</a:t>
            </a:r>
            <a:endParaRPr lang="en-US" altLang="zh-CN" sz="2400" dirty="0">
              <a:solidFill>
                <a:schemeClr val="tx1"/>
              </a:solidFill>
            </a:endParaRPr>
          </a:p>
        </p:txBody>
      </p:sp>
      <p:sp>
        <p:nvSpPr>
          <p:cNvPr id="70" name="圆角矩形标注 69"/>
          <p:cNvSpPr/>
          <p:nvPr/>
        </p:nvSpPr>
        <p:spPr bwMode="gray">
          <a:xfrm>
            <a:off x="2913065" y="4739145"/>
            <a:ext cx="2574535" cy="919401"/>
          </a:xfrm>
          <a:prstGeom prst="wedgeRoundRectCallout">
            <a:avLst>
              <a:gd name="adj1" fmla="val -10063"/>
              <a:gd name="adj2" fmla="val -78950"/>
              <a:gd name="adj3" fmla="val 16667"/>
            </a:avLst>
          </a:prstGeom>
          <a:ln w="38100">
            <a:solidFill>
              <a:srgbClr val="FF000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r>
              <a:rPr lang="en-US" altLang="zh-CN" sz="2400" b="1" dirty="0" smtClean="0">
                <a:solidFill>
                  <a:schemeClr val="tx1"/>
                </a:solidFill>
              </a:rPr>
              <a:t>If total responses </a:t>
            </a:r>
            <a:r>
              <a:rPr lang="en-US" altLang="zh-CN" sz="2400" b="1" dirty="0" smtClean="0">
                <a:solidFill>
                  <a:srgbClr val="FF0000"/>
                </a:solidFill>
              </a:rPr>
              <a:t>change to 31</a:t>
            </a:r>
            <a:endParaRPr lang="en-US" altLang="zh-CN" sz="2400" dirty="0">
              <a:solidFill>
                <a:srgbClr val="FF0000"/>
              </a:solidFill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3312368" y="3213430"/>
            <a:ext cx="2175232" cy="1222295"/>
            <a:chOff x="3024336" y="3024444"/>
            <a:chExt cx="2175232" cy="1222295"/>
          </a:xfrm>
        </p:grpSpPr>
        <p:sp>
          <p:nvSpPr>
            <p:cNvPr id="62" name="圆角矩形 61"/>
            <p:cNvSpPr/>
            <p:nvPr/>
          </p:nvSpPr>
          <p:spPr>
            <a:xfrm>
              <a:off x="4177762" y="3024444"/>
              <a:ext cx="1021806" cy="1008112"/>
            </a:xfrm>
            <a:prstGeom prst="roundRect">
              <a:avLst/>
            </a:prstGeom>
            <a:noFill/>
            <a:ln w="508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64" name="直接连接符 63"/>
            <p:cNvCxnSpPr/>
            <p:nvPr/>
          </p:nvCxnSpPr>
          <p:spPr bwMode="auto">
            <a:xfrm flipV="1">
              <a:off x="3024336" y="4233590"/>
              <a:ext cx="1138435" cy="13149"/>
            </a:xfrm>
            <a:prstGeom prst="line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1" name="直接箭头连接符 70"/>
            <p:cNvCxnSpPr/>
            <p:nvPr/>
          </p:nvCxnSpPr>
          <p:spPr bwMode="auto">
            <a:xfrm flipH="1">
              <a:off x="3477064" y="3765006"/>
              <a:ext cx="724796" cy="332370"/>
            </a:xfrm>
            <a:prstGeom prst="straightConnector1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17" name="矩形 16"/>
          <p:cNvSpPr/>
          <p:nvPr/>
        </p:nvSpPr>
        <p:spPr bwMode="gray">
          <a:xfrm>
            <a:off x="3305763" y="4221542"/>
            <a:ext cx="432048" cy="214104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altLang="zh-CN" sz="2000" b="1" dirty="0" smtClean="0">
                <a:solidFill>
                  <a:srgbClr val="FF0000"/>
                </a:solidFill>
                <a:ea typeface="微软雅黑" pitchFamily="34" charset="-122"/>
              </a:rPr>
              <a:t>31</a:t>
            </a:r>
            <a:endParaRPr lang="zh-CN" altLang="en-US" sz="2000" b="1" dirty="0">
              <a:solidFill>
                <a:srgbClr val="FF0000"/>
              </a:solidFill>
              <a:ea typeface="微软雅黑" pitchFamily="34" charset="-122"/>
            </a:endParaRPr>
          </a:p>
        </p:txBody>
      </p:sp>
      <p:sp>
        <p:nvSpPr>
          <p:cNvPr id="18" name="矩形 17"/>
          <p:cNvSpPr/>
          <p:nvPr/>
        </p:nvSpPr>
        <p:spPr bwMode="gray">
          <a:xfrm>
            <a:off x="3312368" y="3477543"/>
            <a:ext cx="432048" cy="214104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en-US" altLang="zh-CN" sz="2000" b="1" dirty="0">
                <a:solidFill>
                  <a:srgbClr val="FF0000"/>
                </a:solidFill>
                <a:ea typeface="微软雅黑" pitchFamily="34" charset="-122"/>
              </a:rPr>
              <a:t>3</a:t>
            </a:r>
            <a:endParaRPr lang="zh-CN" altLang="en-US" sz="2000" b="1" dirty="0">
              <a:solidFill>
                <a:srgbClr val="FF0000"/>
              </a:solidFill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39314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70" grpId="0" animBg="1"/>
      <p:bldP spid="17" grpId="0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0829" y="3155600"/>
            <a:ext cx="4329095" cy="20736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Existing Smell Detectors (1)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66738" y="1077913"/>
            <a:ext cx="8001000" cy="1847031"/>
          </a:xfrm>
        </p:spPr>
        <p:txBody>
          <a:bodyPr/>
          <a:lstStyle/>
          <a:p>
            <a:r>
              <a:rPr lang="en-US" altLang="zh-CN" dirty="0"/>
              <a:t>No warnings are issued by </a:t>
            </a:r>
            <a:r>
              <a:rPr lang="en-US" altLang="zh-CN" dirty="0">
                <a:solidFill>
                  <a:srgbClr val="FF0000"/>
                </a:solidFill>
              </a:rPr>
              <a:t>Excel</a:t>
            </a:r>
          </a:p>
          <a:p>
            <a:r>
              <a:rPr lang="en-US" altLang="zh-CN" dirty="0" smtClean="0">
                <a:solidFill>
                  <a:srgbClr val="FF0000"/>
                </a:solidFill>
              </a:rPr>
              <a:t>Syntactic smell detectors </a:t>
            </a:r>
            <a:r>
              <a:rPr lang="en-US" altLang="zh-CN" dirty="0" smtClean="0"/>
              <a:t>[1][2] (e.g., multiple operations</a:t>
            </a:r>
            <a:r>
              <a:rPr lang="en-US" altLang="zh-CN" dirty="0"/>
              <a:t>) </a:t>
            </a:r>
            <a:r>
              <a:rPr lang="en-US" altLang="zh-CN" dirty="0" smtClean="0"/>
              <a:t>cannot detect clone-related smells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7</a:t>
            </a:fld>
            <a:endParaRPr lang="zh-CN" altLang="en-US" dirty="0"/>
          </a:p>
        </p:txBody>
      </p:sp>
      <p:sp>
        <p:nvSpPr>
          <p:cNvPr id="23" name="Text Box 6"/>
          <p:cNvSpPr txBox="1">
            <a:spLocks noChangeArrowheads="1"/>
          </p:cNvSpPr>
          <p:nvPr/>
        </p:nvSpPr>
        <p:spPr bwMode="auto">
          <a:xfrm>
            <a:off x="0" y="6237312"/>
            <a:ext cx="9144000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Verdana" pitchFamily="34" charset="0"/>
                <a:ea typeface="楷体_GB2312" pitchFamily="49" charset="-122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Verdana" pitchFamily="34" charset="0"/>
                <a:ea typeface="楷体_GB2312" pitchFamily="49" charset="-122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Verdana" pitchFamily="34" charset="0"/>
                <a:ea typeface="楷体_GB2312" pitchFamily="49" charset="-122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Verdana" pitchFamily="34" charset="0"/>
                <a:ea typeface="楷体_GB2312" pitchFamily="49" charset="-122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Verdan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  <a:ea typeface="楷体_GB2312" pitchFamily="49" charset="-122"/>
              </a:defRPr>
            </a:lvl9pPr>
          </a:lstStyle>
          <a:p>
            <a:pPr eaLnBrk="1" hangingPunct="1">
              <a:lnSpc>
                <a:spcPct val="125000"/>
              </a:lnSpc>
            </a:pPr>
            <a:r>
              <a:rPr lang="en-US" altLang="zh-CN" sz="1400" b="0" dirty="0" smtClean="0">
                <a:solidFill>
                  <a:srgbClr val="00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[1] </a:t>
            </a:r>
            <a:r>
              <a:rPr lang="en-US" altLang="zh-CN" sz="1400" b="0" dirty="0">
                <a:solidFill>
                  <a:srgbClr val="00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F. Hermans, </a:t>
            </a:r>
            <a:r>
              <a:rPr lang="en-US" altLang="zh-CN" sz="1400" b="0" dirty="0" smtClean="0">
                <a:solidFill>
                  <a:srgbClr val="00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et, al., “Detecting </a:t>
            </a:r>
            <a:r>
              <a:rPr lang="en-US" altLang="zh-CN" sz="1400" b="0" dirty="0">
                <a:solidFill>
                  <a:srgbClr val="00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and Visualizing Inter-worksheet Smells in </a:t>
            </a:r>
            <a:r>
              <a:rPr lang="en-US" altLang="zh-CN" sz="1400" b="0" dirty="0" smtClean="0">
                <a:solidFill>
                  <a:srgbClr val="00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Spreadsheets”, ICSE 2012.</a:t>
            </a:r>
          </a:p>
          <a:p>
            <a:pPr eaLnBrk="1" hangingPunct="1">
              <a:lnSpc>
                <a:spcPct val="125000"/>
              </a:lnSpc>
            </a:pPr>
            <a:r>
              <a:rPr lang="en-US" altLang="zh-CN" sz="1400" b="0" dirty="0">
                <a:solidFill>
                  <a:srgbClr val="00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[2] F. Hermans, et, al</a:t>
            </a:r>
            <a:r>
              <a:rPr lang="en-US" altLang="zh-CN" sz="1400" b="0" dirty="0" smtClean="0">
                <a:solidFill>
                  <a:srgbClr val="00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., “Detecting Code Smells </a:t>
            </a:r>
            <a:r>
              <a:rPr lang="en-US" altLang="zh-CN" sz="1400" b="0" dirty="0">
                <a:solidFill>
                  <a:srgbClr val="00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in </a:t>
            </a:r>
            <a:r>
              <a:rPr lang="en-US" altLang="zh-CN" sz="1400" b="0" dirty="0" smtClean="0">
                <a:solidFill>
                  <a:srgbClr val="00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Spreadsheet </a:t>
            </a:r>
            <a:r>
              <a:rPr lang="en-US" altLang="zh-CN" sz="1400" b="0" dirty="0">
                <a:solidFill>
                  <a:srgbClr val="00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F</a:t>
            </a:r>
            <a:r>
              <a:rPr lang="en-US" altLang="zh-CN" sz="1400" b="0" dirty="0" smtClean="0">
                <a:solidFill>
                  <a:srgbClr val="00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ormulas”, ICSM 2012.</a:t>
            </a:r>
          </a:p>
        </p:txBody>
      </p:sp>
      <p:sp>
        <p:nvSpPr>
          <p:cNvPr id="55" name="文本框 54"/>
          <p:cNvSpPr txBox="1"/>
          <p:nvPr/>
        </p:nvSpPr>
        <p:spPr>
          <a:xfrm>
            <a:off x="324742" y="4211796"/>
            <a:ext cx="1091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i="1" dirty="0" smtClean="0"/>
              <a:t>Sheet Q3</a:t>
            </a:r>
            <a:endParaRPr lang="zh-CN" altLang="en-US" b="1" i="1" dirty="0"/>
          </a:p>
        </p:txBody>
      </p:sp>
      <p:sp>
        <p:nvSpPr>
          <p:cNvPr id="16" name="圆角矩形 15"/>
          <p:cNvSpPr/>
          <p:nvPr/>
        </p:nvSpPr>
        <p:spPr bwMode="gray">
          <a:xfrm>
            <a:off x="5832846" y="4100960"/>
            <a:ext cx="2915618" cy="510778"/>
          </a:xfrm>
          <a:prstGeom prst="round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zh-CN" sz="2400" b="1" i="1" dirty="0" smtClean="0">
                <a:solidFill>
                  <a:srgbClr val="FF0000"/>
                </a:solidFill>
              </a:rPr>
              <a:t>No syntactic smells!</a:t>
            </a:r>
            <a:endParaRPr lang="zh-CN" altLang="en-US" sz="24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6689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1462" y="4010940"/>
            <a:ext cx="4135200" cy="1980726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Existing Smell Detectors (2)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66738" y="1077913"/>
            <a:ext cx="8001000" cy="937225"/>
          </a:xfrm>
        </p:spPr>
        <p:txBody>
          <a:bodyPr/>
          <a:lstStyle/>
          <a:p>
            <a:r>
              <a:rPr lang="en-US" altLang="zh-CN" dirty="0" smtClean="0"/>
              <a:t>CACheck[1] and CUSTODES[2] aggregate cells into clusters according to </a:t>
            </a:r>
            <a:r>
              <a:rPr lang="en-US" altLang="zh-CN" dirty="0" smtClean="0">
                <a:solidFill>
                  <a:srgbClr val="FF0000"/>
                </a:solidFill>
              </a:rPr>
              <a:t>formula similarity</a:t>
            </a:r>
            <a:r>
              <a:rPr lang="en-US" altLang="zh-CN" dirty="0" smtClean="0"/>
              <a:t>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8</a:t>
            </a:fld>
            <a:endParaRPr lang="zh-CN" altLang="en-US" dirty="0"/>
          </a:p>
        </p:txBody>
      </p:sp>
      <p:sp>
        <p:nvSpPr>
          <p:cNvPr id="23" name="Text Box 6"/>
          <p:cNvSpPr txBox="1">
            <a:spLocks noChangeArrowheads="1"/>
          </p:cNvSpPr>
          <p:nvPr/>
        </p:nvSpPr>
        <p:spPr bwMode="auto">
          <a:xfrm>
            <a:off x="0" y="5985138"/>
            <a:ext cx="9144000" cy="900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Verdana" pitchFamily="34" charset="0"/>
                <a:ea typeface="楷体_GB2312" pitchFamily="49" charset="-122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Verdana" pitchFamily="34" charset="0"/>
                <a:ea typeface="楷体_GB2312" pitchFamily="49" charset="-122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Verdana" pitchFamily="34" charset="0"/>
                <a:ea typeface="楷体_GB2312" pitchFamily="49" charset="-122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Verdana" pitchFamily="34" charset="0"/>
                <a:ea typeface="楷体_GB2312" pitchFamily="49" charset="-122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Verdan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  <a:ea typeface="楷体_GB2312" pitchFamily="49" charset="-122"/>
              </a:defRPr>
            </a:lvl9pPr>
          </a:lstStyle>
          <a:p>
            <a:pPr eaLnBrk="1" hangingPunct="1">
              <a:lnSpc>
                <a:spcPct val="125000"/>
              </a:lnSpc>
            </a:pPr>
            <a:r>
              <a:rPr lang="en-US" altLang="zh-CN" sz="1400" b="0" dirty="0" smtClean="0">
                <a:solidFill>
                  <a:srgbClr val="00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[1] W. Dou, et, al., “CACheck: Detecting and Repairing Cell Arrays”, TSE 2016.</a:t>
            </a:r>
          </a:p>
          <a:p>
            <a:pPr eaLnBrk="1" hangingPunct="1">
              <a:lnSpc>
                <a:spcPct val="125000"/>
              </a:lnSpc>
            </a:pPr>
            <a:r>
              <a:rPr lang="en-US" altLang="zh-CN" sz="1400" b="0" dirty="0">
                <a:solidFill>
                  <a:srgbClr val="00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[2] </a:t>
            </a:r>
            <a:r>
              <a:rPr lang="en-US" altLang="zh-CN" sz="1400" b="0" dirty="0" smtClean="0">
                <a:solidFill>
                  <a:srgbClr val="00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S.C. Cheung, </a:t>
            </a:r>
            <a:r>
              <a:rPr lang="en-US" altLang="zh-CN" sz="1400" b="0" dirty="0">
                <a:solidFill>
                  <a:srgbClr val="00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et, al</a:t>
            </a:r>
            <a:r>
              <a:rPr lang="en-US" altLang="zh-CN" sz="1400" b="0" dirty="0" smtClean="0">
                <a:solidFill>
                  <a:srgbClr val="00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., </a:t>
            </a:r>
            <a:r>
              <a:rPr lang="en-US" altLang="zh-CN" sz="1400" b="0" dirty="0">
                <a:solidFill>
                  <a:srgbClr val="00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“CUSTODES: Automatic Spreadsheet Cell Clustering and Smell Detection Using Strong and Weak Features”, </a:t>
            </a:r>
            <a:r>
              <a:rPr lang="en-US" altLang="zh-CN" sz="1400" b="0" dirty="0" smtClean="0">
                <a:solidFill>
                  <a:srgbClr val="00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ICSE 2016.</a:t>
            </a:r>
          </a:p>
        </p:txBody>
      </p:sp>
      <p:sp>
        <p:nvSpPr>
          <p:cNvPr id="55" name="文本框 54"/>
          <p:cNvSpPr txBox="1"/>
          <p:nvPr/>
        </p:nvSpPr>
        <p:spPr>
          <a:xfrm>
            <a:off x="168115" y="4519851"/>
            <a:ext cx="1091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i="1" dirty="0" smtClean="0"/>
              <a:t>Sheet Q3</a:t>
            </a:r>
            <a:endParaRPr lang="zh-CN" altLang="en-US" b="1" i="1" dirty="0"/>
          </a:p>
        </p:txBody>
      </p:sp>
      <p:sp>
        <p:nvSpPr>
          <p:cNvPr id="65" name="圆角矩形标注 64"/>
          <p:cNvSpPr/>
          <p:nvPr/>
        </p:nvSpPr>
        <p:spPr bwMode="gray">
          <a:xfrm>
            <a:off x="5558824" y="4708590"/>
            <a:ext cx="3189640" cy="919401"/>
          </a:xfrm>
          <a:prstGeom prst="wedgeRoundRectCallout">
            <a:avLst>
              <a:gd name="adj1" fmla="val -62423"/>
              <a:gd name="adj2" fmla="val 1317"/>
              <a:gd name="adj3" fmla="val 16667"/>
            </a:avLst>
          </a:prstGeom>
          <a:ln w="38100">
            <a:solidFill>
              <a:srgbClr val="FF000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r>
              <a:rPr lang="en-US" altLang="zh-CN" sz="2400" b="1" dirty="0">
                <a:solidFill>
                  <a:schemeClr val="tx1"/>
                </a:solidFill>
              </a:rPr>
              <a:t>C</a:t>
            </a:r>
            <a:r>
              <a:rPr lang="en-US" altLang="zh-CN" sz="2400" b="1" dirty="0" smtClean="0">
                <a:solidFill>
                  <a:schemeClr val="tx1"/>
                </a:solidFill>
              </a:rPr>
              <a:t>ell cluster with the same formula pattern</a:t>
            </a:r>
          </a:p>
        </p:txBody>
      </p:sp>
      <p:sp>
        <p:nvSpPr>
          <p:cNvPr id="62" name="圆角矩形 61"/>
          <p:cNvSpPr/>
          <p:nvPr/>
        </p:nvSpPr>
        <p:spPr>
          <a:xfrm>
            <a:off x="4097412" y="4778393"/>
            <a:ext cx="1021806" cy="1008112"/>
          </a:xfrm>
          <a:prstGeom prst="round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6" name="图片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9374" y="1844825"/>
            <a:ext cx="4206260" cy="2017928"/>
          </a:xfrm>
          <a:prstGeom prst="rect">
            <a:avLst/>
          </a:prstGeom>
        </p:spPr>
      </p:pic>
      <p:sp>
        <p:nvSpPr>
          <p:cNvPr id="17" name="文本框 16"/>
          <p:cNvSpPr txBox="1"/>
          <p:nvPr/>
        </p:nvSpPr>
        <p:spPr>
          <a:xfrm>
            <a:off x="137341" y="2681428"/>
            <a:ext cx="1091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i="1" dirty="0" smtClean="0"/>
              <a:t>Sheet Q2</a:t>
            </a:r>
            <a:endParaRPr lang="zh-CN" altLang="en-US" b="1" i="1" dirty="0"/>
          </a:p>
        </p:txBody>
      </p:sp>
      <p:sp>
        <p:nvSpPr>
          <p:cNvPr id="18" name="圆角矩形标注 17"/>
          <p:cNvSpPr/>
          <p:nvPr/>
        </p:nvSpPr>
        <p:spPr bwMode="gray">
          <a:xfrm>
            <a:off x="5677901" y="2493674"/>
            <a:ext cx="3189640" cy="919401"/>
          </a:xfrm>
          <a:prstGeom prst="wedgeRoundRectCallout">
            <a:avLst>
              <a:gd name="adj1" fmla="val -64773"/>
              <a:gd name="adj2" fmla="val 14360"/>
              <a:gd name="adj3" fmla="val 16667"/>
            </a:avLst>
          </a:prstGeom>
          <a:ln w="38100">
            <a:solidFill>
              <a:srgbClr val="FF000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r>
              <a:rPr lang="en-US" altLang="zh-CN" sz="2400" b="1" dirty="0">
                <a:solidFill>
                  <a:schemeClr val="tx1"/>
                </a:solidFill>
              </a:rPr>
              <a:t>C</a:t>
            </a:r>
            <a:r>
              <a:rPr lang="en-US" altLang="zh-CN" sz="2400" b="1" dirty="0" smtClean="0">
                <a:solidFill>
                  <a:schemeClr val="tx1"/>
                </a:solidFill>
              </a:rPr>
              <a:t>ell cluster with the same formula pattern</a:t>
            </a:r>
          </a:p>
        </p:txBody>
      </p:sp>
      <p:sp>
        <p:nvSpPr>
          <p:cNvPr id="19" name="圆角矩形 18"/>
          <p:cNvSpPr/>
          <p:nvPr/>
        </p:nvSpPr>
        <p:spPr>
          <a:xfrm>
            <a:off x="4173860" y="2637984"/>
            <a:ext cx="1021806" cy="1008112"/>
          </a:xfrm>
          <a:prstGeom prst="round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圆角矩形 19"/>
          <p:cNvSpPr/>
          <p:nvPr/>
        </p:nvSpPr>
        <p:spPr bwMode="gray">
          <a:xfrm>
            <a:off x="5587202" y="3587213"/>
            <a:ext cx="3353424" cy="919401"/>
          </a:xfrm>
          <a:prstGeom prst="round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zh-CN" sz="2400" b="1" i="1" dirty="0" smtClean="0">
                <a:solidFill>
                  <a:srgbClr val="FF0000"/>
                </a:solidFill>
              </a:rPr>
              <a:t>Two correct clusters, no smells!</a:t>
            </a:r>
            <a:endParaRPr lang="zh-CN" altLang="en-US" sz="24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0597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62" grpId="0" animBg="1"/>
      <p:bldP spid="18" grpId="0" animBg="1"/>
      <p:bldP spid="19" grpId="0" animBg="1"/>
      <p:bldP spid="2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Our Goal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Find </a:t>
            </a:r>
            <a:r>
              <a:rPr lang="en-US" altLang="zh-CN" dirty="0" smtClean="0"/>
              <a:t>tables with the same computational semantics</a:t>
            </a:r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r>
              <a:rPr lang="en-US" altLang="zh-CN" dirty="0" smtClean="0"/>
              <a:t>Detect clone-related smells among table clones</a:t>
            </a:r>
            <a:endParaRPr lang="en-US" altLang="zh-CN" dirty="0"/>
          </a:p>
        </p:txBody>
      </p:sp>
      <p:pic>
        <p:nvPicPr>
          <p:cNvPr id="3074" name="Picture 2" descr="spreadsheet cartoon 的图像结果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305604"/>
            <a:ext cx="1440159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15032" y="1844824"/>
            <a:ext cx="1488405" cy="71392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15032" y="2700152"/>
            <a:ext cx="1500185" cy="710779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15032" y="3552334"/>
            <a:ext cx="1514751" cy="717680"/>
          </a:xfrm>
          <a:prstGeom prst="rect">
            <a:avLst/>
          </a:prstGeom>
        </p:spPr>
      </p:pic>
      <p:cxnSp>
        <p:nvCxnSpPr>
          <p:cNvPr id="9" name="直接箭头连接符 8"/>
          <p:cNvCxnSpPr>
            <a:stCxn id="3074" idx="3"/>
            <a:endCxn id="6" idx="1"/>
          </p:cNvCxnSpPr>
          <p:nvPr/>
        </p:nvCxnSpPr>
        <p:spPr bwMode="auto">
          <a:xfrm flipV="1">
            <a:off x="2339751" y="2201787"/>
            <a:ext cx="375281" cy="823897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1" name="直接箭头连接符 10"/>
          <p:cNvCxnSpPr>
            <a:stCxn id="3074" idx="3"/>
            <a:endCxn id="7" idx="1"/>
          </p:cNvCxnSpPr>
          <p:nvPr/>
        </p:nvCxnSpPr>
        <p:spPr bwMode="auto">
          <a:xfrm>
            <a:off x="2339751" y="3025684"/>
            <a:ext cx="375281" cy="29858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4" name="直接箭头连接符 13"/>
          <p:cNvCxnSpPr>
            <a:stCxn id="3074" idx="3"/>
            <a:endCxn id="8" idx="1"/>
          </p:cNvCxnSpPr>
          <p:nvPr/>
        </p:nvCxnSpPr>
        <p:spPr bwMode="auto">
          <a:xfrm>
            <a:off x="2339751" y="3025684"/>
            <a:ext cx="375281" cy="88549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6" name="文本框 15"/>
          <p:cNvSpPr txBox="1"/>
          <p:nvPr/>
        </p:nvSpPr>
        <p:spPr>
          <a:xfrm>
            <a:off x="4229783" y="2093496"/>
            <a:ext cx="8098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 smtClean="0"/>
              <a:t>table1</a:t>
            </a:r>
            <a:endParaRPr lang="zh-CN" altLang="en-US" sz="2000" dirty="0"/>
          </a:p>
        </p:txBody>
      </p:sp>
      <p:sp>
        <p:nvSpPr>
          <p:cNvPr id="18" name="文本框 17"/>
          <p:cNvSpPr txBox="1"/>
          <p:nvPr/>
        </p:nvSpPr>
        <p:spPr>
          <a:xfrm>
            <a:off x="4229783" y="2962245"/>
            <a:ext cx="8098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 smtClean="0"/>
              <a:t>table2</a:t>
            </a:r>
            <a:endParaRPr lang="zh-CN" altLang="en-US" sz="2000" dirty="0"/>
          </a:p>
        </p:txBody>
      </p:sp>
      <p:sp>
        <p:nvSpPr>
          <p:cNvPr id="19" name="文本框 18"/>
          <p:cNvSpPr txBox="1"/>
          <p:nvPr/>
        </p:nvSpPr>
        <p:spPr>
          <a:xfrm>
            <a:off x="4267821" y="3779748"/>
            <a:ext cx="8098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 smtClean="0"/>
              <a:t>table3</a:t>
            </a:r>
            <a:endParaRPr lang="zh-CN" alt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9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10960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1|11.4|14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2.9|10.9|5.2|18.9|28.5|12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2.9|10.9|5.2|18.9|28.5|12.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2.9|10.9|5.2|18.9|28.5|12.4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主题1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Arial-Times New Roman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暗香扑面">
      <a: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220000"/>
              </a:schemeClr>
            </a:gs>
            <a:gs pos="31000">
              <a:schemeClr val="phClr">
                <a:tint val="30000"/>
                <a:satMod val="150000"/>
              </a:schemeClr>
            </a:gs>
            <a:gs pos="91000">
              <a:schemeClr val="phClr">
                <a:tint val="96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28000"/>
                <a:satMod val="100000"/>
              </a:schemeClr>
              <a:schemeClr val="phClr">
                <a:tint val="100000"/>
                <a:satMod val="200000"/>
              </a:schemeClr>
            </a:duotone>
          </a:blip>
          <a:tile tx="0" ty="0" sx="80000" sy="8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10000"/>
              </a:schemeClr>
            </a:glow>
          </a:effectLst>
        </a:effectStyle>
        <a:effectStyle>
          <a:effectLst>
            <a:outerShdw blurRad="34925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9525" prstMaterial="dkEdge">
            <a:bevelT w="12000" h="24150"/>
            <a:contourClr>
              <a:schemeClr val="phClr">
                <a:satMod val="110000"/>
              </a:schemeClr>
            </a:contourClr>
          </a:sp3d>
        </a:effectStyle>
        <a:effectStyle>
          <a:effectLst>
            <a:outerShdw blurRad="50800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18700" prstMaterial="dkEdge">
            <a:bevelT w="44450" h="80600"/>
            <a:contourClr>
              <a:schemeClr val="phClr"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noFill/>
        <a:ln>
          <a:headEnd/>
          <a:tailEnd/>
        </a:ln>
      </a:spPr>
      <a:bodyPr wrap="none" rtlCol="0" anchor="ctr"/>
      <a:lstStyle>
        <a:defPPr algn="ctr">
          <a:defRPr sz="2400">
            <a:solidFill>
              <a:schemeClr val="bg1"/>
            </a:solidFill>
            <a:effectLst>
              <a:outerShdw blurRad="38100" dist="38100" dir="2700000" algn="tl">
                <a:srgbClr val="000000"/>
              </a:outerShdw>
            </a:effectLst>
            <a:ea typeface="微软雅黑" pitchFamily="34" charset="-122"/>
          </a:defRPr>
        </a:defPPr>
      </a:lstStyle>
      <a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F3300"/>
          </a:buClr>
          <a:buSzPct val="75000"/>
          <a:buFont typeface="Wingdings" pitchFamily="2" charset="2"/>
          <a:buChar char="p"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Verdan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70793C88DFFFA4098A96254715DEE3E" ma:contentTypeVersion="1" ma:contentTypeDescription="Create a new document." ma:contentTypeScope="" ma:versionID="c812bb8ad9eeb2fcb4878a269e48aee4">
  <xsd:schema xmlns:xsd="http://www.w3.org/2001/XMLSchema" xmlns:xs="http://www.w3.org/2001/XMLSchema" xmlns:p="http://schemas.microsoft.com/office/2006/metadata/properties" xmlns:ns3="5be063d1-b34f-4c59-b93e-a886ada21d9f" targetNamespace="http://schemas.microsoft.com/office/2006/metadata/properties" ma:root="true" ma:fieldsID="8912bdd7ebde5c46de290f61476ae50a" ns3:_="">
    <xsd:import namespace="5be063d1-b34f-4c59-b93e-a886ada21d9f"/>
    <xsd:element name="properties">
      <xsd:complexType>
        <xsd:sequence>
          <xsd:element name="documentManagement">
            <xsd:complexType>
              <xsd:all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e063d1-b34f-4c59-b93e-a886ada21d9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0E69752-9A21-4A01-A9FC-AC20BD5713F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847F674-F2BD-48A2-9E52-0DBF85EABA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be063d1-b34f-4c59-b93e-a886ada21d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EA87765-6E05-4ABF-B284-9BF5961B7C53}">
  <ds:schemaRefs>
    <ds:schemaRef ds:uri="5be063d1-b34f-4c59-b93e-a886ada21d9f"/>
    <ds:schemaRef ds:uri="http://www.w3.org/XML/1998/namespace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purl.org/dc/terms/"/>
    <ds:schemaRef ds:uri="http://purl.org/dc/elements/1.1/"/>
    <ds:schemaRef ds:uri="http://schemas.microsoft.com/office/2006/documentManagement/type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主题1</Template>
  <TotalTime>23903</TotalTime>
  <Words>1193</Words>
  <Application>Microsoft Office PowerPoint</Application>
  <PresentationFormat>全屏显示(4:3)</PresentationFormat>
  <Paragraphs>468</Paragraphs>
  <Slides>25</Slides>
  <Notes>25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36" baseType="lpstr">
      <vt:lpstr>黑体</vt:lpstr>
      <vt:lpstr>SimSun</vt:lpstr>
      <vt:lpstr>SimSun</vt:lpstr>
      <vt:lpstr>微软雅黑</vt:lpstr>
      <vt:lpstr>Arial</vt:lpstr>
      <vt:lpstr>Calibri</vt:lpstr>
      <vt:lpstr>Franklin Gothic Medium</vt:lpstr>
      <vt:lpstr>Times New Roman</vt:lpstr>
      <vt:lpstr>Verdana</vt:lpstr>
      <vt:lpstr>Wingdings</vt:lpstr>
      <vt:lpstr>主题1</vt:lpstr>
      <vt:lpstr>Detecting Table Clones and Smells in Spreadsheets</vt:lpstr>
      <vt:lpstr>Cloning in Spreadsheet Development</vt:lpstr>
      <vt:lpstr>Table</vt:lpstr>
      <vt:lpstr>Table Clone</vt:lpstr>
      <vt:lpstr>Clone-Related Smell</vt:lpstr>
      <vt:lpstr>Semantic Smell</vt:lpstr>
      <vt:lpstr>Existing Smell Detectors (1)</vt:lpstr>
      <vt:lpstr>Existing Smell Detectors (2)</vt:lpstr>
      <vt:lpstr>Our Goal</vt:lpstr>
      <vt:lpstr>Our Goal - Challenges</vt:lpstr>
      <vt:lpstr>Our Key Insight</vt:lpstr>
      <vt:lpstr>Our Key Insight</vt:lpstr>
      <vt:lpstr>Which Headers can be Used? </vt:lpstr>
      <vt:lpstr>How to Find Table Clones?</vt:lpstr>
      <vt:lpstr>Inconsistency among Table Clones</vt:lpstr>
      <vt:lpstr>Detect Smells as Outliers</vt:lpstr>
      <vt:lpstr>TableCheck Implementation</vt:lpstr>
      <vt:lpstr>Evaluation</vt:lpstr>
      <vt:lpstr>How Common are Table Clones? (RQ1)</vt:lpstr>
      <vt:lpstr>How Common are Smells? (RQ2)</vt:lpstr>
      <vt:lpstr>Is TableCheck Precise? (RQ3)</vt:lpstr>
      <vt:lpstr>Compare with Others (RQ4)</vt:lpstr>
      <vt:lpstr>Experimental Results</vt:lpstr>
      <vt:lpstr>Summary</vt:lpstr>
      <vt:lpstr>Thank you!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wsdou</dc:creator>
  <cp:lastModifiedBy>wsdou2</cp:lastModifiedBy>
  <cp:revision>10145</cp:revision>
  <cp:lastPrinted>2016-05-13T08:47:16Z</cp:lastPrinted>
  <dcterms:created xsi:type="dcterms:W3CDTF">2013-04-14T17:04:46Z</dcterms:created>
  <dcterms:modified xsi:type="dcterms:W3CDTF">2017-04-19T08:33:06Z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0x010100D70793C88DFFFA4098A96254715DEE3E</vt:lpwstr>
  </property>
  <property fmtid="{D5CDD505-2E9C-101B-9397-08002B2CF9AE}" pid="3" name="IsMyDocuments">
    <vt:bool>true</vt:bool>
  </property>
</Properties>
</file>