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3.xml" ContentType="application/vnd.openxmlformats-officedocument.presentationml.tags+xml"/>
  <Override PartName="/ppt/notesSlides/notesSlide5.xml" ContentType="application/vnd.openxmlformats-officedocument.presentationml.notesSlide+xml"/>
  <Override PartName="/ppt/tags/tag4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ags/tag5.xml" ContentType="application/vnd.openxmlformats-officedocument.presentationml.tags+xml"/>
  <Override PartName="/ppt/notesSlides/notesSlide9.xml" ContentType="application/vnd.openxmlformats-officedocument.presentationml.notesSlide+xml"/>
  <Override PartName="/ppt/tags/tag6.xml" ContentType="application/vnd.openxmlformats-officedocument.presentationml.tags+xml"/>
  <Override PartName="/ppt/notesSlides/notesSlide10.xml" ContentType="application/vnd.openxmlformats-officedocument.presentationml.notesSlide+xml"/>
  <Override PartName="/ppt/tags/tag7.xml" ContentType="application/vnd.openxmlformats-officedocument.presentationml.tags+xml"/>
  <Override PartName="/ppt/notesSlides/notesSlide11.xml" ContentType="application/vnd.openxmlformats-officedocument.presentationml.notesSlide+xml"/>
  <Override PartName="/ppt/tags/tag8.xml" ContentType="application/vnd.openxmlformats-officedocument.presentationml.tags+xml"/>
  <Override PartName="/ppt/notesSlides/notesSlide12.xml" ContentType="application/vnd.openxmlformats-officedocument.presentationml.notesSlide+xml"/>
  <Override PartName="/ppt/tags/tag9.xml" ContentType="application/vnd.openxmlformats-officedocument.presentationml.tag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tags/tag10.xml" ContentType="application/vnd.openxmlformats-officedocument.presentationml.tags+xml"/>
  <Override PartName="/ppt/notesSlides/notesSlide16.xml" ContentType="application/vnd.openxmlformats-officedocument.presentationml.notesSlide+xml"/>
  <Override PartName="/ppt/tags/tag11.xml" ContentType="application/vnd.openxmlformats-officedocument.presentationml.tags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tags/tag12.xml" ContentType="application/vnd.openxmlformats-officedocument.presentationml.tags+xml"/>
  <Override PartName="/ppt/notesSlides/notesSlide19.xml" ContentType="application/vnd.openxmlformats-officedocument.presentationml.notesSlide+xml"/>
  <Override PartName="/ppt/tags/tag13.xml" ContentType="application/vnd.openxmlformats-officedocument.presentationml.tags+xml"/>
  <Override PartName="/ppt/notesSlides/notesSlide20.xml" ContentType="application/vnd.openxmlformats-officedocument.presentationml.notesSlide+xml"/>
  <Override PartName="/ppt/tags/tag14.xml" ContentType="application/vnd.openxmlformats-officedocument.presentationml.tags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notesSlides/notesSlide23.xml" ContentType="application/vnd.openxmlformats-officedocument.presentationml.notesSlide+xml"/>
  <Override PartName="/ppt/tags/tag20.xml" ContentType="application/vnd.openxmlformats-officedocument.presentationml.tags+xml"/>
  <Override PartName="/ppt/notesSlides/notesSlide24.xml" ContentType="application/vnd.openxmlformats-officedocument.presentationml.notesSlide+xml"/>
  <Override PartName="/ppt/tags/tag21.xml" ContentType="application/vnd.openxmlformats-officedocument.presentationml.tags+xml"/>
  <Override PartName="/ppt/notesSlides/notesSlide25.xml" ContentType="application/vnd.openxmlformats-officedocument.presentationml.notesSlide+xml"/>
  <Override PartName="/ppt/tags/tag22.xml" ContentType="application/vnd.openxmlformats-officedocument.presentationml.tags+xml"/>
  <Override PartName="/ppt/notesSlides/notesSlide26.xml" ContentType="application/vnd.openxmlformats-officedocument.presentationml.notesSlide+xml"/>
  <Override PartName="/ppt/tags/tag23.xml" ContentType="application/vnd.openxmlformats-officedocument.presentationml.tags+xml"/>
  <Override PartName="/ppt/notesSlides/notesSlide27.xml" ContentType="application/vnd.openxmlformats-officedocument.presentationml.notesSlide+xml"/>
  <Override PartName="/ppt/tags/tag24.xml" ContentType="application/vnd.openxmlformats-officedocument.presentationml.tags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4"/>
  </p:sldMasterIdLst>
  <p:notesMasterIdLst>
    <p:notesMasterId r:id="rId40"/>
  </p:notesMasterIdLst>
  <p:handoutMasterIdLst>
    <p:handoutMasterId r:id="rId41"/>
  </p:handoutMasterIdLst>
  <p:sldIdLst>
    <p:sldId id="256" r:id="rId5"/>
    <p:sldId id="590" r:id="rId6"/>
    <p:sldId id="591" r:id="rId7"/>
    <p:sldId id="484" r:id="rId8"/>
    <p:sldId id="483" r:id="rId9"/>
    <p:sldId id="470" r:id="rId10"/>
    <p:sldId id="586" r:id="rId11"/>
    <p:sldId id="478" r:id="rId12"/>
    <p:sldId id="548" r:id="rId13"/>
    <p:sldId id="581" r:id="rId14"/>
    <p:sldId id="592" r:id="rId15"/>
    <p:sldId id="547" r:id="rId16"/>
    <p:sldId id="593" r:id="rId17"/>
    <p:sldId id="594" r:id="rId18"/>
    <p:sldId id="595" r:id="rId19"/>
    <p:sldId id="582" r:id="rId20"/>
    <p:sldId id="490" r:id="rId21"/>
    <p:sldId id="493" r:id="rId22"/>
    <p:sldId id="491" r:id="rId23"/>
    <p:sldId id="501" r:id="rId24"/>
    <p:sldId id="502" r:id="rId25"/>
    <p:sldId id="558" r:id="rId26"/>
    <p:sldId id="509" r:id="rId27"/>
    <p:sldId id="583" r:id="rId28"/>
    <p:sldId id="576" r:id="rId29"/>
    <p:sldId id="577" r:id="rId30"/>
    <p:sldId id="579" r:id="rId31"/>
    <p:sldId id="578" r:id="rId32"/>
    <p:sldId id="528" r:id="rId33"/>
    <p:sldId id="524" r:id="rId34"/>
    <p:sldId id="335" r:id="rId35"/>
    <p:sldId id="340" r:id="rId36"/>
    <p:sldId id="560" r:id="rId37"/>
    <p:sldId id="447" r:id="rId38"/>
    <p:sldId id="512" r:id="rId39"/>
  </p:sldIdLst>
  <p:sldSz cx="9144000" cy="6858000" type="screen4x3"/>
  <p:notesSz cx="7315200" cy="96012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ou Wensheng" initials="DW" lastIdx="1" clrIdx="0">
    <p:extLst>
      <p:ext uri="{19B8F6BF-5375-455C-9EA6-DF929625EA0E}">
        <p15:presenceInfo xmlns:p15="http://schemas.microsoft.com/office/powerpoint/2012/main" userId="72ea243022e5533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90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浅色样式 2 - 强调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中度样式 1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57" autoAdjust="0"/>
    <p:restoredTop sz="94424" autoAdjust="0"/>
  </p:normalViewPr>
  <p:slideViewPr>
    <p:cSldViewPr>
      <p:cViewPr varScale="1">
        <p:scale>
          <a:sx n="66" d="100"/>
          <a:sy n="66" d="100"/>
        </p:scale>
        <p:origin x="138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988"/>
    </p:cViewPr>
  </p:sorterViewPr>
  <p:notesViewPr>
    <p:cSldViewPr>
      <p:cViewPr varScale="1">
        <p:scale>
          <a:sx n="64" d="100"/>
          <a:sy n="64" d="100"/>
        </p:scale>
        <p:origin x="272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commentAuthors" Target="commentAuthor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notesMaster" Target="notesMasters/notesMaster1.xml"/><Relationship Id="rId45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presProps" Target="pres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tableStyles" Target="tableStyles.xml"/><Relationship Id="rId20" Type="http://schemas.openxmlformats.org/officeDocument/2006/relationships/slide" Target="slides/slide16.xml"/><Relationship Id="rId41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143588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284774-33F1-4E10-BBD7-A96DA6CD1D50}" type="datetimeFigureOut">
              <a:rPr lang="zh-CN" altLang="en-US" smtClean="0"/>
              <a:t>2016/7/27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143588" y="9119475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C60F29-8738-47E7-A4C0-57BAEC3CC32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2594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143588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06EE3E-1C0D-425A-AA1E-ABD38070E8AB}" type="datetimeFigureOut">
              <a:rPr lang="zh-CN" altLang="en-US" smtClean="0"/>
              <a:t>2016/7/27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31521" y="4560571"/>
            <a:ext cx="5852160" cy="43205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143588" y="9119475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52944D-3C6C-456E-A3DD-3D2461A4CEC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05483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rtl="0">
              <a:buNone/>
            </a:pPr>
            <a:endParaRPr lang="en-US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944D-3C6C-456E-A3DD-3D2461A4CEC3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135438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944D-3C6C-456E-A3DD-3D2461A4CEC3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433979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944D-3C6C-456E-A3DD-3D2461A4CEC3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189343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944D-3C6C-456E-A3DD-3D2461A4CEC3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377883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944D-3C6C-456E-A3DD-3D2461A4CEC3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548281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944D-3C6C-456E-A3DD-3D2461A4CEC3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2826356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944D-3C6C-456E-A3DD-3D2461A4CEC3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6246730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CN" altLang="en-US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944D-3C6C-456E-A3DD-3D2461A4CEC3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5414653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944D-3C6C-456E-A3DD-3D2461A4CEC3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3751991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944D-3C6C-456E-A3DD-3D2461A4CEC3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3959734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CN" altLang="en-US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944D-3C6C-456E-A3DD-3D2461A4CEC3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5338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944D-3C6C-456E-A3DD-3D2461A4CEC3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6804513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944D-3C6C-456E-A3DD-3D2461A4CEC3}" type="slidenum">
              <a:rPr lang="zh-CN" altLang="en-US" smtClean="0"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479782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944D-3C6C-456E-A3DD-3D2461A4CEC3}" type="slidenum">
              <a:rPr lang="zh-CN" altLang="en-US" smtClean="0"/>
              <a:t>23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127528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944D-3C6C-456E-A3DD-3D2461A4CEC3}" type="slidenum">
              <a:rPr lang="zh-CN" altLang="en-US" smtClean="0"/>
              <a:t>24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1477347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944D-3C6C-456E-A3DD-3D2461A4CEC3}" type="slidenum">
              <a:rPr lang="zh-CN" altLang="en-US" smtClean="0"/>
              <a:t>29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864469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sz="120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944D-3C6C-456E-A3DD-3D2461A4CEC3}" type="slidenum">
              <a:rPr lang="zh-CN" altLang="en-US" smtClean="0"/>
              <a:t>30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029034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944D-3C6C-456E-A3DD-3D2461A4CEC3}" type="slidenum">
              <a:rPr lang="zh-CN" altLang="en-US" smtClean="0"/>
              <a:t>31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7880346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CN" altLang="en-US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944D-3C6C-456E-A3DD-3D2461A4CEC3}" type="slidenum">
              <a:rPr lang="zh-CN" altLang="en-US" smtClean="0"/>
              <a:t>32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8483346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CN" altLang="en-US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944D-3C6C-456E-A3DD-3D2461A4CEC3}" type="slidenum">
              <a:rPr lang="zh-CN" altLang="en-US" smtClean="0"/>
              <a:t>33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9608225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944D-3C6C-456E-A3DD-3D2461A4CEC3}" type="slidenum">
              <a:rPr lang="zh-CN" altLang="en-US" smtClean="0"/>
              <a:t>34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2027872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944D-3C6C-456E-A3DD-3D2461A4CEC3}" type="slidenum">
              <a:rPr lang="zh-CN" altLang="en-US" smtClean="0"/>
              <a:t>35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311493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944D-3C6C-456E-A3DD-3D2461A4CEC3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11395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944D-3C6C-456E-A3DD-3D2461A4CEC3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471118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944D-3C6C-456E-A3DD-3D2461A4CEC3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1780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944D-3C6C-456E-A3DD-3D2461A4CEC3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526990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944D-3C6C-456E-A3DD-3D2461A4CEC3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37263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944D-3C6C-456E-A3DD-3D2461A4CEC3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14103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2944D-3C6C-456E-A3DD-3D2461A4CEC3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761060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7"/>
          <p:cNvSpPr>
            <a:spLocks noChangeArrowheads="1"/>
          </p:cNvSpPr>
          <p:nvPr/>
        </p:nvSpPr>
        <p:spPr bwMode="auto">
          <a:xfrm>
            <a:off x="685800" y="2520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2147483647 h 1000"/>
              <a:gd name="T6" fmla="*/ 0 w 1000"/>
              <a:gd name="T7" fmla="*/ 2147483647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698ECF"/>
          </a:solidFill>
          <a:ln w="9525">
            <a:solidFill>
              <a:srgbClr val="698ECF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5660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 dirty="0"/>
          </a:p>
        </p:txBody>
      </p:sp>
      <p:sp>
        <p:nvSpPr>
          <p:cNvPr id="45660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200"/>
            </a:lvl1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ea typeface="SimSun" pitchFamily="2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6084168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b="0">
                <a:ea typeface="SimSun" pitchFamily="2" charset="-122"/>
              </a:defRPr>
            </a:lvl1pPr>
          </a:lstStyle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1950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 lang="zh-CN" altLang="en-US" sz="2000" b="0" dirty="0" smtClean="0">
                <a:solidFill>
                  <a:srgbClr val="0000FF"/>
                </a:solidFill>
                <a:latin typeface="+mn-lt"/>
                <a:ea typeface="+mn-ea"/>
              </a:defRPr>
            </a:lvl2pPr>
            <a:lvl3pPr>
              <a:defRPr sz="1800" b="0"/>
            </a:lvl3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567738" y="6523154"/>
            <a:ext cx="576262" cy="319541"/>
          </a:xfrm>
          <a:ln/>
        </p:spPr>
        <p:txBody>
          <a:bodyPr/>
          <a:lstStyle>
            <a:lvl1pPr algn="ctr">
              <a:defRPr sz="1600"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458043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567738" y="6523154"/>
            <a:ext cx="576262" cy="319541"/>
          </a:xfrm>
          <a:ln/>
        </p:spPr>
        <p:txBody>
          <a:bodyPr/>
          <a:lstStyle>
            <a:lvl1pPr algn="ctr">
              <a:defRPr sz="1600"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465973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567738" y="6523154"/>
            <a:ext cx="576262" cy="319541"/>
          </a:xfrm>
          <a:ln/>
        </p:spPr>
        <p:txBody>
          <a:bodyPr/>
          <a:lstStyle>
            <a:lvl1pPr algn="ctr">
              <a:defRPr sz="1600"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432467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567738" y="6523154"/>
            <a:ext cx="576262" cy="319541"/>
          </a:xfrm>
          <a:ln/>
        </p:spPr>
        <p:txBody>
          <a:bodyPr/>
          <a:lstStyle>
            <a:lvl1pPr algn="ctr">
              <a:defRPr sz="1600"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609826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663575"/>
          </a:xfrm>
        </p:spPr>
        <p:txBody>
          <a:bodyPr/>
          <a:lstStyle>
            <a:lvl1pPr>
              <a:defRPr sz="3600"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566738" y="1077913"/>
            <a:ext cx="8001000" cy="5741987"/>
          </a:xfrm>
        </p:spPr>
        <p:txBody>
          <a:bodyPr/>
          <a:lstStyle/>
          <a:p>
            <a:pPr lvl="0"/>
            <a:r>
              <a:rPr lang="zh-CN" altLang="en-US" noProof="0" smtClean="0"/>
              <a:t>单击图标添加表格</a:t>
            </a:r>
            <a:endParaRPr lang="zh-CN" altLang="en-US" noProof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567738" y="6523154"/>
            <a:ext cx="576262" cy="319541"/>
          </a:xfrm>
          <a:ln/>
        </p:spPr>
        <p:txBody>
          <a:bodyPr/>
          <a:lstStyle>
            <a:lvl1pPr algn="ctr">
              <a:defRPr sz="1600"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11273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567738" y="6523154"/>
            <a:ext cx="576262" cy="319541"/>
          </a:xfrm>
          <a:ln/>
        </p:spPr>
        <p:txBody>
          <a:bodyPr/>
          <a:lstStyle>
            <a:lvl1pPr algn="ctr">
              <a:defRPr sz="1600"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730899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66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077913"/>
            <a:ext cx="8001000" cy="5741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469900" y="968375"/>
            <a:ext cx="7958138" cy="109538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2147483647 h 1000"/>
              <a:gd name="T6" fmla="*/ 0 w 1000"/>
              <a:gd name="T7" fmla="*/ 2147483647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698ECF"/>
          </a:solidFill>
          <a:ln w="9525">
            <a:solidFill>
              <a:srgbClr val="698ECF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ea typeface="SimSun" pitchFamily="2" charset="-122"/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2" r:id="rId4"/>
    <p:sldLayoutId id="2147483763" r:id="rId5"/>
    <p:sldLayoutId id="2147483768" r:id="rId6"/>
    <p:sldLayoutId id="2147483769" r:id="rId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800" b="1">
          <a:solidFill>
            <a:srgbClr val="698ECF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800" b="1">
          <a:solidFill>
            <a:srgbClr val="698ECF"/>
          </a:solidFill>
          <a:latin typeface="Franklin Gothic Medium" pitchFamily="34" charset="0"/>
          <a:ea typeface="黑体" pitchFamily="2" charset="-122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800" b="1">
          <a:solidFill>
            <a:srgbClr val="698ECF"/>
          </a:solidFill>
          <a:latin typeface="Franklin Gothic Medium" pitchFamily="34" charset="0"/>
          <a:ea typeface="黑体" pitchFamily="2" charset="-122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800" b="1">
          <a:solidFill>
            <a:srgbClr val="698ECF"/>
          </a:solidFill>
          <a:latin typeface="Franklin Gothic Medium" pitchFamily="34" charset="0"/>
          <a:ea typeface="黑体" pitchFamily="2" charset="-122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800" b="1">
          <a:solidFill>
            <a:srgbClr val="698ECF"/>
          </a:solidFill>
          <a:latin typeface="Franklin Gothic Medium" pitchFamily="34" charset="0"/>
          <a:ea typeface="黑体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accent2"/>
          </a:solidFill>
          <a:latin typeface="Verdana" pitchFamily="34" charset="0"/>
          <a:ea typeface="黑体" pitchFamily="2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accent2"/>
          </a:solidFill>
          <a:latin typeface="Verdana" pitchFamily="34" charset="0"/>
          <a:ea typeface="黑体" pitchFamily="2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accent2"/>
          </a:solidFill>
          <a:latin typeface="Verdana" pitchFamily="34" charset="0"/>
          <a:ea typeface="黑体" pitchFamily="2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accent2"/>
          </a:solidFill>
          <a:latin typeface="Verdana" pitchFamily="34" charset="0"/>
          <a:ea typeface="黑体" pitchFamily="2" charset="-122"/>
        </a:defRPr>
      </a:lvl9pPr>
    </p:titleStyle>
    <p:bodyStyle>
      <a:lvl1pPr marL="469900" indent="-469900" algn="l" rtl="0" eaLnBrk="1" fontAlgn="base" hangingPunct="1">
        <a:spcBef>
          <a:spcPct val="20000"/>
        </a:spcBef>
        <a:spcAft>
          <a:spcPct val="0"/>
        </a:spcAft>
        <a:buClr>
          <a:srgbClr val="698ECF"/>
        </a:buClr>
        <a:buFont typeface="Wingdings" pitchFamily="2" charset="2"/>
        <a:buChar char="o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1" fontAlgn="base" hangingPunct="1">
        <a:spcBef>
          <a:spcPct val="20000"/>
        </a:spcBef>
        <a:spcAft>
          <a:spcPct val="0"/>
        </a:spcAft>
        <a:buClr>
          <a:srgbClr val="698ECF"/>
        </a:buClr>
        <a:buFont typeface="Wingdings" pitchFamily="2" charset="2"/>
        <a:buChar char="n"/>
        <a:defRPr sz="2000" b="1">
          <a:solidFill>
            <a:srgbClr val="4D4D4D"/>
          </a:solidFill>
          <a:latin typeface="+mn-lt"/>
          <a:ea typeface="+mn-ea"/>
        </a:defRPr>
      </a:lvl2pPr>
      <a:lvl3pPr marL="1304925" indent="-395288" algn="l" rtl="0" eaLnBrk="1" fontAlgn="base" hangingPunct="1">
        <a:spcBef>
          <a:spcPct val="20000"/>
        </a:spcBef>
        <a:spcAft>
          <a:spcPct val="0"/>
        </a:spcAft>
        <a:buClr>
          <a:srgbClr val="698ECF"/>
        </a:buClr>
        <a:buFont typeface="Wingdings" pitchFamily="2" charset="2"/>
        <a:buChar char="o"/>
        <a:defRPr sz="2400" b="1">
          <a:solidFill>
            <a:schemeClr val="tx1"/>
          </a:solidFill>
          <a:latin typeface="+mn-lt"/>
          <a:ea typeface="+mn-ea"/>
        </a:defRPr>
      </a:lvl3pPr>
      <a:lvl4pPr marL="1693863" indent="-387350" algn="l" rtl="0" eaLnBrk="1" fontAlgn="base" hangingPunct="1">
        <a:spcBef>
          <a:spcPct val="20000"/>
        </a:spcBef>
        <a:spcAft>
          <a:spcPct val="0"/>
        </a:spcAft>
        <a:buClr>
          <a:srgbClr val="698ECF"/>
        </a:buClr>
        <a:buFont typeface="Wingdings" pitchFamily="2" charset="2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093913" indent="-398463" algn="l" rtl="0" eaLnBrk="1" fontAlgn="base" hangingPunct="1">
        <a:spcBef>
          <a:spcPct val="25000"/>
        </a:spcBef>
        <a:spcAft>
          <a:spcPct val="0"/>
        </a:spcAft>
        <a:buClr>
          <a:srgbClr val="698ECF"/>
        </a:buClr>
        <a:buFont typeface="Wingdings" pitchFamily="2" charset="2"/>
        <a:buChar char="§"/>
        <a:defRPr sz="1200">
          <a:solidFill>
            <a:schemeClr val="tx1"/>
          </a:solidFill>
          <a:latin typeface="+mn-lt"/>
          <a:ea typeface="+mn-ea"/>
        </a:defRPr>
      </a:lvl5pPr>
      <a:lvl6pPr marL="25511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200">
          <a:solidFill>
            <a:schemeClr val="tx1"/>
          </a:solidFill>
          <a:latin typeface="+mn-lt"/>
          <a:ea typeface="+mn-ea"/>
        </a:defRPr>
      </a:lvl6pPr>
      <a:lvl7pPr marL="30083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200">
          <a:solidFill>
            <a:schemeClr val="tx1"/>
          </a:solidFill>
          <a:latin typeface="+mn-lt"/>
          <a:ea typeface="+mn-ea"/>
        </a:defRPr>
      </a:lvl7pPr>
      <a:lvl8pPr marL="34655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200">
          <a:solidFill>
            <a:schemeClr val="tx1"/>
          </a:solidFill>
          <a:latin typeface="+mn-lt"/>
          <a:ea typeface="+mn-ea"/>
        </a:defRPr>
      </a:lvl8pPr>
      <a:lvl9pPr marL="39227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5" Type="http://schemas.openxmlformats.org/officeDocument/2006/relationships/image" Target="../media/image10.jpeg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4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4" Type="http://schemas.openxmlformats.org/officeDocument/2006/relationships/image" Target="../media/image1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6" Type="http://schemas.openxmlformats.org/officeDocument/2006/relationships/image" Target="../media/image14.png"/><Relationship Id="rId5" Type="http://schemas.openxmlformats.org/officeDocument/2006/relationships/image" Target="../media/image13.jpeg"/><Relationship Id="rId4" Type="http://schemas.openxmlformats.org/officeDocument/2006/relationships/image" Target="../media/image1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6" Type="http://schemas.openxmlformats.org/officeDocument/2006/relationships/image" Target="../media/image15.png"/><Relationship Id="rId5" Type="http://schemas.openxmlformats.org/officeDocument/2006/relationships/image" Target="../media/image13.jpeg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3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5" Type="http://schemas.openxmlformats.org/officeDocument/2006/relationships/image" Target="../media/image13.jpeg"/><Relationship Id="rId4" Type="http://schemas.openxmlformats.org/officeDocument/2006/relationships/image" Target="../media/image11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Relationship Id="rId4" Type="http://schemas.openxmlformats.org/officeDocument/2006/relationships/image" Target="../media/image7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Relationship Id="rId4" Type="http://schemas.openxmlformats.org/officeDocument/2006/relationships/image" Target="../media/image10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Relationship Id="rId4" Type="http://schemas.openxmlformats.org/officeDocument/2006/relationships/image" Target="../media/image1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usprig.org/horror-stories.htm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4.xml"/><Relationship Id="rId6" Type="http://schemas.openxmlformats.org/officeDocument/2006/relationships/image" Target="../media/image21.emf"/><Relationship Id="rId5" Type="http://schemas.openxmlformats.org/officeDocument/2006/relationships/image" Target="../media/image20.emf"/><Relationship Id="rId4" Type="http://schemas.openxmlformats.org/officeDocument/2006/relationships/image" Target="../media/image19.emf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6.jpeg"/><Relationship Id="rId5" Type="http://schemas.openxmlformats.org/officeDocument/2006/relationships/hyperlink" Target="http://www.google.com/url?sa=i&amp;source=images&amp;cd=&amp;cad=rja&amp;uact=8&amp;docid=SbAZ7Yimdyeu3M&amp;tbnid=LtQAPzl01jrApM:&amp;ved=0CAgQjRw4Xg&amp;url=http://www.rjm-essentials.com/page.php?id=1&amp;ei=za1oU7mPK4KD8gXr7YHYDg&amp;psig=AFQjCNFuVRgkyguY3PfA2buMdv5VVC1NMw&amp;ust=1399455565793461" TargetMode="Externa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5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zh-CN" sz="3600" dirty="0"/>
              <a:t>CACheck: Detecting and Repairing Cell</a:t>
            </a:r>
            <a:br>
              <a:rPr lang="en-US" altLang="zh-CN" sz="3600" dirty="0"/>
            </a:br>
            <a:r>
              <a:rPr lang="en-US" altLang="zh-CN" sz="3600" dirty="0"/>
              <a:t>Arrays in Spreadsheets</a:t>
            </a:r>
            <a:endParaRPr lang="zh-CN" altLang="en-US" sz="36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017984" y="3429000"/>
            <a:ext cx="7010400" cy="1600200"/>
          </a:xfrm>
        </p:spPr>
        <p:txBody>
          <a:bodyPr>
            <a:noAutofit/>
          </a:bodyPr>
          <a:lstStyle/>
          <a:p>
            <a:pPr algn="ctr">
              <a:spcAft>
                <a:spcPts val="600"/>
              </a:spcAft>
              <a:defRPr/>
            </a:pPr>
            <a:r>
              <a:rPr lang="en-US" altLang="zh-CN" sz="2800" b="0" dirty="0">
                <a:latin typeface="+mj-ea"/>
              </a:rPr>
              <a:t>Wensheng </a:t>
            </a:r>
            <a:r>
              <a:rPr lang="en-US" altLang="zh-CN" sz="2800" b="0" dirty="0" smtClean="0">
                <a:latin typeface="+mj-ea"/>
              </a:rPr>
              <a:t>Dou</a:t>
            </a:r>
          </a:p>
          <a:p>
            <a:pPr algn="ctr">
              <a:spcAft>
                <a:spcPts val="600"/>
              </a:spcAft>
              <a:defRPr/>
            </a:pPr>
            <a:endParaRPr lang="en-US" altLang="zh-CN" sz="2800" b="0" baseline="30000" dirty="0">
              <a:latin typeface="+mj-ea"/>
            </a:endParaRPr>
          </a:p>
          <a:p>
            <a:pPr algn="ctr">
              <a:spcAft>
                <a:spcPts val="600"/>
              </a:spcAft>
              <a:defRPr/>
            </a:pPr>
            <a:r>
              <a:rPr lang="en-US" altLang="zh-CN" sz="2800" b="0" baseline="30000" dirty="0" smtClean="0">
                <a:latin typeface="+mj-ea"/>
              </a:rPr>
              <a:t>2016-05-08</a:t>
            </a:r>
            <a:endParaRPr lang="en-US" altLang="zh-CN" sz="2800" b="0" baseline="30000" dirty="0" smtClean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451594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9"/>
    </mc:Choice>
    <mc:Fallback xmlns="">
      <p:transition spd="slow" advTm="49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CACheck </a:t>
            </a:r>
            <a:r>
              <a:rPr lang="en-US" altLang="zh-CN" dirty="0" smtClean="0"/>
              <a:t>overview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7868" y="4524375"/>
            <a:ext cx="8001000" cy="2047800"/>
          </a:xfrm>
        </p:spPr>
        <p:txBody>
          <a:bodyPr/>
          <a:lstStyle/>
          <a:p>
            <a:r>
              <a:rPr lang="en-US" altLang="zh-CN" dirty="0" smtClean="0"/>
              <a:t>Statically analyze ambiguous computation smells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62572" y="2051556"/>
            <a:ext cx="1531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Spreadsheets</a:t>
            </a:r>
            <a:endParaRPr lang="zh-CN" alt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704628" y="1916819"/>
            <a:ext cx="5305475" cy="2607555"/>
            <a:chOff x="1776636" y="3428987"/>
            <a:chExt cx="5305475" cy="2607555"/>
          </a:xfrm>
        </p:grpSpPr>
        <p:sp>
          <p:nvSpPr>
            <p:cNvPr id="15" name="圆角矩形 14"/>
            <p:cNvSpPr/>
            <p:nvPr/>
          </p:nvSpPr>
          <p:spPr bwMode="gray">
            <a:xfrm>
              <a:off x="2450135" y="3866070"/>
              <a:ext cx="1944216" cy="914400"/>
            </a:xfrm>
            <a:prstGeom prst="roundRect">
              <a:avLst/>
            </a:prstGeom>
            <a:ln>
              <a:headEnd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altLang="zh-CN" sz="2400" b="1" i="1" dirty="0" smtClean="0">
                  <a:solidFill>
                    <a:srgbClr val="FF0000"/>
                  </a:solidFill>
                  <a:ea typeface="微软雅黑" pitchFamily="34" charset="-122"/>
                </a:rPr>
                <a:t>Cell Array </a:t>
              </a:r>
            </a:p>
            <a:p>
              <a:pPr algn="ctr"/>
              <a:r>
                <a:rPr lang="en-US" altLang="zh-CN" sz="2400" b="1" i="1" dirty="0" smtClean="0">
                  <a:solidFill>
                    <a:srgbClr val="FF0000"/>
                  </a:solidFill>
                  <a:ea typeface="微软雅黑" pitchFamily="34" charset="-122"/>
                </a:rPr>
                <a:t>Identification</a:t>
              </a:r>
              <a:endParaRPr lang="zh-CN" altLang="en-US" sz="2400" b="1" i="1" dirty="0">
                <a:solidFill>
                  <a:srgbClr val="FF0000"/>
                </a:solidFill>
                <a:ea typeface="微软雅黑" pitchFamily="34" charset="-122"/>
              </a:endParaRPr>
            </a:p>
          </p:txBody>
        </p:sp>
        <p:sp>
          <p:nvSpPr>
            <p:cNvPr id="16" name="圆角矩形 15"/>
            <p:cNvSpPr/>
            <p:nvPr/>
          </p:nvSpPr>
          <p:spPr bwMode="gray">
            <a:xfrm>
              <a:off x="4682383" y="3866070"/>
              <a:ext cx="2160240" cy="914400"/>
            </a:xfrm>
            <a:prstGeom prst="roundRect">
              <a:avLst/>
            </a:prstGeom>
            <a:ln>
              <a:headEnd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altLang="zh-CN" sz="2400" b="1" dirty="0" smtClean="0">
                  <a:solidFill>
                    <a:schemeClr val="bg1"/>
                  </a:solidFill>
                  <a:ea typeface="微软雅黑" pitchFamily="34" charset="-122"/>
                </a:rPr>
                <a:t>Formula Pattern</a:t>
              </a:r>
            </a:p>
            <a:p>
              <a:pPr algn="ctr"/>
              <a:r>
                <a:rPr lang="en-US" altLang="zh-CN" sz="2400" b="1" dirty="0" smtClean="0">
                  <a:solidFill>
                    <a:schemeClr val="bg1"/>
                  </a:solidFill>
                  <a:ea typeface="微软雅黑" pitchFamily="34" charset="-122"/>
                </a:rPr>
                <a:t>Recovery</a:t>
              </a:r>
              <a:endParaRPr lang="zh-CN" altLang="en-US" sz="2400" b="1" dirty="0">
                <a:solidFill>
                  <a:schemeClr val="bg1"/>
                </a:solidFill>
                <a:ea typeface="微软雅黑" pitchFamily="34" charset="-122"/>
              </a:endParaRPr>
            </a:p>
          </p:txBody>
        </p:sp>
        <p:sp>
          <p:nvSpPr>
            <p:cNvPr id="17" name="右箭头 16"/>
            <p:cNvSpPr/>
            <p:nvPr/>
          </p:nvSpPr>
          <p:spPr bwMode="gray">
            <a:xfrm>
              <a:off x="1776636" y="4235402"/>
              <a:ext cx="395885" cy="369212"/>
            </a:xfrm>
            <a:prstGeom prst="rightArrow">
              <a:avLst/>
            </a:prstGeom>
            <a:solidFill>
              <a:schemeClr val="hlink"/>
            </a:solidFill>
            <a:ln w="19050" cap="rnd" algn="ctr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rtlCol="0" anchor="ctr"/>
            <a:lstStyle/>
            <a:p>
              <a:pPr algn="ctr"/>
              <a:endParaRPr lang="zh-CN" alt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微软雅黑" pitchFamily="34" charset="-122"/>
              </a:endParaRPr>
            </a:p>
          </p:txBody>
        </p:sp>
        <p:sp>
          <p:nvSpPr>
            <p:cNvPr id="18" name="右箭头 17"/>
            <p:cNvSpPr/>
            <p:nvPr/>
          </p:nvSpPr>
          <p:spPr bwMode="gray">
            <a:xfrm>
              <a:off x="4394352" y="4235402"/>
              <a:ext cx="288032" cy="369212"/>
            </a:xfrm>
            <a:prstGeom prst="rightArrow">
              <a:avLst/>
            </a:prstGeom>
            <a:solidFill>
              <a:schemeClr val="hlink"/>
            </a:solidFill>
            <a:ln w="19050" cap="rnd" algn="ctr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rtlCol="0" anchor="ctr"/>
            <a:lstStyle/>
            <a:p>
              <a:pPr algn="ctr"/>
              <a:endParaRPr lang="zh-CN" alt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微软雅黑" pitchFamily="34" charset="-122"/>
              </a:endParaRPr>
            </a:p>
          </p:txBody>
        </p:sp>
        <p:sp>
          <p:nvSpPr>
            <p:cNvPr id="22" name="圆角矩形 21"/>
            <p:cNvSpPr/>
            <p:nvPr/>
          </p:nvSpPr>
          <p:spPr bwMode="gray">
            <a:xfrm>
              <a:off x="2172521" y="3428987"/>
              <a:ext cx="4909590" cy="2607555"/>
            </a:xfrm>
            <a:prstGeom prst="roundRect">
              <a:avLst/>
            </a:prstGeom>
            <a:noFill/>
            <a:ln>
              <a:prstDash val="lgDash"/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endParaRPr lang="zh-CN" alt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微软雅黑" pitchFamily="34" charset="-122"/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7010103" y="1772816"/>
            <a:ext cx="1954385" cy="2376264"/>
            <a:chOff x="7082111" y="3284984"/>
            <a:chExt cx="1954385" cy="2376264"/>
          </a:xfrm>
        </p:grpSpPr>
        <p:sp>
          <p:nvSpPr>
            <p:cNvPr id="19" name="右箭头 18"/>
            <p:cNvSpPr/>
            <p:nvPr/>
          </p:nvSpPr>
          <p:spPr bwMode="gray">
            <a:xfrm>
              <a:off x="7082111" y="4203196"/>
              <a:ext cx="288032" cy="369212"/>
            </a:xfrm>
            <a:prstGeom prst="rightArrow">
              <a:avLst/>
            </a:prstGeom>
            <a:solidFill>
              <a:schemeClr val="hlink"/>
            </a:solidFill>
            <a:ln w="19050" cap="rnd" algn="ctr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rtlCol="0" anchor="ctr"/>
            <a:lstStyle/>
            <a:p>
              <a:pPr algn="ctr"/>
              <a:endParaRPr lang="zh-CN" alt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微软雅黑" pitchFamily="34" charset="-122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370143" y="3284984"/>
              <a:ext cx="150759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Annotated </a:t>
              </a:r>
            </a:p>
            <a:p>
              <a:r>
                <a:rPr lang="en-US" altLang="zh-CN" dirty="0"/>
                <a:t>s</a:t>
              </a:r>
              <a:r>
                <a:rPr lang="en-US" altLang="zh-CN" dirty="0" smtClean="0"/>
                <a:t>preadsheets</a:t>
              </a:r>
              <a:endParaRPr lang="zh-CN" altLang="en-US" dirty="0"/>
            </a:p>
          </p:txBody>
        </p:sp>
        <p:sp>
          <p:nvSpPr>
            <p:cNvPr id="23" name="矩形标注 22"/>
            <p:cNvSpPr/>
            <p:nvPr/>
          </p:nvSpPr>
          <p:spPr bwMode="gray">
            <a:xfrm>
              <a:off x="7547794" y="5048600"/>
              <a:ext cx="1488702" cy="612648"/>
            </a:xfrm>
            <a:prstGeom prst="wedgeRectCallout">
              <a:avLst>
                <a:gd name="adj1" fmla="val -37251"/>
                <a:gd name="adj2" fmla="val -106802"/>
              </a:avLst>
            </a:prstGeom>
            <a:ln>
              <a:headEnd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r>
                <a:rPr lang="en-US" altLang="zh-CN" sz="2000" b="1" dirty="0" smtClean="0">
                  <a:solidFill>
                    <a:schemeClr val="tx1"/>
                  </a:solidFill>
                  <a:ea typeface="微软雅黑" pitchFamily="34" charset="-122"/>
                </a:rPr>
                <a:t>Smells</a:t>
              </a:r>
            </a:p>
            <a:p>
              <a:r>
                <a:rPr lang="en-US" altLang="zh-CN" sz="2000" b="1" dirty="0" smtClean="0">
                  <a:solidFill>
                    <a:schemeClr val="tx1"/>
                  </a:solidFill>
                  <a:ea typeface="微软雅黑" pitchFamily="34" charset="-122"/>
                </a:rPr>
                <a:t>Errors</a:t>
              </a:r>
              <a:endParaRPr lang="zh-CN" altLang="en-US" sz="2000" b="1" dirty="0">
                <a:solidFill>
                  <a:schemeClr val="tx1"/>
                </a:solidFill>
                <a:ea typeface="微软雅黑" pitchFamily="34" charset="-122"/>
              </a:endParaRPr>
            </a:p>
          </p:txBody>
        </p:sp>
      </p:grpSp>
      <p:sp>
        <p:nvSpPr>
          <p:cNvPr id="8" name="灯片编号占位符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10</a:t>
            </a:fld>
            <a:endParaRPr lang="zh-CN" altLang="en-US" dirty="0"/>
          </a:p>
        </p:txBody>
      </p:sp>
      <p:pic>
        <p:nvPicPr>
          <p:cNvPr id="25" name="图片 2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30" y="2502807"/>
            <a:ext cx="1686280" cy="745653"/>
          </a:xfrm>
          <a:prstGeom prst="rect">
            <a:avLst/>
          </a:prstGeom>
        </p:spPr>
      </p:pic>
      <p:pic>
        <p:nvPicPr>
          <p:cNvPr id="26" name="图片 2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8999" y="2429578"/>
            <a:ext cx="1725023" cy="691825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圆角矩形 26"/>
          <p:cNvSpPr/>
          <p:nvPr/>
        </p:nvSpPr>
        <p:spPr bwMode="gray">
          <a:xfrm>
            <a:off x="3573694" y="3581018"/>
            <a:ext cx="2160240" cy="914400"/>
          </a:xfrm>
          <a:prstGeom prst="round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zh-CN" sz="2400" b="1" dirty="0" smtClean="0">
                <a:solidFill>
                  <a:schemeClr val="bg1"/>
                </a:solidFill>
                <a:ea typeface="微软雅黑" pitchFamily="34" charset="-122"/>
              </a:rPr>
              <a:t>Cell Array</a:t>
            </a:r>
          </a:p>
          <a:p>
            <a:pPr algn="ctr"/>
            <a:r>
              <a:rPr lang="en-US" altLang="zh-CN" sz="2400" b="1" dirty="0" smtClean="0">
                <a:solidFill>
                  <a:schemeClr val="bg1"/>
                </a:solidFill>
                <a:ea typeface="微软雅黑" pitchFamily="34" charset="-122"/>
              </a:rPr>
              <a:t>Filtering</a:t>
            </a:r>
          </a:p>
        </p:txBody>
      </p:sp>
      <p:sp>
        <p:nvSpPr>
          <p:cNvPr id="28" name="右箭头 27"/>
          <p:cNvSpPr/>
          <p:nvPr/>
        </p:nvSpPr>
        <p:spPr bwMode="gray">
          <a:xfrm rot="3750951">
            <a:off x="3602515" y="3259980"/>
            <a:ext cx="395885" cy="369212"/>
          </a:xfrm>
          <a:prstGeom prst="rightArrow">
            <a:avLst/>
          </a:prstGeom>
          <a:solidFill>
            <a:schemeClr val="hlink"/>
          </a:solidFill>
          <a:ln w="19050" cap="rnd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ctr"/>
            <a:endParaRPr lang="zh-CN" altLang="en-US" sz="24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ea typeface="微软雅黑" pitchFamily="34" charset="-122"/>
            </a:endParaRPr>
          </a:p>
        </p:txBody>
      </p:sp>
      <p:sp>
        <p:nvSpPr>
          <p:cNvPr id="29" name="右箭头 28"/>
          <p:cNvSpPr/>
          <p:nvPr/>
        </p:nvSpPr>
        <p:spPr bwMode="gray">
          <a:xfrm rot="6847147">
            <a:off x="5258589" y="3253263"/>
            <a:ext cx="395885" cy="369212"/>
          </a:xfrm>
          <a:prstGeom prst="rightArrow">
            <a:avLst/>
          </a:prstGeom>
          <a:solidFill>
            <a:schemeClr val="hlink"/>
          </a:solidFill>
          <a:ln w="19050" cap="rnd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ctr"/>
            <a:endParaRPr lang="zh-CN" altLang="en-US" sz="24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27543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"/>
    </mc:Choice>
    <mc:Fallback xmlns="">
      <p:transition spd="slow" advTm="3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图片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6007" y="1124167"/>
            <a:ext cx="7070369" cy="288089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How </a:t>
            </a:r>
            <a:r>
              <a:rPr lang="en-US" altLang="zh-CN" dirty="0"/>
              <a:t>to </a:t>
            </a:r>
            <a:r>
              <a:rPr lang="en-US" altLang="zh-CN" dirty="0" smtClean="0"/>
              <a:t>identify cell arrays?</a:t>
            </a:r>
            <a:endParaRPr lang="en-US" alt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66738" y="4102249"/>
            <a:ext cx="8001000" cy="2351087"/>
          </a:xfrm>
        </p:spPr>
        <p:txBody>
          <a:bodyPr/>
          <a:lstStyle/>
          <a:p>
            <a:r>
              <a:rPr lang="en-US" altLang="zh-CN" dirty="0" smtClean="0"/>
              <a:t>No records about cell </a:t>
            </a:r>
            <a:r>
              <a:rPr lang="en-US" altLang="zh-CN" dirty="0"/>
              <a:t>arrays in </a:t>
            </a:r>
            <a:r>
              <a:rPr lang="en-US" altLang="zh-CN" dirty="0" smtClean="0"/>
              <a:t>spreadsheets</a:t>
            </a:r>
          </a:p>
          <a:p>
            <a:pPr lvl="1"/>
            <a:r>
              <a:rPr lang="en-US" altLang="zh-CN" dirty="0" smtClean="0"/>
              <a:t>What </a:t>
            </a:r>
            <a:r>
              <a:rPr lang="en-US" altLang="zh-CN" dirty="0"/>
              <a:t>is the boundary of such a cell </a:t>
            </a:r>
            <a:r>
              <a:rPr lang="en-US" altLang="zh-CN" dirty="0" smtClean="0"/>
              <a:t>array</a:t>
            </a:r>
            <a:endParaRPr lang="en-US" altLang="zh-CN" dirty="0"/>
          </a:p>
        </p:txBody>
      </p:sp>
      <p:sp>
        <p:nvSpPr>
          <p:cNvPr id="11" name="圆角矩形 10"/>
          <p:cNvSpPr/>
          <p:nvPr/>
        </p:nvSpPr>
        <p:spPr bwMode="gray">
          <a:xfrm>
            <a:off x="6516216" y="1988840"/>
            <a:ext cx="1296144" cy="985854"/>
          </a:xfrm>
          <a:prstGeom prst="roundRect">
            <a:avLst/>
          </a:prstGeom>
          <a:noFill/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endParaRPr lang="zh-CN" altLang="en-US" sz="24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ea typeface="微软雅黑" pitchFamily="34" charset="-122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6516216" y="1988840"/>
            <a:ext cx="1322413" cy="1452516"/>
            <a:chOff x="6516216" y="1988840"/>
            <a:chExt cx="1322413" cy="1452516"/>
          </a:xfrm>
        </p:grpSpPr>
        <p:sp>
          <p:nvSpPr>
            <p:cNvPr id="15" name="圆角矩形 14"/>
            <p:cNvSpPr/>
            <p:nvPr/>
          </p:nvSpPr>
          <p:spPr bwMode="gray">
            <a:xfrm>
              <a:off x="6516216" y="1988840"/>
              <a:ext cx="1296144" cy="1440160"/>
            </a:xfrm>
            <a:prstGeom prst="roundRect">
              <a:avLst/>
            </a:prstGeom>
            <a:noFill/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endParaRPr lang="zh-CN" alt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微软雅黑" pitchFamily="34" charset="-122"/>
              </a:endParaRPr>
            </a:p>
          </p:txBody>
        </p:sp>
        <p:sp>
          <p:nvSpPr>
            <p:cNvPr id="18" name="Rectangle 13"/>
            <p:cNvSpPr/>
            <p:nvPr/>
          </p:nvSpPr>
          <p:spPr bwMode="gray">
            <a:xfrm>
              <a:off x="6516216" y="2957373"/>
              <a:ext cx="1322413" cy="483983"/>
            </a:xfrm>
            <a:prstGeom prst="rect">
              <a:avLst/>
            </a:prstGeom>
            <a:solidFill>
              <a:srgbClr val="FFC000">
                <a:alpha val="20000"/>
              </a:srgbClr>
            </a:solidFill>
            <a:ln w="19050" cap="rnd" algn="ctr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rtlCol="0" anchor="ctr"/>
            <a:lstStyle/>
            <a:p>
              <a:pPr algn="ctr"/>
              <a:endParaRPr 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微软雅黑" pitchFamily="34" charset="-122"/>
              </a:endParaRPr>
            </a:p>
          </p:txBody>
        </p:sp>
      </p:grpSp>
      <p:sp>
        <p:nvSpPr>
          <p:cNvPr id="8" name="灯片编号占位符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11</a:t>
            </a:fld>
            <a:endParaRPr lang="zh-CN" altLang="en-US" dirty="0"/>
          </a:p>
        </p:txBody>
      </p:sp>
      <p:sp>
        <p:nvSpPr>
          <p:cNvPr id="21" name="圆角矩形 20"/>
          <p:cNvSpPr/>
          <p:nvPr/>
        </p:nvSpPr>
        <p:spPr bwMode="gray">
          <a:xfrm>
            <a:off x="4311264" y="1988840"/>
            <a:ext cx="1296144" cy="1440160"/>
          </a:xfrm>
          <a:prstGeom prst="roundRect">
            <a:avLst/>
          </a:prstGeom>
          <a:noFill/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endParaRPr lang="zh-CN" altLang="en-US" sz="24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ea typeface="微软雅黑" pitchFamily="34" charset="-122"/>
            </a:endParaRPr>
          </a:p>
        </p:txBody>
      </p:sp>
      <p:sp>
        <p:nvSpPr>
          <p:cNvPr id="23" name="圆角矩形 22"/>
          <p:cNvSpPr/>
          <p:nvPr/>
        </p:nvSpPr>
        <p:spPr bwMode="gray">
          <a:xfrm>
            <a:off x="2065368" y="3645023"/>
            <a:ext cx="2232248" cy="408633"/>
          </a:xfrm>
          <a:prstGeom prst="roundRect">
            <a:avLst/>
          </a:prstGeom>
          <a:noFill/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endParaRPr lang="zh-CN" altLang="en-US" sz="24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ea typeface="微软雅黑" pitchFamily="34" charset="-122"/>
            </a:endParaRPr>
          </a:p>
        </p:txBody>
      </p:sp>
      <p:sp>
        <p:nvSpPr>
          <p:cNvPr id="24" name="圆角矩形 23"/>
          <p:cNvSpPr/>
          <p:nvPr/>
        </p:nvSpPr>
        <p:spPr bwMode="gray">
          <a:xfrm>
            <a:off x="1259632" y="1971424"/>
            <a:ext cx="720080" cy="1440160"/>
          </a:xfrm>
          <a:prstGeom prst="roundRect">
            <a:avLst/>
          </a:prstGeom>
          <a:noFill/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endParaRPr lang="zh-CN" altLang="en-US" sz="24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ea typeface="微软雅黑" pitchFamily="34" charset="-122"/>
            </a:endParaRPr>
          </a:p>
        </p:txBody>
      </p:sp>
      <p:pic>
        <p:nvPicPr>
          <p:cNvPr id="13" name="Picture 4" descr="https://encrypted-tbn2.gstatic.com/images?q=tbn:ANd9GcQrgXL0Z_lC9TgvjMRcrBlkxpD8T-N67cANGBVhmiP697FmgsuOa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0837" y="4419113"/>
            <a:ext cx="1423045" cy="1423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788969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5"/>
    </mc:Choice>
    <mc:Fallback xmlns="">
      <p:transition spd="slow" advTm="9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21" grpId="0" animBg="1"/>
      <p:bldP spid="23" grpId="0" animBg="1"/>
      <p:bldP spid="2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图片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520" y="1110650"/>
            <a:ext cx="7987162" cy="3254454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 dirty="0" smtClean="0"/>
              <a:t>Cells reference their input cells in the similar way</a:t>
            </a:r>
            <a:endParaRPr lang="zh-CN" altLang="en-US" sz="2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66738" y="4934644"/>
            <a:ext cx="8001000" cy="2454796"/>
          </a:xfrm>
        </p:spPr>
        <p:txBody>
          <a:bodyPr/>
          <a:lstStyle/>
          <a:p>
            <a:r>
              <a:rPr lang="en-US" altLang="zh-CN" dirty="0" smtClean="0"/>
              <a:t>Data cells could reference any other cells.</a:t>
            </a:r>
          </a:p>
          <a:p>
            <a:r>
              <a:rPr lang="en-US" altLang="zh-CN" dirty="0" smtClean="0">
                <a:solidFill>
                  <a:schemeClr val="tx1"/>
                </a:solidFill>
              </a:rPr>
              <a:t>At least there is a formula in a cell array.</a:t>
            </a:r>
          </a:p>
          <a:p>
            <a:pPr lvl="1"/>
            <a:endParaRPr lang="zh-CN" altLang="en-US" dirty="0"/>
          </a:p>
        </p:txBody>
      </p:sp>
      <p:cxnSp>
        <p:nvCxnSpPr>
          <p:cNvPr id="14" name="直接箭头连接符 13"/>
          <p:cNvCxnSpPr/>
          <p:nvPr/>
        </p:nvCxnSpPr>
        <p:spPr bwMode="auto">
          <a:xfrm flipH="1">
            <a:off x="6012160" y="2132856"/>
            <a:ext cx="1152128" cy="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直接箭头连接符 22"/>
          <p:cNvCxnSpPr/>
          <p:nvPr/>
        </p:nvCxnSpPr>
        <p:spPr bwMode="auto">
          <a:xfrm flipH="1">
            <a:off x="6012160" y="3302400"/>
            <a:ext cx="635018" cy="0"/>
          </a:xfrm>
          <a:prstGeom prst="straightConnector1">
            <a:avLst/>
          </a:prstGeom>
          <a:ln>
            <a:prstDash val="sysDash"/>
            <a:headEnd type="none" w="med" len="med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直接箭头连接符 23"/>
          <p:cNvCxnSpPr/>
          <p:nvPr/>
        </p:nvCxnSpPr>
        <p:spPr bwMode="auto">
          <a:xfrm flipH="1" flipV="1">
            <a:off x="6018663" y="3586664"/>
            <a:ext cx="628515" cy="1072"/>
          </a:xfrm>
          <a:prstGeom prst="straightConnector1">
            <a:avLst/>
          </a:prstGeom>
          <a:ln>
            <a:prstDash val="sysDash"/>
            <a:headEnd type="none" w="med" len="med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12</a:t>
            </a:fld>
            <a:endParaRPr lang="zh-CN" altLang="en-US" dirty="0"/>
          </a:p>
        </p:txBody>
      </p:sp>
      <p:sp>
        <p:nvSpPr>
          <p:cNvPr id="15" name="圆角矩形 8"/>
          <p:cNvSpPr/>
          <p:nvPr/>
        </p:nvSpPr>
        <p:spPr>
          <a:xfrm>
            <a:off x="6598870" y="2058964"/>
            <a:ext cx="1573530" cy="1642536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25" name="直接箭头连接符 24"/>
          <p:cNvCxnSpPr/>
          <p:nvPr/>
        </p:nvCxnSpPr>
        <p:spPr bwMode="auto">
          <a:xfrm flipH="1">
            <a:off x="6012160" y="2434535"/>
            <a:ext cx="1111184" cy="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直接箭头连接符 26"/>
          <p:cNvCxnSpPr/>
          <p:nvPr/>
        </p:nvCxnSpPr>
        <p:spPr bwMode="auto">
          <a:xfrm flipH="1">
            <a:off x="6012160" y="2736215"/>
            <a:ext cx="1127104" cy="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直接箭头连接符 28"/>
          <p:cNvCxnSpPr/>
          <p:nvPr/>
        </p:nvCxnSpPr>
        <p:spPr bwMode="auto">
          <a:xfrm flipH="1" flipV="1">
            <a:off x="6012160" y="2996595"/>
            <a:ext cx="1108093" cy="357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51" name="组合 50"/>
          <p:cNvGrpSpPr/>
          <p:nvPr/>
        </p:nvGrpSpPr>
        <p:grpSpPr>
          <a:xfrm>
            <a:off x="8136399" y="3180750"/>
            <a:ext cx="1044113" cy="1261347"/>
            <a:chOff x="8101289" y="3862746"/>
            <a:chExt cx="1044113" cy="1261347"/>
          </a:xfrm>
        </p:grpSpPr>
        <p:sp>
          <p:nvSpPr>
            <p:cNvPr id="52" name="TextBox 3"/>
            <p:cNvSpPr txBox="1"/>
            <p:nvPr/>
          </p:nvSpPr>
          <p:spPr>
            <a:xfrm>
              <a:off x="8101289" y="4293096"/>
              <a:ext cx="104411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>
                  <a:solidFill>
                    <a:srgbClr val="FF0000"/>
                  </a:solidFill>
                  <a:latin typeface="Calibri" panose="020F0502020204030204" pitchFamily="34" charset="0"/>
                </a:rPr>
                <a:t>Cell </a:t>
              </a:r>
              <a:r>
                <a:rPr lang="en-US" sz="2400" b="1" dirty="0">
                  <a:solidFill>
                    <a:srgbClr val="FF0000"/>
                  </a:solidFill>
                  <a:latin typeface="Calibri" panose="020F0502020204030204" pitchFamily="34" charset="0"/>
                </a:rPr>
                <a:t>a</a:t>
              </a:r>
              <a:r>
                <a:rPr lang="en-US" sz="2400" b="1" dirty="0" smtClean="0">
                  <a:solidFill>
                    <a:srgbClr val="FF0000"/>
                  </a:solidFill>
                  <a:latin typeface="Calibri" panose="020F0502020204030204" pitchFamily="34" charset="0"/>
                </a:rPr>
                <a:t>rray</a:t>
              </a:r>
              <a:endParaRPr lang="en-US" sz="2400" b="1" dirty="0">
                <a:solidFill>
                  <a:srgbClr val="FF0000"/>
                </a:solidFill>
                <a:latin typeface="Calibri" panose="020F0502020204030204" pitchFamily="34" charset="0"/>
              </a:endParaRPr>
            </a:p>
          </p:txBody>
        </p:sp>
        <p:cxnSp>
          <p:nvCxnSpPr>
            <p:cNvPr id="53" name="Straight Arrow Connector 5"/>
            <p:cNvCxnSpPr/>
            <p:nvPr/>
          </p:nvCxnSpPr>
          <p:spPr bwMode="auto">
            <a:xfrm flipH="1" flipV="1">
              <a:off x="8101292" y="3862746"/>
              <a:ext cx="322861" cy="524428"/>
            </a:xfrm>
            <a:prstGeom prst="straightConnector1">
              <a:avLst/>
            </a:prstGeom>
            <a:noFill/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cxnSp>
        <p:nvCxnSpPr>
          <p:cNvPr id="28" name="直接箭头连接符 27"/>
          <p:cNvCxnSpPr/>
          <p:nvPr/>
        </p:nvCxnSpPr>
        <p:spPr bwMode="auto">
          <a:xfrm flipH="1" flipV="1">
            <a:off x="5148064" y="2204864"/>
            <a:ext cx="1602178" cy="27296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直接箭头连接符 29"/>
          <p:cNvCxnSpPr/>
          <p:nvPr/>
        </p:nvCxnSpPr>
        <p:spPr bwMode="auto">
          <a:xfrm flipH="1" flipV="1">
            <a:off x="5148064" y="2508790"/>
            <a:ext cx="1629474" cy="2881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直接箭头连接符 35"/>
          <p:cNvCxnSpPr/>
          <p:nvPr/>
        </p:nvCxnSpPr>
        <p:spPr bwMode="auto">
          <a:xfrm flipH="1" flipV="1">
            <a:off x="5151832" y="2794576"/>
            <a:ext cx="1629474" cy="2881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直接箭头连接符 36"/>
          <p:cNvCxnSpPr/>
          <p:nvPr/>
        </p:nvCxnSpPr>
        <p:spPr bwMode="auto">
          <a:xfrm flipH="1" flipV="1">
            <a:off x="5103352" y="3084854"/>
            <a:ext cx="1629474" cy="28818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直接箭头连接符 37"/>
          <p:cNvCxnSpPr/>
          <p:nvPr/>
        </p:nvCxnSpPr>
        <p:spPr bwMode="auto">
          <a:xfrm flipH="1" flipV="1">
            <a:off x="5072288" y="3365350"/>
            <a:ext cx="1629474" cy="28818"/>
          </a:xfrm>
          <a:prstGeom prst="straightConnector1">
            <a:avLst/>
          </a:prstGeom>
          <a:ln>
            <a:prstDash val="sysDash"/>
            <a:headEnd type="none" w="med" len="med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9" name="直接箭头连接符 38"/>
          <p:cNvCxnSpPr/>
          <p:nvPr/>
        </p:nvCxnSpPr>
        <p:spPr bwMode="auto">
          <a:xfrm flipH="1" flipV="1">
            <a:off x="5048760" y="3660918"/>
            <a:ext cx="1629474" cy="28818"/>
          </a:xfrm>
          <a:prstGeom prst="straightConnector1">
            <a:avLst/>
          </a:prstGeom>
          <a:ln>
            <a:prstDash val="sysDash"/>
            <a:headEnd type="none" w="med" len="med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086783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4"/>
    </mc:Choice>
    <mc:Fallback xmlns="">
      <p:transition spd="slow" advTm="13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图片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520" y="1110650"/>
            <a:ext cx="7987162" cy="3254454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 dirty="0" smtClean="0"/>
              <a:t>Cells reference their input cells in the similar way</a:t>
            </a:r>
            <a:endParaRPr lang="zh-CN" altLang="en-US" sz="2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66738" y="4934644"/>
            <a:ext cx="8001000" cy="2454796"/>
          </a:xfrm>
        </p:spPr>
        <p:txBody>
          <a:bodyPr/>
          <a:lstStyle/>
          <a:p>
            <a:r>
              <a:rPr lang="en-US" altLang="zh-CN" dirty="0" smtClean="0"/>
              <a:t>Data cells could reference any other cells.</a:t>
            </a:r>
          </a:p>
          <a:p>
            <a:r>
              <a:rPr lang="en-US" altLang="zh-CN" dirty="0" smtClean="0">
                <a:solidFill>
                  <a:schemeClr val="tx1"/>
                </a:solidFill>
              </a:rPr>
              <a:t>At least there is a formula in a cell array.</a:t>
            </a:r>
          </a:p>
          <a:p>
            <a:pPr lvl="1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13</a:t>
            </a:fld>
            <a:endParaRPr lang="zh-CN" altLang="en-US" dirty="0"/>
          </a:p>
        </p:txBody>
      </p:sp>
      <p:cxnSp>
        <p:nvCxnSpPr>
          <p:cNvPr id="31" name="直接箭头连接符 30"/>
          <p:cNvCxnSpPr/>
          <p:nvPr/>
        </p:nvCxnSpPr>
        <p:spPr bwMode="auto">
          <a:xfrm flipV="1">
            <a:off x="1807723" y="2132856"/>
            <a:ext cx="0" cy="1963939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直接箭头连接符 31"/>
          <p:cNvCxnSpPr/>
          <p:nvPr/>
        </p:nvCxnSpPr>
        <p:spPr bwMode="auto">
          <a:xfrm flipV="1">
            <a:off x="2051720" y="2434535"/>
            <a:ext cx="0" cy="1662259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4" name="直接箭头连接符 33"/>
          <p:cNvCxnSpPr/>
          <p:nvPr/>
        </p:nvCxnSpPr>
        <p:spPr bwMode="auto">
          <a:xfrm flipV="1">
            <a:off x="2339752" y="2736215"/>
            <a:ext cx="0" cy="136058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5" name="直接箭头连接符 34"/>
          <p:cNvCxnSpPr/>
          <p:nvPr/>
        </p:nvCxnSpPr>
        <p:spPr bwMode="auto">
          <a:xfrm flipV="1">
            <a:off x="2665897" y="2996595"/>
            <a:ext cx="16112" cy="1099842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直接箭头连接符 39"/>
          <p:cNvCxnSpPr/>
          <p:nvPr/>
        </p:nvCxnSpPr>
        <p:spPr bwMode="auto">
          <a:xfrm flipV="1">
            <a:off x="3319891" y="2996595"/>
            <a:ext cx="0" cy="1112457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直接箭头连接符 40"/>
          <p:cNvCxnSpPr/>
          <p:nvPr/>
        </p:nvCxnSpPr>
        <p:spPr bwMode="auto">
          <a:xfrm flipV="1">
            <a:off x="3679931" y="3265664"/>
            <a:ext cx="0" cy="843387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直接箭头连接符 41"/>
          <p:cNvCxnSpPr/>
          <p:nvPr/>
        </p:nvCxnSpPr>
        <p:spPr bwMode="auto">
          <a:xfrm flipV="1">
            <a:off x="3967963" y="3546516"/>
            <a:ext cx="0" cy="55028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4" name="圆角矩形 8"/>
          <p:cNvSpPr/>
          <p:nvPr/>
        </p:nvSpPr>
        <p:spPr>
          <a:xfrm>
            <a:off x="1499608" y="4012271"/>
            <a:ext cx="2712351" cy="415138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55" name="组合 54"/>
          <p:cNvGrpSpPr/>
          <p:nvPr/>
        </p:nvGrpSpPr>
        <p:grpSpPr>
          <a:xfrm>
            <a:off x="4143005" y="4384102"/>
            <a:ext cx="2031173" cy="461665"/>
            <a:chOff x="8337771" y="3872321"/>
            <a:chExt cx="2031173" cy="461665"/>
          </a:xfrm>
        </p:grpSpPr>
        <p:sp>
          <p:nvSpPr>
            <p:cNvPr id="56" name="TextBox 3"/>
            <p:cNvSpPr txBox="1"/>
            <p:nvPr/>
          </p:nvSpPr>
          <p:spPr>
            <a:xfrm>
              <a:off x="8687806" y="3872321"/>
              <a:ext cx="168113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>
                  <a:solidFill>
                    <a:srgbClr val="FF0000"/>
                  </a:solidFill>
                  <a:latin typeface="Calibri" panose="020F0502020204030204" pitchFamily="34" charset="0"/>
                </a:rPr>
                <a:t>Cell </a:t>
              </a:r>
              <a:r>
                <a:rPr lang="en-US" sz="2400" b="1" dirty="0">
                  <a:solidFill>
                    <a:srgbClr val="FF0000"/>
                  </a:solidFill>
                  <a:latin typeface="Calibri" panose="020F0502020204030204" pitchFamily="34" charset="0"/>
                </a:rPr>
                <a:t>a</a:t>
              </a:r>
              <a:r>
                <a:rPr lang="en-US" sz="2400" b="1" dirty="0" smtClean="0">
                  <a:solidFill>
                    <a:srgbClr val="FF0000"/>
                  </a:solidFill>
                  <a:latin typeface="Calibri" panose="020F0502020204030204" pitchFamily="34" charset="0"/>
                </a:rPr>
                <a:t>rray</a:t>
              </a:r>
              <a:endParaRPr lang="en-US" sz="2400" b="1" dirty="0">
                <a:solidFill>
                  <a:srgbClr val="FF0000"/>
                </a:solidFill>
                <a:latin typeface="Calibri" panose="020F0502020204030204" pitchFamily="34" charset="0"/>
              </a:endParaRPr>
            </a:p>
          </p:txBody>
        </p:sp>
        <p:cxnSp>
          <p:nvCxnSpPr>
            <p:cNvPr id="57" name="Straight Arrow Connector 5"/>
            <p:cNvCxnSpPr/>
            <p:nvPr/>
          </p:nvCxnSpPr>
          <p:spPr bwMode="auto">
            <a:xfrm flipH="1" flipV="1">
              <a:off x="8337771" y="3896630"/>
              <a:ext cx="514204" cy="206524"/>
            </a:xfrm>
            <a:prstGeom prst="straightConnector1">
              <a:avLst/>
            </a:prstGeom>
            <a:noFill/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  <p:custDataLst>
      <p:tags r:id="rId1"/>
    </p:custDataLst>
    <p:extLst>
      <p:ext uri="{BB962C8B-B14F-4D97-AF65-F5344CB8AC3E}">
        <p14:creationId xmlns:p14="http://schemas.microsoft.com/office/powerpoint/2010/main" val="814920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"/>
    </mc:Choice>
    <mc:Fallback xmlns="">
      <p:transition spd="slow" advTm="7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图片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520" y="1110650"/>
            <a:ext cx="7987162" cy="3254454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 dirty="0" smtClean="0"/>
              <a:t>Cells reference their input cells in the similar way</a:t>
            </a:r>
            <a:endParaRPr lang="zh-CN" altLang="en-US" sz="2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66738" y="4934644"/>
            <a:ext cx="8001000" cy="2454796"/>
          </a:xfrm>
        </p:spPr>
        <p:txBody>
          <a:bodyPr/>
          <a:lstStyle/>
          <a:p>
            <a:r>
              <a:rPr lang="en-US" altLang="zh-CN" dirty="0" smtClean="0"/>
              <a:t>Data cells could reference any other cells.</a:t>
            </a:r>
          </a:p>
          <a:p>
            <a:r>
              <a:rPr lang="en-US" altLang="zh-CN" dirty="0" smtClean="0">
                <a:solidFill>
                  <a:schemeClr val="tx1"/>
                </a:solidFill>
              </a:rPr>
              <a:t>At least there is a formula in a cell array.</a:t>
            </a:r>
          </a:p>
          <a:p>
            <a:pPr lvl="1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14</a:t>
            </a:fld>
            <a:endParaRPr lang="zh-CN" altLang="en-US" dirty="0"/>
          </a:p>
        </p:txBody>
      </p:sp>
      <p:grpSp>
        <p:nvGrpSpPr>
          <p:cNvPr id="81" name="组合 80"/>
          <p:cNvGrpSpPr/>
          <p:nvPr/>
        </p:nvGrpSpPr>
        <p:grpSpPr>
          <a:xfrm>
            <a:off x="401648" y="2197664"/>
            <a:ext cx="432048" cy="209576"/>
            <a:chOff x="761978" y="3848613"/>
            <a:chExt cx="432048" cy="176176"/>
          </a:xfrm>
        </p:grpSpPr>
        <p:cxnSp>
          <p:nvCxnSpPr>
            <p:cNvPr id="82" name="直接连接符 81"/>
            <p:cNvCxnSpPr/>
            <p:nvPr/>
          </p:nvCxnSpPr>
          <p:spPr bwMode="auto">
            <a:xfrm flipH="1" flipV="1">
              <a:off x="761978" y="3968205"/>
              <a:ext cx="432048" cy="56584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3" name="直接箭头连接符 82"/>
            <p:cNvCxnSpPr/>
            <p:nvPr/>
          </p:nvCxnSpPr>
          <p:spPr bwMode="auto">
            <a:xfrm flipV="1">
              <a:off x="761978" y="3848613"/>
              <a:ext cx="432048" cy="119600"/>
            </a:xfrm>
            <a:prstGeom prst="straightConnector1">
              <a:avLst/>
            </a:prstGeom>
            <a:ln>
              <a:headEnd type="none" w="med" len="med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4" name="组合 83"/>
          <p:cNvGrpSpPr/>
          <p:nvPr/>
        </p:nvGrpSpPr>
        <p:grpSpPr>
          <a:xfrm>
            <a:off x="395536" y="2557704"/>
            <a:ext cx="432048" cy="209576"/>
            <a:chOff x="761978" y="3848613"/>
            <a:chExt cx="432048" cy="176176"/>
          </a:xfrm>
        </p:grpSpPr>
        <p:cxnSp>
          <p:nvCxnSpPr>
            <p:cNvPr id="85" name="直接连接符 84"/>
            <p:cNvCxnSpPr/>
            <p:nvPr/>
          </p:nvCxnSpPr>
          <p:spPr bwMode="auto">
            <a:xfrm flipH="1" flipV="1">
              <a:off x="761978" y="3968205"/>
              <a:ext cx="432048" cy="56584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6" name="直接箭头连接符 85"/>
            <p:cNvCxnSpPr/>
            <p:nvPr/>
          </p:nvCxnSpPr>
          <p:spPr bwMode="auto">
            <a:xfrm flipV="1">
              <a:off x="761978" y="3848613"/>
              <a:ext cx="432048" cy="119600"/>
            </a:xfrm>
            <a:prstGeom prst="straightConnector1">
              <a:avLst/>
            </a:prstGeom>
            <a:ln>
              <a:headEnd type="none" w="med" len="med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7" name="组合 86"/>
          <p:cNvGrpSpPr/>
          <p:nvPr/>
        </p:nvGrpSpPr>
        <p:grpSpPr>
          <a:xfrm>
            <a:off x="378120" y="2866584"/>
            <a:ext cx="432048" cy="209576"/>
            <a:chOff x="761978" y="3848613"/>
            <a:chExt cx="432048" cy="176176"/>
          </a:xfrm>
        </p:grpSpPr>
        <p:cxnSp>
          <p:nvCxnSpPr>
            <p:cNvPr id="88" name="直接连接符 87"/>
            <p:cNvCxnSpPr/>
            <p:nvPr/>
          </p:nvCxnSpPr>
          <p:spPr bwMode="auto">
            <a:xfrm flipH="1" flipV="1">
              <a:off x="761978" y="3968205"/>
              <a:ext cx="432048" cy="56584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9" name="直接箭头连接符 88"/>
            <p:cNvCxnSpPr/>
            <p:nvPr/>
          </p:nvCxnSpPr>
          <p:spPr bwMode="auto">
            <a:xfrm flipV="1">
              <a:off x="761978" y="3848613"/>
              <a:ext cx="432048" cy="119600"/>
            </a:xfrm>
            <a:prstGeom prst="straightConnector1">
              <a:avLst/>
            </a:prstGeom>
            <a:ln>
              <a:headEnd type="none" w="med" len="med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0" name="组合 89"/>
          <p:cNvGrpSpPr/>
          <p:nvPr/>
        </p:nvGrpSpPr>
        <p:grpSpPr>
          <a:xfrm>
            <a:off x="395536" y="3147416"/>
            <a:ext cx="432048" cy="209576"/>
            <a:chOff x="761978" y="3848613"/>
            <a:chExt cx="432048" cy="176176"/>
          </a:xfrm>
        </p:grpSpPr>
        <p:cxnSp>
          <p:nvCxnSpPr>
            <p:cNvPr id="91" name="直接连接符 90"/>
            <p:cNvCxnSpPr/>
            <p:nvPr/>
          </p:nvCxnSpPr>
          <p:spPr bwMode="auto">
            <a:xfrm flipH="1" flipV="1">
              <a:off x="761978" y="3968205"/>
              <a:ext cx="432048" cy="56584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2" name="直接箭头连接符 91"/>
            <p:cNvCxnSpPr/>
            <p:nvPr/>
          </p:nvCxnSpPr>
          <p:spPr bwMode="auto">
            <a:xfrm flipV="1">
              <a:off x="761978" y="3848613"/>
              <a:ext cx="432048" cy="119600"/>
            </a:xfrm>
            <a:prstGeom prst="straightConnector1">
              <a:avLst/>
            </a:prstGeom>
            <a:ln>
              <a:headEnd type="none" w="med" len="med"/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3" name="组合 92"/>
          <p:cNvGrpSpPr/>
          <p:nvPr/>
        </p:nvGrpSpPr>
        <p:grpSpPr>
          <a:xfrm>
            <a:off x="395536" y="3435448"/>
            <a:ext cx="432048" cy="209576"/>
            <a:chOff x="761978" y="3848613"/>
            <a:chExt cx="432048" cy="176176"/>
          </a:xfrm>
        </p:grpSpPr>
        <p:cxnSp>
          <p:nvCxnSpPr>
            <p:cNvPr id="94" name="直接连接符 93"/>
            <p:cNvCxnSpPr/>
            <p:nvPr/>
          </p:nvCxnSpPr>
          <p:spPr bwMode="auto">
            <a:xfrm flipH="1" flipV="1">
              <a:off x="761978" y="3968205"/>
              <a:ext cx="432048" cy="56584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5" name="直接箭头连接符 94"/>
            <p:cNvCxnSpPr/>
            <p:nvPr/>
          </p:nvCxnSpPr>
          <p:spPr bwMode="auto">
            <a:xfrm flipV="1">
              <a:off x="761978" y="3848613"/>
              <a:ext cx="432048" cy="119600"/>
            </a:xfrm>
            <a:prstGeom prst="straightConnector1">
              <a:avLst/>
            </a:prstGeom>
            <a:ln>
              <a:headEnd type="none" w="med" len="med"/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97" name="圆角矩形 8"/>
          <p:cNvSpPr/>
          <p:nvPr/>
        </p:nvSpPr>
        <p:spPr>
          <a:xfrm>
            <a:off x="688984" y="2058964"/>
            <a:ext cx="810623" cy="1642536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35249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"/>
    </mc:Choice>
    <mc:Fallback xmlns="">
      <p:transition spd="slow" advTm="6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图片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520" y="1110650"/>
            <a:ext cx="7987162" cy="3254454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 dirty="0" smtClean="0"/>
              <a:t>Possible false positives</a:t>
            </a:r>
            <a:endParaRPr lang="zh-CN" altLang="en-US" sz="2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66738" y="4934644"/>
            <a:ext cx="8001000" cy="2454796"/>
          </a:xfrm>
        </p:spPr>
        <p:txBody>
          <a:bodyPr/>
          <a:lstStyle/>
          <a:p>
            <a:r>
              <a:rPr lang="en-US" altLang="zh-CN" dirty="0" smtClean="0"/>
              <a:t>Our relaxed cell array detection approach could possibly introduce false positives</a:t>
            </a:r>
            <a:r>
              <a:rPr lang="en-US" altLang="zh-CN" dirty="0" smtClean="0">
                <a:solidFill>
                  <a:schemeClr val="tx1"/>
                </a:solidFill>
              </a:rPr>
              <a:t>.</a:t>
            </a:r>
          </a:p>
          <a:p>
            <a:pPr lvl="1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15</a:t>
            </a:fld>
            <a:endParaRPr lang="zh-CN" altLang="en-US" dirty="0"/>
          </a:p>
        </p:txBody>
      </p:sp>
      <p:cxnSp>
        <p:nvCxnSpPr>
          <p:cNvPr id="25" name="直接箭头连接符 24"/>
          <p:cNvCxnSpPr/>
          <p:nvPr/>
        </p:nvCxnSpPr>
        <p:spPr bwMode="auto">
          <a:xfrm flipV="1">
            <a:off x="992784" y="2052520"/>
            <a:ext cx="0" cy="382802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9" name="圆角矩形 8"/>
          <p:cNvSpPr/>
          <p:nvPr/>
        </p:nvSpPr>
        <p:spPr>
          <a:xfrm>
            <a:off x="635513" y="2284079"/>
            <a:ext cx="2064279" cy="350092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30" name="组合 29"/>
          <p:cNvGrpSpPr/>
          <p:nvPr/>
        </p:nvGrpSpPr>
        <p:grpSpPr>
          <a:xfrm>
            <a:off x="-108218" y="2634171"/>
            <a:ext cx="2015922" cy="2596399"/>
            <a:chOff x="8687806" y="2106919"/>
            <a:chExt cx="1681138" cy="2596399"/>
          </a:xfrm>
        </p:grpSpPr>
        <p:sp>
          <p:nvSpPr>
            <p:cNvPr id="31" name="TextBox 3"/>
            <p:cNvSpPr txBox="1"/>
            <p:nvPr/>
          </p:nvSpPr>
          <p:spPr>
            <a:xfrm>
              <a:off x="8687806" y="3872321"/>
              <a:ext cx="168113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>
                  <a:solidFill>
                    <a:srgbClr val="FF0000"/>
                  </a:solidFill>
                  <a:latin typeface="Calibri" panose="020F0502020204030204" pitchFamily="34" charset="0"/>
                </a:rPr>
                <a:t>False Positive</a:t>
              </a:r>
              <a:endParaRPr lang="en-US" sz="2400" b="1" dirty="0">
                <a:solidFill>
                  <a:srgbClr val="FF0000"/>
                </a:solidFill>
                <a:latin typeface="Calibri" panose="020F0502020204030204" pitchFamily="34" charset="0"/>
              </a:endParaRPr>
            </a:p>
          </p:txBody>
        </p:sp>
        <p:cxnSp>
          <p:nvCxnSpPr>
            <p:cNvPr id="32" name="Straight Arrow Connector 5"/>
            <p:cNvCxnSpPr/>
            <p:nvPr/>
          </p:nvCxnSpPr>
          <p:spPr bwMode="auto">
            <a:xfrm flipV="1">
              <a:off x="9168480" y="2106919"/>
              <a:ext cx="239670" cy="1888687"/>
            </a:xfrm>
            <a:prstGeom prst="straightConnector1">
              <a:avLst/>
            </a:prstGeom>
            <a:noFill/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cxnSp>
        <p:nvCxnSpPr>
          <p:cNvPr id="38" name="直接箭头连接符 37"/>
          <p:cNvCxnSpPr/>
          <p:nvPr/>
        </p:nvCxnSpPr>
        <p:spPr bwMode="auto">
          <a:xfrm flipV="1">
            <a:off x="1862992" y="2060848"/>
            <a:ext cx="0" cy="382802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634076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"/>
    </mc:Choice>
    <mc:Fallback xmlns="">
      <p:transition spd="slow" advTm="5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CACheck </a:t>
            </a:r>
            <a:r>
              <a:rPr lang="en-US" altLang="zh-CN" dirty="0"/>
              <a:t>overview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7868" y="4524375"/>
            <a:ext cx="8001000" cy="2047800"/>
          </a:xfrm>
        </p:spPr>
        <p:txBody>
          <a:bodyPr/>
          <a:lstStyle/>
          <a:p>
            <a:r>
              <a:rPr lang="en-US" altLang="zh-CN" dirty="0" smtClean="0"/>
              <a:t>Statically analyze ambiguous computation smells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62572" y="2051556"/>
            <a:ext cx="1531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Spreadsheets</a:t>
            </a:r>
            <a:endParaRPr lang="zh-CN" alt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704628" y="1916819"/>
            <a:ext cx="5305475" cy="2607555"/>
            <a:chOff x="1776636" y="3428987"/>
            <a:chExt cx="5305475" cy="2607555"/>
          </a:xfrm>
        </p:grpSpPr>
        <p:sp>
          <p:nvSpPr>
            <p:cNvPr id="15" name="圆角矩形 14"/>
            <p:cNvSpPr/>
            <p:nvPr/>
          </p:nvSpPr>
          <p:spPr bwMode="gray">
            <a:xfrm>
              <a:off x="2450135" y="3866070"/>
              <a:ext cx="1944216" cy="914400"/>
            </a:xfrm>
            <a:prstGeom prst="roundRect">
              <a:avLst/>
            </a:prstGeom>
            <a:ln>
              <a:headEnd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altLang="zh-CN" sz="2400" b="1" dirty="0" smtClean="0">
                  <a:solidFill>
                    <a:schemeClr val="bg1"/>
                  </a:solidFill>
                  <a:ea typeface="微软雅黑" pitchFamily="34" charset="-122"/>
                </a:rPr>
                <a:t>Cell Array </a:t>
              </a:r>
            </a:p>
            <a:p>
              <a:pPr algn="ctr"/>
              <a:r>
                <a:rPr lang="en-US" altLang="zh-CN" sz="2400" b="1" dirty="0" smtClean="0">
                  <a:solidFill>
                    <a:schemeClr val="bg1"/>
                  </a:solidFill>
                  <a:ea typeface="微软雅黑" pitchFamily="34" charset="-122"/>
                </a:rPr>
                <a:t>Identification</a:t>
              </a:r>
              <a:endParaRPr lang="zh-CN" altLang="en-US" sz="2400" b="1" dirty="0">
                <a:solidFill>
                  <a:schemeClr val="bg1"/>
                </a:solidFill>
                <a:ea typeface="微软雅黑" pitchFamily="34" charset="-122"/>
              </a:endParaRPr>
            </a:p>
          </p:txBody>
        </p:sp>
        <p:sp>
          <p:nvSpPr>
            <p:cNvPr id="16" name="圆角矩形 15"/>
            <p:cNvSpPr/>
            <p:nvPr/>
          </p:nvSpPr>
          <p:spPr bwMode="gray">
            <a:xfrm>
              <a:off x="4682383" y="3866070"/>
              <a:ext cx="2160240" cy="914400"/>
            </a:xfrm>
            <a:prstGeom prst="roundRect">
              <a:avLst/>
            </a:prstGeom>
            <a:ln>
              <a:headEnd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altLang="zh-CN" sz="2400" b="1" i="1" dirty="0" smtClean="0">
                  <a:solidFill>
                    <a:srgbClr val="FF0000"/>
                  </a:solidFill>
                  <a:ea typeface="微软雅黑" pitchFamily="34" charset="-122"/>
                </a:rPr>
                <a:t>Formula Pattern</a:t>
              </a:r>
            </a:p>
            <a:p>
              <a:pPr algn="ctr"/>
              <a:r>
                <a:rPr lang="en-US" altLang="zh-CN" sz="2400" b="1" i="1" dirty="0" smtClean="0">
                  <a:solidFill>
                    <a:srgbClr val="FF0000"/>
                  </a:solidFill>
                  <a:ea typeface="微软雅黑" pitchFamily="34" charset="-122"/>
                </a:rPr>
                <a:t>Recovery</a:t>
              </a:r>
              <a:endParaRPr lang="zh-CN" altLang="en-US" sz="2400" b="1" i="1" dirty="0">
                <a:solidFill>
                  <a:srgbClr val="FF0000"/>
                </a:solidFill>
                <a:ea typeface="微软雅黑" pitchFamily="34" charset="-122"/>
              </a:endParaRPr>
            </a:p>
          </p:txBody>
        </p:sp>
        <p:sp>
          <p:nvSpPr>
            <p:cNvPr id="17" name="右箭头 16"/>
            <p:cNvSpPr/>
            <p:nvPr/>
          </p:nvSpPr>
          <p:spPr bwMode="gray">
            <a:xfrm>
              <a:off x="1776636" y="4235402"/>
              <a:ext cx="395885" cy="369212"/>
            </a:xfrm>
            <a:prstGeom prst="rightArrow">
              <a:avLst/>
            </a:prstGeom>
            <a:solidFill>
              <a:schemeClr val="hlink"/>
            </a:solidFill>
            <a:ln w="19050" cap="rnd" algn="ctr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rtlCol="0" anchor="ctr"/>
            <a:lstStyle/>
            <a:p>
              <a:pPr algn="ctr"/>
              <a:endParaRPr lang="zh-CN" alt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微软雅黑" pitchFamily="34" charset="-122"/>
              </a:endParaRPr>
            </a:p>
          </p:txBody>
        </p:sp>
        <p:sp>
          <p:nvSpPr>
            <p:cNvPr id="18" name="右箭头 17"/>
            <p:cNvSpPr/>
            <p:nvPr/>
          </p:nvSpPr>
          <p:spPr bwMode="gray">
            <a:xfrm>
              <a:off x="4394352" y="4235402"/>
              <a:ext cx="288032" cy="369212"/>
            </a:xfrm>
            <a:prstGeom prst="rightArrow">
              <a:avLst/>
            </a:prstGeom>
            <a:solidFill>
              <a:schemeClr val="hlink"/>
            </a:solidFill>
            <a:ln w="19050" cap="rnd" algn="ctr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rtlCol="0" anchor="ctr"/>
            <a:lstStyle/>
            <a:p>
              <a:pPr algn="ctr"/>
              <a:endParaRPr lang="zh-CN" alt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微软雅黑" pitchFamily="34" charset="-122"/>
              </a:endParaRPr>
            </a:p>
          </p:txBody>
        </p:sp>
        <p:sp>
          <p:nvSpPr>
            <p:cNvPr id="22" name="圆角矩形 21"/>
            <p:cNvSpPr/>
            <p:nvPr/>
          </p:nvSpPr>
          <p:spPr bwMode="gray">
            <a:xfrm>
              <a:off x="2172521" y="3428987"/>
              <a:ext cx="4909590" cy="2607555"/>
            </a:xfrm>
            <a:prstGeom prst="roundRect">
              <a:avLst/>
            </a:prstGeom>
            <a:noFill/>
            <a:ln>
              <a:prstDash val="lgDash"/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endParaRPr lang="zh-CN" alt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微软雅黑" pitchFamily="34" charset="-122"/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7010103" y="1772816"/>
            <a:ext cx="1954385" cy="2376264"/>
            <a:chOff x="7082111" y="3284984"/>
            <a:chExt cx="1954385" cy="2376264"/>
          </a:xfrm>
        </p:grpSpPr>
        <p:sp>
          <p:nvSpPr>
            <p:cNvPr id="19" name="右箭头 18"/>
            <p:cNvSpPr/>
            <p:nvPr/>
          </p:nvSpPr>
          <p:spPr bwMode="gray">
            <a:xfrm>
              <a:off x="7082111" y="4203196"/>
              <a:ext cx="288032" cy="369212"/>
            </a:xfrm>
            <a:prstGeom prst="rightArrow">
              <a:avLst/>
            </a:prstGeom>
            <a:solidFill>
              <a:schemeClr val="hlink"/>
            </a:solidFill>
            <a:ln w="19050" cap="rnd" algn="ctr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rtlCol="0" anchor="ctr"/>
            <a:lstStyle/>
            <a:p>
              <a:pPr algn="ctr"/>
              <a:endParaRPr lang="zh-CN" alt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微软雅黑" pitchFamily="34" charset="-122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370143" y="3284984"/>
              <a:ext cx="150759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Annotated </a:t>
              </a:r>
            </a:p>
            <a:p>
              <a:r>
                <a:rPr lang="en-US" altLang="zh-CN" dirty="0"/>
                <a:t>s</a:t>
              </a:r>
              <a:r>
                <a:rPr lang="en-US" altLang="zh-CN" dirty="0" smtClean="0"/>
                <a:t>preadsheets</a:t>
              </a:r>
              <a:endParaRPr lang="zh-CN" altLang="en-US" dirty="0"/>
            </a:p>
          </p:txBody>
        </p:sp>
        <p:sp>
          <p:nvSpPr>
            <p:cNvPr id="23" name="矩形标注 22"/>
            <p:cNvSpPr/>
            <p:nvPr/>
          </p:nvSpPr>
          <p:spPr bwMode="gray">
            <a:xfrm>
              <a:off x="7547794" y="5048600"/>
              <a:ext cx="1488702" cy="612648"/>
            </a:xfrm>
            <a:prstGeom prst="wedgeRectCallout">
              <a:avLst>
                <a:gd name="adj1" fmla="val -37251"/>
                <a:gd name="adj2" fmla="val -106802"/>
              </a:avLst>
            </a:prstGeom>
            <a:ln>
              <a:headEnd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r>
                <a:rPr lang="en-US" altLang="zh-CN" sz="2000" b="1" dirty="0" smtClean="0">
                  <a:solidFill>
                    <a:schemeClr val="tx1"/>
                  </a:solidFill>
                  <a:ea typeface="微软雅黑" pitchFamily="34" charset="-122"/>
                </a:rPr>
                <a:t>Smells</a:t>
              </a:r>
            </a:p>
            <a:p>
              <a:r>
                <a:rPr lang="en-US" altLang="zh-CN" sz="2000" b="1" dirty="0" smtClean="0">
                  <a:solidFill>
                    <a:schemeClr val="tx1"/>
                  </a:solidFill>
                  <a:ea typeface="微软雅黑" pitchFamily="34" charset="-122"/>
                </a:rPr>
                <a:t>Errors</a:t>
              </a:r>
              <a:endParaRPr lang="zh-CN" altLang="en-US" sz="2000" b="1" dirty="0">
                <a:solidFill>
                  <a:schemeClr val="tx1"/>
                </a:solidFill>
                <a:ea typeface="微软雅黑" pitchFamily="34" charset="-122"/>
              </a:endParaRPr>
            </a:p>
          </p:txBody>
        </p:sp>
      </p:grpSp>
      <p:sp>
        <p:nvSpPr>
          <p:cNvPr id="8" name="灯片编号占位符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16</a:t>
            </a:fld>
            <a:endParaRPr lang="zh-CN" altLang="en-US" dirty="0"/>
          </a:p>
        </p:txBody>
      </p:sp>
      <p:pic>
        <p:nvPicPr>
          <p:cNvPr id="25" name="图片 2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30" y="2502807"/>
            <a:ext cx="1686280" cy="745653"/>
          </a:xfrm>
          <a:prstGeom prst="rect">
            <a:avLst/>
          </a:prstGeom>
        </p:spPr>
      </p:pic>
      <p:pic>
        <p:nvPicPr>
          <p:cNvPr id="26" name="图片 2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8999" y="2429578"/>
            <a:ext cx="1725023" cy="691825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圆角矩形 26"/>
          <p:cNvSpPr/>
          <p:nvPr/>
        </p:nvSpPr>
        <p:spPr bwMode="gray">
          <a:xfrm>
            <a:off x="3573694" y="3581018"/>
            <a:ext cx="2160240" cy="914400"/>
          </a:xfrm>
          <a:prstGeom prst="round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zh-CN" sz="2400" b="1" dirty="0" smtClean="0">
                <a:solidFill>
                  <a:schemeClr val="bg1"/>
                </a:solidFill>
                <a:ea typeface="微软雅黑" pitchFamily="34" charset="-122"/>
              </a:rPr>
              <a:t>Cell Array</a:t>
            </a:r>
          </a:p>
          <a:p>
            <a:pPr algn="ctr"/>
            <a:r>
              <a:rPr lang="en-US" altLang="zh-CN" sz="2400" b="1" dirty="0" smtClean="0">
                <a:solidFill>
                  <a:schemeClr val="bg1"/>
                </a:solidFill>
                <a:ea typeface="微软雅黑" pitchFamily="34" charset="-122"/>
              </a:rPr>
              <a:t>Filtering</a:t>
            </a:r>
          </a:p>
        </p:txBody>
      </p:sp>
      <p:sp>
        <p:nvSpPr>
          <p:cNvPr id="28" name="右箭头 27"/>
          <p:cNvSpPr/>
          <p:nvPr/>
        </p:nvSpPr>
        <p:spPr bwMode="gray">
          <a:xfrm rot="3750951">
            <a:off x="3602515" y="3259980"/>
            <a:ext cx="395885" cy="369212"/>
          </a:xfrm>
          <a:prstGeom prst="rightArrow">
            <a:avLst/>
          </a:prstGeom>
          <a:solidFill>
            <a:schemeClr val="hlink"/>
          </a:solidFill>
          <a:ln w="19050" cap="rnd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ctr"/>
            <a:endParaRPr lang="zh-CN" altLang="en-US" sz="24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ea typeface="微软雅黑" pitchFamily="34" charset="-122"/>
            </a:endParaRPr>
          </a:p>
        </p:txBody>
      </p:sp>
      <p:sp>
        <p:nvSpPr>
          <p:cNvPr id="29" name="右箭头 28"/>
          <p:cNvSpPr/>
          <p:nvPr/>
        </p:nvSpPr>
        <p:spPr bwMode="gray">
          <a:xfrm rot="6847147">
            <a:off x="5258589" y="3253263"/>
            <a:ext cx="395885" cy="369212"/>
          </a:xfrm>
          <a:prstGeom prst="rightArrow">
            <a:avLst/>
          </a:prstGeom>
          <a:solidFill>
            <a:schemeClr val="hlink"/>
          </a:solidFill>
          <a:ln w="19050" cap="rnd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ctr"/>
            <a:endParaRPr lang="zh-CN" altLang="en-US" sz="24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7232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"/>
    </mc:Choice>
    <mc:Fallback xmlns="">
      <p:transition spd="slow" advTm="5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3"/>
          <a:srcRect l="48840" b="10041"/>
          <a:stretch/>
        </p:blipFill>
        <p:spPr>
          <a:xfrm>
            <a:off x="4788024" y="1124744"/>
            <a:ext cx="4221176" cy="3024336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8785" y="304800"/>
            <a:ext cx="8599719" cy="663575"/>
          </a:xfrm>
        </p:spPr>
        <p:txBody>
          <a:bodyPr/>
          <a:lstStyle/>
          <a:p>
            <a:r>
              <a:rPr lang="en-US" altLang="zh-CN" sz="3600" dirty="0" smtClean="0"/>
              <a:t>How to get the intended computation?</a:t>
            </a:r>
            <a:endParaRPr lang="zh-CN" altLang="en-US" sz="3600" dirty="0"/>
          </a:p>
        </p:txBody>
      </p:sp>
      <p:sp>
        <p:nvSpPr>
          <p:cNvPr id="17" name="Rectangle 16"/>
          <p:cNvSpPr/>
          <p:nvPr/>
        </p:nvSpPr>
        <p:spPr bwMode="gray">
          <a:xfrm>
            <a:off x="7308304" y="2060848"/>
            <a:ext cx="1584176" cy="1728192"/>
          </a:xfrm>
          <a:prstGeom prst="rect">
            <a:avLst/>
          </a:prstGeom>
          <a:solidFill>
            <a:srgbClr val="00B0F0">
              <a:alpha val="20000"/>
            </a:srgbClr>
          </a:solidFill>
          <a:ln w="19050" cap="rnd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ctr"/>
            <a:endParaRPr lang="en-US" sz="24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ea typeface="微软雅黑" pitchFamily="34" charset="-122"/>
            </a:endParaRPr>
          </a:p>
        </p:txBody>
      </p:sp>
      <p:pic>
        <p:nvPicPr>
          <p:cNvPr id="7177" name="Picture 9" descr="http://softlinkglobal.com/resources/Expert%20Opinion/images/right-choice-TTfeb1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8259" y="1844824"/>
            <a:ext cx="3384377" cy="38458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灯片编号占位符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17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5337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"/>
    </mc:Choice>
    <mc:Fallback xmlns="">
      <p:transition spd="slow" advTm="3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>
            <a:picLocks noChangeAspect="1"/>
          </p:cNvPicPr>
          <p:nvPr/>
        </p:nvPicPr>
        <p:blipFill rotWithShape="1">
          <a:blip r:embed="rId4"/>
          <a:srcRect l="48840" b="9491"/>
          <a:stretch/>
        </p:blipFill>
        <p:spPr>
          <a:xfrm>
            <a:off x="4801672" y="1106284"/>
            <a:ext cx="4221176" cy="3042796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 smtClean="0"/>
              <a:t>Finding candidates from existing formulas</a:t>
            </a:r>
            <a:endParaRPr lang="zh-CN" altLang="en-US" sz="3200" dirty="0"/>
          </a:p>
        </p:txBody>
      </p:sp>
      <p:sp>
        <p:nvSpPr>
          <p:cNvPr id="15" name="Rectangle 14"/>
          <p:cNvSpPr/>
          <p:nvPr/>
        </p:nvSpPr>
        <p:spPr bwMode="gray">
          <a:xfrm>
            <a:off x="7308304" y="2060848"/>
            <a:ext cx="1584176" cy="1728192"/>
          </a:xfrm>
          <a:prstGeom prst="rect">
            <a:avLst/>
          </a:prstGeom>
          <a:solidFill>
            <a:srgbClr val="00B0F0">
              <a:alpha val="20000"/>
            </a:srgbClr>
          </a:solidFill>
          <a:ln w="19050" cap="rnd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ctr"/>
            <a:endParaRPr lang="en-US" sz="24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ea typeface="微软雅黑" pitchFamily="34" charset="-122"/>
            </a:endParaRPr>
          </a:p>
        </p:txBody>
      </p:sp>
      <p:pic>
        <p:nvPicPr>
          <p:cNvPr id="16" name="Picture 9" descr="http://softlinkglobal.com/resources/Expert%20Opinion/images/right-choice-TTfeb11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8259" y="1844824"/>
            <a:ext cx="3384377" cy="38458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18389" y="2033552"/>
            <a:ext cx="1118893" cy="122413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 bwMode="gray">
          <a:xfrm>
            <a:off x="1691680" y="1412776"/>
            <a:ext cx="3540758" cy="97450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en-US" sz="2400" b="1" dirty="0"/>
          </a:p>
        </p:txBody>
      </p:sp>
      <p:grpSp>
        <p:nvGrpSpPr>
          <p:cNvPr id="5" name="Group 4"/>
          <p:cNvGrpSpPr/>
          <p:nvPr/>
        </p:nvGrpSpPr>
        <p:grpSpPr>
          <a:xfrm>
            <a:off x="2001496" y="1302371"/>
            <a:ext cx="3230942" cy="1084906"/>
            <a:chOff x="2001496" y="1302371"/>
            <a:chExt cx="3230942" cy="1084906"/>
          </a:xfrm>
        </p:grpSpPr>
        <p:sp>
          <p:nvSpPr>
            <p:cNvPr id="4" name="右大括号 3"/>
            <p:cNvSpPr/>
            <p:nvPr/>
          </p:nvSpPr>
          <p:spPr bwMode="auto">
            <a:xfrm>
              <a:off x="2001496" y="1302371"/>
              <a:ext cx="390869" cy="1084906"/>
            </a:xfrm>
            <a:prstGeom prst="rightBrace">
              <a:avLst/>
            </a:prstGeom>
            <a:ln>
              <a:solidFill>
                <a:schemeClr val="bg1"/>
              </a:solidFill>
              <a:headEnd type="none" w="med" len="med"/>
              <a:tailEnd type="none" w="med" len="med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FF3300"/>
                </a:buClr>
                <a:buSzPct val="75000"/>
                <a:buFont typeface="Wingdings" pitchFamily="2" charset="2"/>
                <a:buChar char="p"/>
                <a:tabLst/>
              </a:pPr>
              <a:endParaRPr kumimoji="0" lang="zh-CN" altLang="en-US" sz="1800" b="1" i="0" u="none" strike="noStrike" cap="none" normalizeH="0" baseline="0" smtClean="0">
                <a:ln>
                  <a:noFill/>
                </a:ln>
                <a:solidFill>
                  <a:schemeClr val="accent2"/>
                </a:solidFill>
                <a:effectLst/>
                <a:latin typeface="Verdana" pitchFamily="34" charset="0"/>
                <a:ea typeface="楷体_GB2312" pitchFamily="49" charset="-122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594509" y="1473053"/>
              <a:ext cx="2637929" cy="8309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4800" dirty="0" smtClean="0">
                  <a:solidFill>
                    <a:schemeClr val="accent2"/>
                  </a:solidFill>
                  <a:latin typeface="Bradley Hand ITC" panose="03070402050302030203" pitchFamily="66" charset="0"/>
                </a:rPr>
                <a:t>= D</a:t>
              </a:r>
              <a:r>
                <a:rPr lang="en-US" sz="4800" baseline="-25000" dirty="0" smtClean="0">
                  <a:solidFill>
                    <a:schemeClr val="accent2"/>
                  </a:solidFill>
                  <a:latin typeface="Bradley Hand ITC" panose="03070402050302030203" pitchFamily="66" charset="0"/>
                </a:rPr>
                <a:t>i</a:t>
              </a:r>
              <a:r>
                <a:rPr lang="en-US" sz="4800" dirty="0" smtClean="0">
                  <a:solidFill>
                    <a:schemeClr val="accent2"/>
                  </a:solidFill>
                  <a:latin typeface="Bradley Hand ITC" panose="03070402050302030203" pitchFamily="66" charset="0"/>
                </a:rPr>
                <a:t>*E</a:t>
              </a:r>
              <a:r>
                <a:rPr lang="en-US" sz="4800" baseline="-25000" dirty="0" smtClean="0">
                  <a:solidFill>
                    <a:schemeClr val="accent2"/>
                  </a:solidFill>
                  <a:latin typeface="Bradley Hand ITC" panose="03070402050302030203" pitchFamily="66" charset="0"/>
                </a:rPr>
                <a:t>i</a:t>
              </a:r>
            </a:p>
          </p:txBody>
        </p:sp>
      </p:grpSp>
      <p:sp>
        <p:nvSpPr>
          <p:cNvPr id="8" name="灯片编号占位符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18</a:t>
            </a:fld>
            <a:endParaRPr lang="zh-CN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47388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8"/>
    </mc:Choice>
    <mc:Fallback xmlns="">
      <p:transition spd="slow" advTm="17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7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7375 -0.11736 L -0.7375 -0.0588 C -0.7375 -0.03264 -0.53438 -7.40741E-7 -0.36875 -7.40741E-7 L 1.66667E-6 -7.40741E-7 " pathEditMode="relative" rAng="0" ptsTypes="AAAA">
                                      <p:cBhvr>
                                        <p:cTn id="6" dur="2000" spd="-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875" y="58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图片 32"/>
          <p:cNvPicPr>
            <a:picLocks noChangeAspect="1"/>
          </p:cNvPicPr>
          <p:nvPr/>
        </p:nvPicPr>
        <p:blipFill rotWithShape="1">
          <a:blip r:embed="rId4"/>
          <a:srcRect l="48840" b="9229"/>
          <a:stretch/>
        </p:blipFill>
        <p:spPr>
          <a:xfrm>
            <a:off x="4788024" y="1097448"/>
            <a:ext cx="4221176" cy="3051632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gray">
          <a:xfrm>
            <a:off x="7307188" y="2060848"/>
            <a:ext cx="1584176" cy="1728192"/>
          </a:xfrm>
          <a:prstGeom prst="rect">
            <a:avLst/>
          </a:prstGeom>
          <a:solidFill>
            <a:srgbClr val="00B0F0">
              <a:alpha val="20000"/>
            </a:srgbClr>
          </a:solidFill>
          <a:ln w="19050" cap="rnd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ctr"/>
            <a:endParaRPr lang="en-US" sz="24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ea typeface="微软雅黑" pitchFamily="34" charset="-122"/>
            </a:endParaRPr>
          </a:p>
        </p:txBody>
      </p:sp>
      <p:pic>
        <p:nvPicPr>
          <p:cNvPr id="7177" name="Picture 9" descr="http://softlinkglobal.com/resources/Expert%20Opinion/images/right-choice-TTfeb11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8259" y="1844824"/>
            <a:ext cx="3384377" cy="38458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07975" y="1549236"/>
            <a:ext cx="3687961" cy="39703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2800" b="1" dirty="0" smtClean="0">
              <a:solidFill>
                <a:srgbClr val="0070C0"/>
              </a:solidFill>
            </a:endParaRPr>
          </a:p>
          <a:p>
            <a:endParaRPr lang="en-US" sz="2800" b="1" dirty="0" smtClean="0">
              <a:solidFill>
                <a:srgbClr val="0070C0"/>
              </a:solidFill>
            </a:endParaRPr>
          </a:p>
          <a:p>
            <a:r>
              <a:rPr lang="en-US" sz="28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Q: Is it likely the intended computation?</a:t>
            </a:r>
          </a:p>
          <a:p>
            <a:endParaRPr lang="en-US" sz="2800" dirty="0">
              <a:solidFill>
                <a:srgbClr val="0070C0"/>
              </a:solidFill>
              <a:latin typeface="Comic Sans MS" panose="030F0702030302020204" pitchFamily="66" charset="0"/>
            </a:endParaRPr>
          </a:p>
          <a:p>
            <a:r>
              <a:rPr lang="en-US" sz="28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A: Yes if it computes the values of the majority of cells</a:t>
            </a:r>
            <a:endParaRPr lang="en-US" sz="2800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67544" y="1373867"/>
            <a:ext cx="2637929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4800" dirty="0" smtClean="0">
                <a:solidFill>
                  <a:schemeClr val="accent2"/>
                </a:solidFill>
                <a:latin typeface="Bradley Hand ITC" panose="03070402050302030203" pitchFamily="66" charset="0"/>
              </a:rPr>
              <a:t>= D</a:t>
            </a:r>
            <a:r>
              <a:rPr lang="en-US" sz="4800" baseline="-25000" dirty="0" smtClean="0">
                <a:solidFill>
                  <a:schemeClr val="accent2"/>
                </a:solidFill>
                <a:latin typeface="Bradley Hand ITC" panose="03070402050302030203" pitchFamily="66" charset="0"/>
              </a:rPr>
              <a:t>i</a:t>
            </a:r>
            <a:r>
              <a:rPr lang="en-US" sz="4800" dirty="0" smtClean="0">
                <a:solidFill>
                  <a:schemeClr val="accent2"/>
                </a:solidFill>
                <a:latin typeface="Bradley Hand ITC" panose="03070402050302030203" pitchFamily="66" charset="0"/>
              </a:rPr>
              <a:t>*E</a:t>
            </a:r>
            <a:r>
              <a:rPr lang="en-US" sz="4800" baseline="-25000" dirty="0" smtClean="0">
                <a:solidFill>
                  <a:schemeClr val="accent2"/>
                </a:solidFill>
                <a:latin typeface="Bradley Hand ITC" panose="03070402050302030203" pitchFamily="66" charset="0"/>
              </a:rPr>
              <a:t>i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8316416" y="1956936"/>
            <a:ext cx="360041" cy="1256040"/>
            <a:chOff x="8316416" y="1956936"/>
            <a:chExt cx="360041" cy="1256040"/>
          </a:xfrm>
        </p:grpSpPr>
        <p:pic>
          <p:nvPicPr>
            <p:cNvPr id="10242" name="Picture 2" descr="http://upload.wikimedia.org/wikipedia/en/e/e4/Green_tick.pn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16417" y="1956936"/>
              <a:ext cx="360040" cy="35355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" descr="http://upload.wikimedia.org/wikipedia/en/e/e4/Green_tick.pn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16416" y="2283353"/>
              <a:ext cx="360040" cy="35355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" descr="http://upload.wikimedia.org/wikipedia/en/e/e4/Green_tick.pn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16416" y="2571385"/>
              <a:ext cx="360040" cy="35355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2" descr="http://upload.wikimedia.org/wikipedia/en/e/e4/Green_tick.pn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16416" y="2859417"/>
              <a:ext cx="360040" cy="35355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5" name="Picture 2" descr="http://upload.wikimedia.org/wikipedia/en/e/e4/Green_tick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416" y="3147449"/>
            <a:ext cx="360040" cy="353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6" descr="http://www.clipartbest.com/cliparts/Kcj/ezk/Kcjezkk6i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8" descr="http://www.clipartbest.com/cliparts/Kcj/ezk/Kcjezkk6i.sv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10" descr="http://www.clipartbest.com/cliparts/Kcj/ezk/Kcjezkk6i.sv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AutoShape 12" descr="http://www.clipartbest.com/cliparts/Kcj/ezk/Kcjezkk6i.svg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AutoShape 14" descr="Forum:Compulsory Login on Trade page - Zombie Jombie Wiki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AutoShape 16" descr="Forum:Compulsory Login on Trade page - Zombie Jombie Wiki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AutoShape 18" descr="http://www.clipartbest.com/cliparts/Kcj/ezk/Kcjezkk6i.svg"/>
          <p:cNvSpPr>
            <a:spLocks noChangeAspect="1" noChangeArrowheads="1"/>
          </p:cNvSpPr>
          <p:nvPr/>
        </p:nvSpPr>
        <p:spPr bwMode="auto">
          <a:xfrm>
            <a:off x="1069975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574674" y="304800"/>
            <a:ext cx="8461821" cy="663575"/>
          </a:xfrm>
        </p:spPr>
        <p:txBody>
          <a:bodyPr/>
          <a:lstStyle/>
          <a:p>
            <a:r>
              <a:rPr lang="en-US" altLang="zh-CN" sz="3600" dirty="0" smtClean="0"/>
              <a:t>Gaining confidence</a:t>
            </a:r>
            <a:endParaRPr lang="en-US" sz="3600" dirty="0"/>
          </a:p>
        </p:txBody>
      </p:sp>
      <p:grpSp>
        <p:nvGrpSpPr>
          <p:cNvPr id="23" name="Group 29"/>
          <p:cNvGrpSpPr/>
          <p:nvPr/>
        </p:nvGrpSpPr>
        <p:grpSpPr>
          <a:xfrm>
            <a:off x="6197296" y="3140968"/>
            <a:ext cx="2406428" cy="2574159"/>
            <a:chOff x="6197296" y="3140968"/>
            <a:chExt cx="2406428" cy="2574159"/>
          </a:xfrm>
        </p:grpSpPr>
        <p:sp>
          <p:nvSpPr>
            <p:cNvPr id="24" name="TextBox 19"/>
            <p:cNvSpPr txBox="1"/>
            <p:nvPr/>
          </p:nvSpPr>
          <p:spPr>
            <a:xfrm>
              <a:off x="6197296" y="5130352"/>
              <a:ext cx="240642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2"/>
                  </a:solidFill>
                  <a:latin typeface="Bradley Hand ITC" panose="03070402050302030203" pitchFamily="66" charset="0"/>
                </a:rPr>
                <a:t>20 = D6*E6</a:t>
              </a:r>
            </a:p>
          </p:txBody>
        </p:sp>
        <p:grpSp>
          <p:nvGrpSpPr>
            <p:cNvPr id="25" name="Group 28"/>
            <p:cNvGrpSpPr/>
            <p:nvPr/>
          </p:nvGrpSpPr>
          <p:grpSpPr>
            <a:xfrm>
              <a:off x="7161845" y="3140968"/>
              <a:ext cx="1154571" cy="2061870"/>
              <a:chOff x="7161845" y="3140968"/>
              <a:chExt cx="1154571" cy="2061870"/>
            </a:xfrm>
          </p:grpSpPr>
          <p:sp>
            <p:nvSpPr>
              <p:cNvPr id="26" name="Oval 21"/>
              <p:cNvSpPr/>
              <p:nvPr/>
            </p:nvSpPr>
            <p:spPr bwMode="gray">
              <a:xfrm>
                <a:off x="7164288" y="3140968"/>
                <a:ext cx="504056" cy="432048"/>
              </a:xfrm>
              <a:prstGeom prst="ellipse">
                <a:avLst/>
              </a:prstGeom>
              <a:noFill/>
              <a:ln w="19050" cap="rnd" algn="ctr">
                <a:solidFill>
                  <a:schemeClr val="accent2"/>
                </a:solidFill>
                <a:miter lim="800000"/>
                <a:headEnd/>
                <a:tailEnd/>
              </a:ln>
              <a:effectLst/>
            </p:spPr>
            <p:txBody>
              <a:bodyPr wrap="none" rtlCol="0" anchor="ctr"/>
              <a:lstStyle/>
              <a:p>
                <a:pPr algn="ctr"/>
                <a:endParaRPr lang="en-US" sz="240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ea typeface="微软雅黑" pitchFamily="34" charset="-122"/>
                </a:endParaRPr>
              </a:p>
            </p:txBody>
          </p:sp>
          <p:grpSp>
            <p:nvGrpSpPr>
              <p:cNvPr id="27" name="Group 26"/>
              <p:cNvGrpSpPr/>
              <p:nvPr/>
            </p:nvGrpSpPr>
            <p:grpSpPr>
              <a:xfrm>
                <a:off x="7161845" y="4358482"/>
                <a:ext cx="1154571" cy="844356"/>
                <a:chOff x="7161845" y="4358482"/>
                <a:chExt cx="1154571" cy="844356"/>
              </a:xfrm>
            </p:grpSpPr>
            <p:sp>
              <p:nvSpPr>
                <p:cNvPr id="28" name="TextBox 5"/>
                <p:cNvSpPr txBox="1"/>
                <p:nvPr/>
              </p:nvSpPr>
              <p:spPr>
                <a:xfrm>
                  <a:off x="7161845" y="4358482"/>
                  <a:ext cx="465192" cy="64633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600" dirty="0" smtClean="0">
                      <a:solidFill>
                        <a:srgbClr val="C00000"/>
                      </a:solidFill>
                      <a:latin typeface="Bradley Hand ITC" panose="03070402050302030203" pitchFamily="66" charset="0"/>
                    </a:rPr>
                    <a:t>5</a:t>
                  </a:r>
                  <a:endParaRPr lang="en-US" sz="3600" dirty="0">
                    <a:solidFill>
                      <a:srgbClr val="C00000"/>
                    </a:solidFill>
                    <a:latin typeface="Bradley Hand ITC" panose="03070402050302030203" pitchFamily="66" charset="0"/>
                  </a:endParaRPr>
                </a:p>
              </p:txBody>
            </p:sp>
            <p:sp>
              <p:nvSpPr>
                <p:cNvPr id="29" name="TextBox 27"/>
                <p:cNvSpPr txBox="1"/>
                <p:nvPr/>
              </p:nvSpPr>
              <p:spPr>
                <a:xfrm>
                  <a:off x="7840004" y="4358482"/>
                  <a:ext cx="476412" cy="64633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3600" dirty="0" smtClean="0">
                      <a:solidFill>
                        <a:srgbClr val="C00000"/>
                      </a:solidFill>
                      <a:latin typeface="Bradley Hand ITC" panose="03070402050302030203" pitchFamily="66" charset="0"/>
                    </a:rPr>
                    <a:t>4</a:t>
                  </a:r>
                  <a:endParaRPr lang="en-US" sz="3600" dirty="0">
                    <a:solidFill>
                      <a:srgbClr val="C00000"/>
                    </a:solidFill>
                    <a:latin typeface="Bradley Hand ITC" panose="03070402050302030203" pitchFamily="66" charset="0"/>
                  </a:endParaRPr>
                </a:p>
              </p:txBody>
            </p:sp>
            <p:cxnSp>
              <p:nvCxnSpPr>
                <p:cNvPr id="30" name="Straight Arrow Connector 24"/>
                <p:cNvCxnSpPr/>
                <p:nvPr/>
              </p:nvCxnSpPr>
              <p:spPr bwMode="auto">
                <a:xfrm flipV="1">
                  <a:off x="7395175" y="4860797"/>
                  <a:ext cx="0" cy="342041"/>
                </a:xfrm>
                <a:prstGeom prst="straightConnector1">
                  <a:avLst/>
                </a:prstGeom>
                <a:noFill/>
                <a:ln w="9525" cap="flat" cmpd="sng" algn="ctr">
                  <a:solidFill>
                    <a:schemeClr val="accent6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  <p:cxnSp>
              <p:nvCxnSpPr>
                <p:cNvPr id="31" name="Straight Arrow Connector 31"/>
                <p:cNvCxnSpPr/>
                <p:nvPr/>
              </p:nvCxnSpPr>
              <p:spPr bwMode="auto">
                <a:xfrm flipV="1">
                  <a:off x="8059085" y="4860797"/>
                  <a:ext cx="0" cy="342041"/>
                </a:xfrm>
                <a:prstGeom prst="straightConnector1">
                  <a:avLst/>
                </a:prstGeom>
                <a:noFill/>
                <a:ln w="9525" cap="flat" cmpd="sng" algn="ctr">
                  <a:solidFill>
                    <a:schemeClr val="accent6"/>
                  </a:solidFill>
                  <a:prstDash val="solid"/>
                  <a:round/>
                  <a:headEnd type="none" w="med" len="med"/>
                  <a:tailEnd type="triangle"/>
                </a:ln>
                <a:effectLst/>
              </p:spPr>
            </p:cxnSp>
          </p:grpSp>
        </p:grpSp>
      </p:grpSp>
      <p:sp>
        <p:nvSpPr>
          <p:cNvPr id="20" name="灯片编号占位符 1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19</a:t>
            </a:fld>
            <a:endParaRPr lang="zh-CN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93561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15"/>
    </mc:Choice>
    <mc:Fallback xmlns="">
      <p:transition spd="slow" advTm="31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Spreadsheets are widely used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66738" y="1077913"/>
            <a:ext cx="8001000" cy="2495103"/>
          </a:xfrm>
        </p:spPr>
        <p:txBody>
          <a:bodyPr/>
          <a:lstStyle/>
          <a:p>
            <a:r>
              <a:rPr lang="en-US" altLang="zh-CN" dirty="0"/>
              <a:t>Spreadsheet is one of the most wildly-used End-user development tool </a:t>
            </a:r>
            <a:r>
              <a:rPr lang="en-US" altLang="zh-CN" dirty="0" smtClean="0"/>
              <a:t>nowadays</a:t>
            </a:r>
          </a:p>
          <a:p>
            <a:pPr lvl="1"/>
            <a:r>
              <a:rPr lang="en-US" altLang="zh-CN" dirty="0" smtClean="0"/>
              <a:t>Microsoft Excel, WPS, Google Excel</a:t>
            </a:r>
          </a:p>
          <a:p>
            <a:pPr lvl="1"/>
            <a:r>
              <a:rPr lang="en-US" altLang="zh-CN" dirty="0"/>
              <a:t>Used for data storage, decision support, financial reporting, quality control...</a:t>
            </a:r>
          </a:p>
          <a:p>
            <a:pPr lvl="1"/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2</a:t>
            </a:fld>
            <a:endParaRPr lang="zh-CN" altLang="en-US" dirty="0"/>
          </a:p>
        </p:txBody>
      </p:sp>
      <p:sp>
        <p:nvSpPr>
          <p:cNvPr id="5" name="Rectangle 3"/>
          <p:cNvSpPr/>
          <p:nvPr/>
        </p:nvSpPr>
        <p:spPr>
          <a:xfrm>
            <a:off x="4369624" y="4279448"/>
            <a:ext cx="4539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vs.</a:t>
            </a:r>
            <a:endParaRPr lang="en-US" b="1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5" y="4127149"/>
            <a:ext cx="3752850" cy="95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8366" y="3573016"/>
            <a:ext cx="3448050" cy="95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0457" y="4622780"/>
            <a:ext cx="360997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圆角矩形 8"/>
          <p:cNvSpPr/>
          <p:nvPr/>
        </p:nvSpPr>
        <p:spPr>
          <a:xfrm>
            <a:off x="2042145" y="4813548"/>
            <a:ext cx="1080120" cy="291584"/>
          </a:xfrm>
          <a:prstGeom prst="roundRect">
            <a:avLst/>
          </a:prstGeom>
          <a:solidFill>
            <a:schemeClr val="bg1">
              <a:alpha val="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圆角矩形 9"/>
          <p:cNvSpPr/>
          <p:nvPr/>
        </p:nvSpPr>
        <p:spPr>
          <a:xfrm>
            <a:off x="6381957" y="4309492"/>
            <a:ext cx="1080120" cy="291584"/>
          </a:xfrm>
          <a:prstGeom prst="roundRect">
            <a:avLst/>
          </a:prstGeom>
          <a:solidFill>
            <a:schemeClr val="bg1">
              <a:alpha val="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圆角矩形 10"/>
          <p:cNvSpPr/>
          <p:nvPr/>
        </p:nvSpPr>
        <p:spPr>
          <a:xfrm>
            <a:off x="6362625" y="5317604"/>
            <a:ext cx="1080120" cy="291584"/>
          </a:xfrm>
          <a:prstGeom prst="roundRect">
            <a:avLst/>
          </a:prstGeom>
          <a:solidFill>
            <a:schemeClr val="bg1">
              <a:alpha val="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10236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"/>
    </mc:Choice>
    <mc:Fallback xmlns="">
      <p:transition spd="slow" advTm="3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图片 29"/>
          <p:cNvPicPr>
            <a:picLocks noChangeAspect="1"/>
          </p:cNvPicPr>
          <p:nvPr/>
        </p:nvPicPr>
        <p:blipFill rotWithShape="1">
          <a:blip r:embed="rId3"/>
          <a:srcRect l="48840" b="9229"/>
          <a:stretch/>
        </p:blipFill>
        <p:spPr>
          <a:xfrm>
            <a:off x="4788024" y="1097448"/>
            <a:ext cx="4221176" cy="305163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Conformance error detection</a:t>
            </a:r>
            <a:endParaRPr lang="zh-CN" altLang="en-US" dirty="0"/>
          </a:p>
        </p:txBody>
      </p:sp>
      <p:pic>
        <p:nvPicPr>
          <p:cNvPr id="7177" name="Picture 9" descr="http://softlinkglobal.com/resources/Expert%20Opinion/images/right-choice-TTfeb1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8259" y="1844824"/>
            <a:ext cx="3384377" cy="38458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265565" y="1229851"/>
            <a:ext cx="2185214" cy="83099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r"/>
            <a:r>
              <a:rPr lang="en-US" sz="4800" dirty="0" smtClean="0">
                <a:solidFill>
                  <a:schemeClr val="accent2"/>
                </a:solidFill>
                <a:latin typeface="Bradley Hand ITC" panose="03070402050302030203" pitchFamily="66" charset="0"/>
              </a:rPr>
              <a:t>= D</a:t>
            </a:r>
            <a:r>
              <a:rPr lang="en-US" sz="4800" baseline="-25000" dirty="0" smtClean="0">
                <a:solidFill>
                  <a:schemeClr val="accent2"/>
                </a:solidFill>
                <a:latin typeface="Bradley Hand ITC" panose="03070402050302030203" pitchFamily="66" charset="0"/>
              </a:rPr>
              <a:t>i</a:t>
            </a:r>
            <a:r>
              <a:rPr lang="en-US" sz="4800" dirty="0" smtClean="0">
                <a:solidFill>
                  <a:schemeClr val="accent2"/>
                </a:solidFill>
                <a:latin typeface="Bradley Hand ITC" panose="03070402050302030203" pitchFamily="66" charset="0"/>
              </a:rPr>
              <a:t>*E</a:t>
            </a:r>
            <a:r>
              <a:rPr lang="en-US" sz="4800" baseline="-25000" dirty="0" smtClean="0">
                <a:solidFill>
                  <a:schemeClr val="accent2"/>
                </a:solidFill>
                <a:latin typeface="Bradley Hand ITC" panose="03070402050302030203" pitchFamily="66" charset="0"/>
              </a:rPr>
              <a:t>i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8316416" y="1956936"/>
            <a:ext cx="360041" cy="1544072"/>
            <a:chOff x="8316416" y="1956936"/>
            <a:chExt cx="360041" cy="1544072"/>
          </a:xfrm>
        </p:grpSpPr>
        <p:pic>
          <p:nvPicPr>
            <p:cNvPr id="10242" name="Picture 2" descr="http://upload.wikimedia.org/wikipedia/en/e/e4/Green_tick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16417" y="1956936"/>
              <a:ext cx="360040" cy="35355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" descr="http://upload.wikimedia.org/wikipedia/en/e/e4/Green_tick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16416" y="2283353"/>
              <a:ext cx="360040" cy="35355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" descr="http://upload.wikimedia.org/wikipedia/en/e/e4/Green_tick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16416" y="2571385"/>
              <a:ext cx="360040" cy="35355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2" descr="http://upload.wikimedia.org/wikipedia/en/e/e4/Green_tick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16416" y="2859417"/>
              <a:ext cx="360040" cy="35355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2" descr="http://upload.wikimedia.org/wikipedia/en/e/e4/Green_tick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16416" y="3147449"/>
              <a:ext cx="360040" cy="35355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5" name="AutoShape 6" descr="http://www.clipartbest.com/cliparts/Kcj/ezk/Kcjezkk6i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8" descr="http://www.clipartbest.com/cliparts/Kcj/ezk/Kcjezkk6i.sv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10" descr="http://www.clipartbest.com/cliparts/Kcj/ezk/Kcjezkk6i.sv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AutoShape 12" descr="http://www.clipartbest.com/cliparts/Kcj/ezk/Kcjezkk6i.svg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AutoShape 14" descr="Forum:Compulsory Login on Trade page - Zombie Jombie Wiki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AutoShape 16" descr="Forum:Compulsory Login on Trade page - Zombie Jombie Wiki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AutoShape 18" descr="http://www.clipartbest.com/cliparts/Kcj/ezk/Kcjezkk6i.svg"/>
          <p:cNvSpPr>
            <a:spLocks noChangeAspect="1" noChangeArrowheads="1"/>
          </p:cNvSpPr>
          <p:nvPr/>
        </p:nvSpPr>
        <p:spPr bwMode="auto">
          <a:xfrm>
            <a:off x="1069975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3" name="Group 22"/>
          <p:cNvGrpSpPr/>
          <p:nvPr/>
        </p:nvGrpSpPr>
        <p:grpSpPr>
          <a:xfrm>
            <a:off x="6162289" y="3429000"/>
            <a:ext cx="2868093" cy="2797520"/>
            <a:chOff x="6162289" y="3429000"/>
            <a:chExt cx="2868093" cy="2797520"/>
          </a:xfrm>
        </p:grpSpPr>
        <p:pic>
          <p:nvPicPr>
            <p:cNvPr id="10260" name="Picture 20" descr="C:\Users\sccheung\AppData\Local\Microsoft\Windows\Temporary Internet Files\Content.IE5\A1REIW5W\MC900432537[1].pn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16416" y="3501008"/>
              <a:ext cx="288031" cy="28803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0" name="TextBox 19"/>
            <p:cNvSpPr txBox="1"/>
            <p:nvPr/>
          </p:nvSpPr>
          <p:spPr>
            <a:xfrm>
              <a:off x="6162289" y="5149302"/>
              <a:ext cx="2868093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 smtClean="0">
                  <a:solidFill>
                    <a:schemeClr val="accent2"/>
                  </a:solidFill>
                  <a:latin typeface="Bradley Hand ITC" panose="03070402050302030203" pitchFamily="66" charset="0"/>
                </a:rPr>
                <a:t>12 ≠ D7*E7</a:t>
              </a:r>
            </a:p>
            <a:p>
              <a:r>
                <a:rPr lang="en-US" sz="3200" b="1" dirty="0" smtClean="0">
                  <a:solidFill>
                    <a:schemeClr val="accent2"/>
                  </a:solidFill>
                  <a:latin typeface="Bradley Hand ITC" panose="03070402050302030203" pitchFamily="66" charset="0"/>
                </a:rPr>
                <a:t>Likely an error</a:t>
              </a:r>
              <a:endParaRPr lang="en-US" sz="3200" b="1" dirty="0">
                <a:solidFill>
                  <a:schemeClr val="accent2"/>
                </a:solidFill>
                <a:latin typeface="Bradley Hand ITC" panose="03070402050302030203" pitchFamily="66" charset="0"/>
              </a:endParaRPr>
            </a:p>
          </p:txBody>
        </p:sp>
        <p:sp>
          <p:nvSpPr>
            <p:cNvPr id="22" name="Oval 21"/>
            <p:cNvSpPr/>
            <p:nvPr/>
          </p:nvSpPr>
          <p:spPr bwMode="gray">
            <a:xfrm>
              <a:off x="7236296" y="3429000"/>
              <a:ext cx="504056" cy="432048"/>
            </a:xfrm>
            <a:prstGeom prst="ellipse">
              <a:avLst/>
            </a:prstGeom>
            <a:noFill/>
            <a:ln w="19050" cap="rnd" algn="ctr">
              <a:solidFill>
                <a:schemeClr val="accent2"/>
              </a:solidFill>
              <a:miter lim="800000"/>
              <a:headEnd/>
              <a:tailEnd/>
            </a:ln>
            <a:effectLst/>
          </p:spPr>
          <p:txBody>
            <a:bodyPr wrap="none" rtlCol="0" anchor="ctr"/>
            <a:lstStyle/>
            <a:p>
              <a:pPr algn="ctr"/>
              <a:endParaRPr 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微软雅黑" pitchFamily="34" charset="-122"/>
              </a:endParaRP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122079" y="3892312"/>
            <a:ext cx="3922217" cy="267765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Assumption:</a:t>
            </a:r>
          </a:p>
          <a:p>
            <a:r>
              <a:rPr lang="en-US" sz="32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The </a:t>
            </a:r>
            <a:r>
              <a:rPr lang="en-US" sz="3200" dirty="0">
                <a:solidFill>
                  <a:srgbClr val="0070C0"/>
                </a:solidFill>
                <a:latin typeface="Comic Sans MS" panose="030F0702030302020204" pitchFamily="66" charset="0"/>
              </a:rPr>
              <a:t>values of cells are more likely correct than not</a:t>
            </a:r>
          </a:p>
          <a:p>
            <a:endParaRPr lang="en-US" sz="400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7141212" y="4382143"/>
            <a:ext cx="1124115" cy="844356"/>
            <a:chOff x="7131144" y="4150821"/>
            <a:chExt cx="1124115" cy="844356"/>
          </a:xfrm>
        </p:grpSpPr>
        <p:sp>
          <p:nvSpPr>
            <p:cNvPr id="6" name="TextBox 5"/>
            <p:cNvSpPr txBox="1"/>
            <p:nvPr/>
          </p:nvSpPr>
          <p:spPr>
            <a:xfrm>
              <a:off x="7131144" y="4150821"/>
              <a:ext cx="46519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>
                  <a:solidFill>
                    <a:srgbClr val="C00000"/>
                  </a:solidFill>
                  <a:latin typeface="Bradley Hand ITC" panose="03070402050302030203" pitchFamily="66" charset="0"/>
                </a:rPr>
                <a:t>6</a:t>
              </a:r>
              <a:endParaRPr lang="en-US" sz="3600" dirty="0">
                <a:solidFill>
                  <a:srgbClr val="C00000"/>
                </a:solidFill>
                <a:latin typeface="Bradley Hand ITC" panose="03070402050302030203" pitchFamily="66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809303" y="4150821"/>
              <a:ext cx="44595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 smtClean="0">
                  <a:solidFill>
                    <a:srgbClr val="C00000"/>
                  </a:solidFill>
                  <a:latin typeface="Bradley Hand ITC" panose="03070402050302030203" pitchFamily="66" charset="0"/>
                </a:rPr>
                <a:t>3</a:t>
              </a:r>
              <a:endParaRPr lang="en-US" sz="3600" dirty="0">
                <a:solidFill>
                  <a:srgbClr val="C00000"/>
                </a:solidFill>
                <a:latin typeface="Bradley Hand ITC" panose="03070402050302030203" pitchFamily="66" charset="0"/>
              </a:endParaRPr>
            </a:p>
          </p:txBody>
        </p:sp>
        <p:cxnSp>
          <p:nvCxnSpPr>
            <p:cNvPr id="25" name="Straight Arrow Connector 24"/>
            <p:cNvCxnSpPr/>
            <p:nvPr/>
          </p:nvCxnSpPr>
          <p:spPr bwMode="auto">
            <a:xfrm flipV="1">
              <a:off x="7364474" y="4653136"/>
              <a:ext cx="0" cy="342041"/>
            </a:xfrm>
            <a:prstGeom prst="straightConnector1">
              <a:avLst/>
            </a:prstGeom>
            <a:noFill/>
            <a:ln w="9525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2" name="Straight Arrow Connector 31"/>
            <p:cNvCxnSpPr/>
            <p:nvPr/>
          </p:nvCxnSpPr>
          <p:spPr bwMode="auto">
            <a:xfrm flipV="1">
              <a:off x="8028384" y="4653136"/>
              <a:ext cx="0" cy="342041"/>
            </a:xfrm>
            <a:prstGeom prst="straightConnector1">
              <a:avLst/>
            </a:prstGeom>
            <a:noFill/>
            <a:ln w="9525" cap="flat" cmpd="sng" algn="ctr">
              <a:solidFill>
                <a:schemeClr val="accent6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26" name="灯片编号占位符 2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20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96017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"/>
    </mc:Choice>
    <mc:Fallback xmlns="">
      <p:transition spd="slow" advTm="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>
            <a:picLocks noChangeAspect="1"/>
          </p:cNvPicPr>
          <p:nvPr/>
        </p:nvPicPr>
        <p:blipFill rotWithShape="1">
          <a:blip r:embed="rId4"/>
          <a:srcRect l="-76" r="50481"/>
          <a:stretch/>
        </p:blipFill>
        <p:spPr>
          <a:xfrm>
            <a:off x="611560" y="1075687"/>
            <a:ext cx="4032448" cy="3312945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gray">
          <a:xfrm>
            <a:off x="1907704" y="4036875"/>
            <a:ext cx="2664296" cy="329817"/>
          </a:xfrm>
          <a:prstGeom prst="rect">
            <a:avLst/>
          </a:prstGeom>
          <a:solidFill>
            <a:srgbClr val="00B0F0">
              <a:alpha val="20000"/>
            </a:srgbClr>
          </a:solidFill>
          <a:ln w="19050" cap="rnd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ctr"/>
            <a:endParaRPr lang="en-US" sz="24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ea typeface="微软雅黑" pitchFamily="34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74674" y="304800"/>
            <a:ext cx="8461821" cy="663575"/>
          </a:xfrm>
        </p:spPr>
        <p:txBody>
          <a:bodyPr/>
          <a:lstStyle/>
          <a:p>
            <a:r>
              <a:rPr lang="en-US" altLang="zh-CN" dirty="0"/>
              <a:t>What if we find multiple formula patterns?</a:t>
            </a:r>
            <a:endParaRPr lang="zh-CN" altLang="en-US" dirty="0"/>
          </a:p>
        </p:txBody>
      </p:sp>
      <p:pic>
        <p:nvPicPr>
          <p:cNvPr id="14" name="Picture 9" descr="http://softlinkglobal.com/resources/Expert%20Opinion/images/right-choice-TTfeb11.jp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196" b="874"/>
          <a:stretch/>
        </p:blipFill>
        <p:spPr bwMode="auto">
          <a:xfrm>
            <a:off x="4805584" y="1412776"/>
            <a:ext cx="2937752" cy="3812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val 4"/>
          <p:cNvSpPr/>
          <p:nvPr/>
        </p:nvSpPr>
        <p:spPr bwMode="gray">
          <a:xfrm>
            <a:off x="1907704" y="3919880"/>
            <a:ext cx="1418193" cy="576064"/>
          </a:xfrm>
          <a:prstGeom prst="ellipse">
            <a:avLst/>
          </a:prstGeom>
          <a:noFill/>
          <a:ln w="19050" cap="rnd" algn="ctr">
            <a:solidFill>
              <a:schemeClr val="accent6"/>
            </a:solidFill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ctr"/>
            <a:endParaRPr lang="en-US" sz="24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ea typeface="微软雅黑" pitchFamily="34" charset="-122"/>
            </a:endParaRPr>
          </a:p>
        </p:txBody>
      </p:sp>
      <p:sp>
        <p:nvSpPr>
          <p:cNvPr id="30" name="Oval 29"/>
          <p:cNvSpPr/>
          <p:nvPr/>
        </p:nvSpPr>
        <p:spPr bwMode="gray">
          <a:xfrm>
            <a:off x="3382202" y="3960824"/>
            <a:ext cx="1300906" cy="492081"/>
          </a:xfrm>
          <a:prstGeom prst="ellipse">
            <a:avLst/>
          </a:prstGeom>
          <a:noFill/>
          <a:ln w="19050" cap="rnd" algn="ctr">
            <a:solidFill>
              <a:schemeClr val="accent6"/>
            </a:solidFill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ctr"/>
            <a:endParaRPr lang="en-US" sz="24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ea typeface="微软雅黑" pitchFamily="34" charset="-122"/>
            </a:endParaRPr>
          </a:p>
        </p:txBody>
      </p:sp>
      <p:sp>
        <p:nvSpPr>
          <p:cNvPr id="8" name="内容占位符 2"/>
          <p:cNvSpPr>
            <a:spLocks noGrp="1"/>
          </p:cNvSpPr>
          <p:nvPr>
            <p:ph idx="1"/>
          </p:nvPr>
        </p:nvSpPr>
        <p:spPr>
          <a:xfrm>
            <a:off x="467544" y="4869160"/>
            <a:ext cx="7835375" cy="2454796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= SUM(X2:X5)</a:t>
            </a:r>
            <a:r>
              <a:rPr lang="en-US" altLang="zh-CN" b="0" dirty="0" smtClean="0"/>
              <a:t>, when X6, X7 = 0</a:t>
            </a:r>
          </a:p>
          <a:p>
            <a:r>
              <a:rPr lang="en-US" altLang="zh-CN" dirty="0" smtClean="0"/>
              <a:t>= X5+X6+X7</a:t>
            </a:r>
            <a:r>
              <a:rPr lang="en-US" altLang="zh-CN" b="0" dirty="0" smtClean="0"/>
              <a:t>, when X2, X3, X4 = 0</a:t>
            </a:r>
            <a:endParaRPr lang="en-US" altLang="zh-CN" b="0" baseline="-25000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21</a:t>
            </a:fld>
            <a:endParaRPr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943597" y="5877272"/>
            <a:ext cx="18245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 dirty="0" smtClean="0"/>
              <a:t>Here, X = {B, C}</a:t>
            </a:r>
            <a:endParaRPr lang="zh-CN" altLang="en-US" sz="20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36632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38"/>
    </mc:Choice>
    <mc:Fallback xmlns="">
      <p:transition spd="slow" advTm="33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animBg="1"/>
      <p:bldP spid="30" grpId="0" animBg="1"/>
      <p:bldP spid="8" grpId="0" uiExpand="1" build="p"/>
      <p:bldP spid="3" grpId="0" uiExpan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图片 24"/>
          <p:cNvPicPr>
            <a:picLocks noChangeAspect="1"/>
          </p:cNvPicPr>
          <p:nvPr/>
        </p:nvPicPr>
        <p:blipFill rotWithShape="1">
          <a:blip r:embed="rId4"/>
          <a:srcRect l="18350" r="56036"/>
          <a:stretch/>
        </p:blipFill>
        <p:spPr>
          <a:xfrm>
            <a:off x="1705584" y="3873273"/>
            <a:ext cx="1872208" cy="2919403"/>
          </a:xfrm>
          <a:prstGeom prst="rect">
            <a:avLst/>
          </a:prstGeom>
        </p:spPr>
      </p:pic>
      <p:sp>
        <p:nvSpPr>
          <p:cNvPr id="19" name="椭圆 18"/>
          <p:cNvSpPr/>
          <p:nvPr/>
        </p:nvSpPr>
        <p:spPr bwMode="gray">
          <a:xfrm>
            <a:off x="1619673" y="1584088"/>
            <a:ext cx="862324" cy="293779"/>
          </a:xfrm>
          <a:prstGeom prst="ellipse">
            <a:avLst/>
          </a:prstGeom>
          <a:ln>
            <a:headEnd/>
            <a:tailEnd/>
          </a:ln>
          <a:effectLst>
            <a:outerShdw blurRad="50800" dist="50800" dir="5400000" algn="ctr" rotWithShape="0">
              <a:srgbClr val="000000"/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endParaRPr lang="zh-CN" altLang="en-US" sz="24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ea typeface="微软雅黑" pitchFamily="34" charset="-122"/>
            </a:endParaRPr>
          </a:p>
        </p:txBody>
      </p:sp>
      <p:sp>
        <p:nvSpPr>
          <p:cNvPr id="20" name="椭圆 19"/>
          <p:cNvSpPr/>
          <p:nvPr/>
        </p:nvSpPr>
        <p:spPr bwMode="gray">
          <a:xfrm>
            <a:off x="2411760" y="1963678"/>
            <a:ext cx="329995" cy="294209"/>
          </a:xfrm>
          <a:prstGeom prst="ellipse">
            <a:avLst/>
          </a:prstGeom>
          <a:ln>
            <a:headEnd/>
            <a:tailEnd/>
          </a:ln>
          <a:effectLst>
            <a:outerShdw blurRad="50800" dist="50800" dir="5400000" algn="ctr" rotWithShape="0">
              <a:srgbClr val="000000"/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endParaRPr lang="zh-CN" altLang="en-US" sz="24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ea typeface="微软雅黑" pitchFamily="34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74674" y="304800"/>
            <a:ext cx="8461821" cy="663575"/>
          </a:xfrm>
        </p:spPr>
        <p:txBody>
          <a:bodyPr/>
          <a:lstStyle/>
          <a:p>
            <a:r>
              <a:rPr lang="en-US" altLang="zh-CN" dirty="0" smtClean="0"/>
              <a:t>Constraints </a:t>
            </a:r>
            <a:r>
              <a:rPr lang="en-US" altLang="zh-CN" dirty="0"/>
              <a:t>for intended formula pattern</a:t>
            </a:r>
            <a:endParaRPr lang="zh-CN" altLang="en-US" dirty="0"/>
          </a:p>
        </p:txBody>
      </p:sp>
      <p:sp>
        <p:nvSpPr>
          <p:cNvPr id="8" name="内容占位符 2"/>
          <p:cNvSpPr>
            <a:spLocks noGrp="1"/>
          </p:cNvSpPr>
          <p:nvPr>
            <p:ph idx="1"/>
          </p:nvPr>
        </p:nvSpPr>
        <p:spPr>
          <a:xfrm>
            <a:off x="580235" y="1124744"/>
            <a:ext cx="8001000" cy="2985139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Existing </a:t>
            </a:r>
            <a:r>
              <a:rPr lang="en-US" altLang="zh-CN" dirty="0"/>
              <a:t>f</a:t>
            </a:r>
            <a:r>
              <a:rPr lang="en-US" altLang="zh-CN" dirty="0" smtClean="0"/>
              <a:t>ormula patterns</a:t>
            </a:r>
          </a:p>
          <a:p>
            <a:pPr lvl="1"/>
            <a:r>
              <a:rPr lang="en-US" altLang="zh-CN" dirty="0"/>
              <a:t>= SUM(X2:X5), when X6, X7 = 0</a:t>
            </a:r>
          </a:p>
          <a:p>
            <a:pPr lvl="1"/>
            <a:r>
              <a:rPr lang="en-US" altLang="zh-CN" dirty="0"/>
              <a:t>= X5+X6+X7, when X2, X3, X4 = 0</a:t>
            </a:r>
          </a:p>
          <a:p>
            <a:pPr lvl="1"/>
            <a:endParaRPr lang="en-US" altLang="zh-CN" dirty="0"/>
          </a:p>
          <a:p>
            <a:r>
              <a:rPr lang="en-US" altLang="zh-CN" dirty="0" smtClean="0"/>
              <a:t>SUM,         +</a:t>
            </a:r>
          </a:p>
          <a:p>
            <a:pPr marL="0" indent="0">
              <a:buNone/>
            </a:pPr>
            <a:endParaRPr lang="en-US" altLang="zh-CN" dirty="0" smtClean="0"/>
          </a:p>
          <a:p>
            <a:r>
              <a:rPr lang="en-US" altLang="zh-CN" dirty="0" smtClean="0"/>
              <a:t>The values in the cell array</a:t>
            </a:r>
          </a:p>
        </p:txBody>
      </p:sp>
      <p:sp>
        <p:nvSpPr>
          <p:cNvPr id="5" name="右大括号 4"/>
          <p:cNvSpPr/>
          <p:nvPr/>
        </p:nvSpPr>
        <p:spPr bwMode="auto">
          <a:xfrm>
            <a:off x="5241320" y="1340768"/>
            <a:ext cx="390869" cy="917120"/>
          </a:xfrm>
          <a:prstGeom prst="rightBrac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  <a:buFont typeface="Wingdings" pitchFamily="2" charset="2"/>
              <a:buChar char="p"/>
              <a:tabLst/>
            </a:pPr>
            <a:endParaRPr kumimoji="0" lang="zh-CN" altLang="en-US" sz="1800" b="1" i="0" u="none" strike="noStrike" cap="none" normalizeH="0" baseline="0" smtClean="0">
              <a:ln>
                <a:noFill/>
              </a:ln>
              <a:solidFill>
                <a:schemeClr val="accent2"/>
              </a:solidFill>
              <a:effectLst/>
              <a:latin typeface="Verdana" pitchFamily="34" charset="0"/>
              <a:ea typeface="楷体_GB2312" pitchFamily="49" charset="-122"/>
            </a:endParaRPr>
          </a:p>
        </p:txBody>
      </p:sp>
      <p:sp>
        <p:nvSpPr>
          <p:cNvPr id="6" name="TextBox 19"/>
          <p:cNvSpPr txBox="1"/>
          <p:nvPr/>
        </p:nvSpPr>
        <p:spPr>
          <a:xfrm>
            <a:off x="5940152" y="1268760"/>
            <a:ext cx="252344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accent2"/>
                </a:solidFill>
                <a:latin typeface="Bradley Hand ITC" panose="03070402050302030203" pitchFamily="66" charset="0"/>
              </a:rPr>
              <a:t>Likely </a:t>
            </a:r>
          </a:p>
          <a:p>
            <a:r>
              <a:rPr lang="en-US" sz="3200" b="1" dirty="0" smtClean="0">
                <a:solidFill>
                  <a:schemeClr val="accent2"/>
                </a:solidFill>
                <a:latin typeface="Bradley Hand ITC" panose="03070402050302030203" pitchFamily="66" charset="0"/>
              </a:rPr>
              <a:t>specifications</a:t>
            </a:r>
            <a:endParaRPr lang="en-US" sz="3200" b="1" dirty="0">
              <a:solidFill>
                <a:schemeClr val="accent2"/>
              </a:solidFill>
              <a:latin typeface="Bradley Hand ITC" panose="03070402050302030203" pitchFamily="66" charset="0"/>
            </a:endParaRPr>
          </a:p>
        </p:txBody>
      </p:sp>
      <p:cxnSp>
        <p:nvCxnSpPr>
          <p:cNvPr id="12" name="直接箭头连接符 11"/>
          <p:cNvCxnSpPr/>
          <p:nvPr/>
        </p:nvCxnSpPr>
        <p:spPr bwMode="auto">
          <a:xfrm flipH="1">
            <a:off x="1475657" y="1851001"/>
            <a:ext cx="676345" cy="1070035"/>
          </a:xfrm>
          <a:prstGeom prst="straightConnector1">
            <a:avLst/>
          </a:prstGeom>
          <a:ln w="34925"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" name="直接箭头连接符 14"/>
          <p:cNvCxnSpPr/>
          <p:nvPr/>
        </p:nvCxnSpPr>
        <p:spPr bwMode="auto">
          <a:xfrm>
            <a:off x="2603981" y="2337211"/>
            <a:ext cx="167819" cy="583825"/>
          </a:xfrm>
          <a:prstGeom prst="straightConnector1">
            <a:avLst/>
          </a:prstGeom>
          <a:ln w="34925">
            <a:headEnd type="none" w="med" len="med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1" name="右大括号 20"/>
          <p:cNvSpPr/>
          <p:nvPr/>
        </p:nvSpPr>
        <p:spPr bwMode="auto">
          <a:xfrm>
            <a:off x="3345308" y="2676556"/>
            <a:ext cx="390869" cy="441039"/>
          </a:xfrm>
          <a:prstGeom prst="rightBrac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  <a:buFont typeface="Wingdings" pitchFamily="2" charset="2"/>
              <a:buChar char="p"/>
              <a:tabLst/>
            </a:pPr>
            <a:endParaRPr kumimoji="0" lang="zh-CN" altLang="en-US" sz="1800" b="1" i="0" u="none" strike="noStrike" cap="none" normalizeH="0" baseline="0" smtClean="0">
              <a:ln>
                <a:noFill/>
              </a:ln>
              <a:solidFill>
                <a:schemeClr val="accent2"/>
              </a:solidFill>
              <a:effectLst/>
              <a:latin typeface="Verdana" pitchFamily="34" charset="0"/>
              <a:ea typeface="楷体_GB2312" pitchFamily="49" charset="-122"/>
            </a:endParaRPr>
          </a:p>
        </p:txBody>
      </p:sp>
      <p:sp>
        <p:nvSpPr>
          <p:cNvPr id="22" name="TextBox 19"/>
          <p:cNvSpPr txBox="1"/>
          <p:nvPr/>
        </p:nvSpPr>
        <p:spPr>
          <a:xfrm>
            <a:off x="4042523" y="2496093"/>
            <a:ext cx="423236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2"/>
                </a:solidFill>
                <a:latin typeface="Bradley Hand ITC" panose="03070402050302030203" pitchFamily="66" charset="0"/>
              </a:rPr>
              <a:t>Likely computational components</a:t>
            </a:r>
            <a:endParaRPr lang="en-US" sz="3200" b="1" dirty="0">
              <a:solidFill>
                <a:schemeClr val="accent2"/>
              </a:solidFill>
              <a:latin typeface="Bradley Hand ITC" panose="03070402050302030203" pitchFamily="66" charset="0"/>
            </a:endParaRPr>
          </a:p>
        </p:txBody>
      </p:sp>
      <p:sp>
        <p:nvSpPr>
          <p:cNvPr id="23" name="右大括号 22"/>
          <p:cNvSpPr/>
          <p:nvPr/>
        </p:nvSpPr>
        <p:spPr bwMode="auto">
          <a:xfrm>
            <a:off x="3779912" y="4797152"/>
            <a:ext cx="390869" cy="1963528"/>
          </a:xfrm>
          <a:prstGeom prst="rightBrac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  <a:buFont typeface="Wingdings" pitchFamily="2" charset="2"/>
              <a:buChar char="p"/>
              <a:tabLst/>
            </a:pPr>
            <a:endParaRPr kumimoji="0" lang="zh-CN" altLang="en-US" sz="1800" b="1" i="0" u="none" strike="noStrike" cap="none" normalizeH="0" baseline="0" smtClean="0">
              <a:ln>
                <a:noFill/>
              </a:ln>
              <a:solidFill>
                <a:schemeClr val="accent2"/>
              </a:solidFill>
              <a:effectLst/>
              <a:latin typeface="Verdana" pitchFamily="34" charset="0"/>
              <a:ea typeface="楷体_GB2312" pitchFamily="49" charset="-122"/>
            </a:endParaRPr>
          </a:p>
        </p:txBody>
      </p:sp>
      <p:sp>
        <p:nvSpPr>
          <p:cNvPr id="24" name="TextBox 19"/>
          <p:cNvSpPr txBox="1"/>
          <p:nvPr/>
        </p:nvSpPr>
        <p:spPr>
          <a:xfrm>
            <a:off x="4264596" y="5232101"/>
            <a:ext cx="378821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2"/>
                </a:solidFill>
                <a:latin typeface="Bradley Hand ITC" panose="03070402050302030203" pitchFamily="66" charset="0"/>
              </a:rPr>
              <a:t>Likely input-output pairs</a:t>
            </a:r>
            <a:endParaRPr lang="en-US" sz="3200" b="1" dirty="0">
              <a:solidFill>
                <a:schemeClr val="accent2"/>
              </a:solidFill>
              <a:latin typeface="Bradley Hand ITC" panose="03070402050302030203" pitchFamily="66" charset="0"/>
            </a:endParaRPr>
          </a:p>
        </p:txBody>
      </p:sp>
      <p:sp>
        <p:nvSpPr>
          <p:cNvPr id="16" name="Rectangle 16"/>
          <p:cNvSpPr/>
          <p:nvPr/>
        </p:nvSpPr>
        <p:spPr bwMode="gray">
          <a:xfrm>
            <a:off x="1754756" y="4669407"/>
            <a:ext cx="1773863" cy="1639912"/>
          </a:xfrm>
          <a:prstGeom prst="rect">
            <a:avLst/>
          </a:prstGeom>
          <a:solidFill>
            <a:srgbClr val="00B050">
              <a:alpha val="20000"/>
            </a:srgbClr>
          </a:solidFill>
          <a:ln w="19050" cap="rnd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ea typeface="微软雅黑" pitchFamily="34" charset="-122"/>
              </a:rPr>
              <a:t>Input cells</a:t>
            </a:r>
            <a:endParaRPr lang="en-US" sz="2400" b="1" dirty="0">
              <a:solidFill>
                <a:srgbClr val="FF0000"/>
              </a:solidFill>
              <a:ea typeface="微软雅黑" pitchFamily="34" charset="-122"/>
            </a:endParaRPr>
          </a:p>
        </p:txBody>
      </p:sp>
      <p:sp>
        <p:nvSpPr>
          <p:cNvPr id="17" name="Rectangle 16"/>
          <p:cNvSpPr/>
          <p:nvPr/>
        </p:nvSpPr>
        <p:spPr bwMode="gray">
          <a:xfrm>
            <a:off x="1767672" y="6496661"/>
            <a:ext cx="1726605" cy="264019"/>
          </a:xfrm>
          <a:prstGeom prst="rect">
            <a:avLst/>
          </a:prstGeom>
          <a:solidFill>
            <a:srgbClr val="C00000">
              <a:alpha val="20000"/>
            </a:srgbClr>
          </a:solidFill>
          <a:ln w="19050" cap="rnd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ea typeface="微软雅黑" pitchFamily="34" charset="-122"/>
              </a:rPr>
              <a:t>Output cells</a:t>
            </a:r>
            <a:endParaRPr lang="en-US" b="1" dirty="0">
              <a:solidFill>
                <a:srgbClr val="FF0000"/>
              </a:solidFill>
              <a:ea typeface="微软雅黑" pitchFamily="34" charset="-122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22</a:t>
            </a:fld>
            <a:endParaRPr lang="zh-CN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75265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13"/>
    </mc:Choice>
    <mc:Fallback xmlns="">
      <p:transition spd="slow" advTm="101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5" grpId="0" animBg="1"/>
      <p:bldP spid="6" grpId="0"/>
      <p:bldP spid="21" grpId="0" animBg="1"/>
      <p:bldP spid="22" grpId="0"/>
      <p:bldP spid="23" grpId="0" animBg="1"/>
      <p:bldP spid="24" grpId="0"/>
      <p:bldP spid="16" grpId="0" animBg="1"/>
      <p:bldP spid="1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 dirty="0"/>
              <a:t>Synthesizing </a:t>
            </a:r>
            <a:r>
              <a:rPr lang="en-US" altLang="zh-CN" sz="3600" dirty="0" smtClean="0"/>
              <a:t>intended formula pattern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Adapt component-based </a:t>
            </a:r>
            <a:r>
              <a:rPr lang="en-US" altLang="zh-CN" dirty="0"/>
              <a:t>program synthesis [1][2</a:t>
            </a:r>
            <a:r>
              <a:rPr lang="en-US" altLang="zh-CN" dirty="0" smtClean="0"/>
              <a:t>] to find the intended formula pattern</a:t>
            </a:r>
          </a:p>
          <a:p>
            <a:r>
              <a:rPr lang="en-US" altLang="zh-CN" dirty="0" smtClean="0"/>
              <a:t>Basic idea – Compose given computational components, and generate a program that </a:t>
            </a:r>
            <a:r>
              <a:rPr lang="en-US" altLang="zh-CN" dirty="0"/>
              <a:t>satisfy </a:t>
            </a:r>
            <a:r>
              <a:rPr lang="en-US" altLang="zh-CN" dirty="0" smtClean="0"/>
              <a:t>specifications and input-output pairs. </a:t>
            </a:r>
            <a:r>
              <a:rPr lang="en-US" altLang="zh-CN" dirty="0"/>
              <a:t>E.g., </a:t>
            </a:r>
            <a:r>
              <a:rPr lang="en-US" altLang="zh-CN" dirty="0" smtClean="0">
                <a:solidFill>
                  <a:srgbClr val="FF0000"/>
                </a:solidFill>
              </a:rPr>
              <a:t>SUM and +,</a:t>
            </a:r>
          </a:p>
          <a:p>
            <a:pPr lvl="1"/>
            <a:endParaRPr lang="en-US" altLang="zh-CN" dirty="0"/>
          </a:p>
          <a:p>
            <a:pPr lvl="1"/>
            <a:endParaRPr lang="en-US" altLang="zh-CN" dirty="0" smtClean="0"/>
          </a:p>
          <a:p>
            <a:pPr lvl="1"/>
            <a:endParaRPr lang="en-US" altLang="zh-CN" dirty="0"/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For our example, we can generate </a:t>
            </a:r>
            <a:r>
              <a:rPr lang="en-US" altLang="zh-CN" dirty="0" smtClean="0">
                <a:solidFill>
                  <a:srgbClr val="FF0000"/>
                </a:solidFill>
              </a:rPr>
              <a:t>SUM(X2:X5) + X6 + X7</a:t>
            </a:r>
            <a:r>
              <a:rPr lang="en-US" altLang="zh-CN" dirty="0" smtClean="0"/>
              <a:t>.</a:t>
            </a:r>
            <a:endParaRPr lang="en-US" altLang="zh-CN" dirty="0"/>
          </a:p>
          <a:p>
            <a:pPr marL="471487" lvl="1" indent="0">
              <a:buNone/>
            </a:pPr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0" y="6021288"/>
            <a:ext cx="90364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/>
              <a:t>[1] S</a:t>
            </a:r>
            <a:r>
              <a:rPr lang="en-US" altLang="zh-CN" sz="1200" dirty="0"/>
              <a:t>. Jha, S. </a:t>
            </a:r>
            <a:r>
              <a:rPr lang="en-US" altLang="zh-CN" sz="1200" dirty="0" err="1"/>
              <a:t>Gulwani</a:t>
            </a:r>
            <a:r>
              <a:rPr lang="en-US" altLang="zh-CN" sz="1200" dirty="0"/>
              <a:t>, S.A. </a:t>
            </a:r>
            <a:r>
              <a:rPr lang="en-US" altLang="zh-CN" sz="1200" dirty="0" err="1"/>
              <a:t>Seshia</a:t>
            </a:r>
            <a:r>
              <a:rPr lang="en-US" altLang="zh-CN" sz="1200" dirty="0"/>
              <a:t>, and A. </a:t>
            </a:r>
            <a:r>
              <a:rPr lang="en-US" altLang="zh-CN" sz="1200" dirty="0" smtClean="0"/>
              <a:t>Tiwari. </a:t>
            </a:r>
            <a:r>
              <a:rPr lang="en-US" altLang="zh-CN" sz="1200" b="1" dirty="0" smtClean="0"/>
              <a:t>Oracle-guided component-based program </a:t>
            </a:r>
            <a:r>
              <a:rPr lang="en-US" altLang="zh-CN" sz="1200" b="1" dirty="0"/>
              <a:t>synthesis</a:t>
            </a:r>
            <a:r>
              <a:rPr lang="en-US" altLang="zh-CN" sz="1200" dirty="0"/>
              <a:t>. In ACM/IEEE 32nd </a:t>
            </a:r>
            <a:r>
              <a:rPr lang="en-US" altLang="zh-CN" sz="1200" dirty="0" smtClean="0"/>
              <a:t>International </a:t>
            </a:r>
            <a:r>
              <a:rPr lang="en-US" altLang="zh-CN" sz="1200" dirty="0"/>
              <a:t>Conference on Software Engineering (ICSE), </a:t>
            </a:r>
            <a:r>
              <a:rPr lang="en-US" altLang="zh-CN" sz="1200" dirty="0" smtClean="0"/>
              <a:t>pages 215–224</a:t>
            </a:r>
            <a:r>
              <a:rPr lang="en-US" altLang="zh-CN" sz="1200" dirty="0"/>
              <a:t>. 2010</a:t>
            </a:r>
            <a:r>
              <a:rPr lang="en-US" altLang="zh-CN" sz="1200" dirty="0" smtClean="0"/>
              <a:t>.</a:t>
            </a:r>
          </a:p>
          <a:p>
            <a:r>
              <a:rPr lang="en-US" altLang="zh-CN" sz="1200" dirty="0" smtClean="0"/>
              <a:t>[2] </a:t>
            </a:r>
            <a:r>
              <a:rPr lang="en-US" altLang="zh-CN" sz="1200" dirty="0"/>
              <a:t>S. </a:t>
            </a:r>
            <a:r>
              <a:rPr lang="en-US" altLang="zh-CN" sz="1200" dirty="0" err="1"/>
              <a:t>Gulwani</a:t>
            </a:r>
            <a:r>
              <a:rPr lang="en-US" altLang="zh-CN" sz="1200" dirty="0"/>
              <a:t>, S. Jha, A. Tiwari, and R. </a:t>
            </a:r>
            <a:r>
              <a:rPr lang="en-US" altLang="zh-CN" sz="1200" dirty="0" err="1"/>
              <a:t>Venkatesan</a:t>
            </a:r>
            <a:r>
              <a:rPr lang="en-US" altLang="zh-CN" sz="1200" dirty="0"/>
              <a:t>, </a:t>
            </a:r>
            <a:r>
              <a:rPr lang="en-US" altLang="zh-CN" sz="1200" b="1" dirty="0" smtClean="0"/>
              <a:t>Synthesis </a:t>
            </a:r>
            <a:r>
              <a:rPr lang="en-US" altLang="zh-CN" sz="1200" b="1" dirty="0"/>
              <a:t>of loop-free </a:t>
            </a:r>
            <a:r>
              <a:rPr lang="en-US" altLang="zh-CN" sz="1200" b="1" dirty="0" smtClean="0"/>
              <a:t>programs</a:t>
            </a:r>
            <a:r>
              <a:rPr lang="en-US" altLang="zh-CN" sz="1200" dirty="0"/>
              <a:t>.</a:t>
            </a:r>
            <a:r>
              <a:rPr lang="en-US" altLang="zh-CN" sz="1200" dirty="0" smtClean="0"/>
              <a:t> In ACM </a:t>
            </a:r>
            <a:r>
              <a:rPr lang="en-US" altLang="zh-CN" sz="1200" dirty="0"/>
              <a:t>SIGPLAN Conference on Programming Language Design and Implementation (</a:t>
            </a:r>
            <a:r>
              <a:rPr lang="en-US" altLang="zh-CN" sz="1200" dirty="0" smtClean="0"/>
              <a:t>PLDI), pages 62–73. </a:t>
            </a:r>
            <a:r>
              <a:rPr lang="en-US" altLang="zh-CN" sz="1200" dirty="0"/>
              <a:t>2011.</a:t>
            </a:r>
            <a:endParaRPr lang="zh-CN" altLang="en-US" sz="1200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23</a:t>
            </a:fld>
            <a:endParaRPr lang="zh-CN" altLang="en-US" dirty="0"/>
          </a:p>
        </p:txBody>
      </p:sp>
      <p:sp>
        <p:nvSpPr>
          <p:cNvPr id="7" name="圆角矩形 6"/>
          <p:cNvSpPr/>
          <p:nvPr/>
        </p:nvSpPr>
        <p:spPr bwMode="gray">
          <a:xfrm>
            <a:off x="1126007" y="3212976"/>
            <a:ext cx="3096344" cy="510778"/>
          </a:xfrm>
          <a:prstGeom prst="round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en-US" altLang="zh-CN" sz="2400" b="1" dirty="0" smtClean="0">
                <a:solidFill>
                  <a:schemeClr val="tx1"/>
                </a:solidFill>
              </a:rPr>
              <a:t>c1:</a:t>
            </a:r>
            <a:r>
              <a:rPr lang="en-US" altLang="zh-CN" sz="2400" b="1" dirty="0" smtClean="0"/>
              <a:t> ret = SUM(X2:X5)</a:t>
            </a:r>
          </a:p>
        </p:txBody>
      </p:sp>
      <p:sp>
        <p:nvSpPr>
          <p:cNvPr id="10" name="圆角矩形 9"/>
          <p:cNvSpPr/>
          <p:nvPr/>
        </p:nvSpPr>
        <p:spPr bwMode="gray">
          <a:xfrm>
            <a:off x="4680858" y="3212976"/>
            <a:ext cx="4023612" cy="510778"/>
          </a:xfrm>
          <a:prstGeom prst="round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en-US" altLang="zh-CN" sz="2400" b="1" dirty="0" smtClean="0">
                <a:solidFill>
                  <a:schemeClr val="tx1"/>
                </a:solidFill>
              </a:rPr>
              <a:t>c2:</a:t>
            </a:r>
            <a:r>
              <a:rPr lang="en-US" altLang="zh-CN" sz="2400" b="1" dirty="0" smtClean="0"/>
              <a:t> ret = SUM(X2:X5)+X6</a:t>
            </a:r>
          </a:p>
        </p:txBody>
      </p:sp>
      <p:sp>
        <p:nvSpPr>
          <p:cNvPr id="11" name="圆角矩形 10"/>
          <p:cNvSpPr/>
          <p:nvPr/>
        </p:nvSpPr>
        <p:spPr bwMode="gray">
          <a:xfrm>
            <a:off x="1115616" y="3856979"/>
            <a:ext cx="3106735" cy="510778"/>
          </a:xfrm>
          <a:prstGeom prst="round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en-US" altLang="zh-CN" sz="2400" b="1" dirty="0" smtClean="0">
                <a:solidFill>
                  <a:schemeClr val="tx1"/>
                </a:solidFill>
              </a:rPr>
              <a:t>c3:</a:t>
            </a:r>
            <a:r>
              <a:rPr lang="en-US" altLang="zh-CN" sz="2400" b="1" dirty="0" smtClean="0"/>
              <a:t> ret = X2+X3+X4</a:t>
            </a:r>
          </a:p>
        </p:txBody>
      </p:sp>
      <p:sp>
        <p:nvSpPr>
          <p:cNvPr id="12" name="圆角矩形 11"/>
          <p:cNvSpPr/>
          <p:nvPr/>
        </p:nvSpPr>
        <p:spPr bwMode="gray">
          <a:xfrm>
            <a:off x="4675664" y="3833292"/>
            <a:ext cx="4028806" cy="510778"/>
          </a:xfrm>
          <a:prstGeom prst="round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en-US" altLang="zh-CN" sz="2400" b="1" dirty="0" smtClean="0">
                <a:solidFill>
                  <a:schemeClr val="tx1"/>
                </a:solidFill>
              </a:rPr>
              <a:t>c4:</a:t>
            </a:r>
            <a:r>
              <a:rPr lang="en-US" altLang="zh-CN" sz="2400" b="1" dirty="0" smtClean="0"/>
              <a:t> ret = SUM(X2:X5)+X6+X7</a:t>
            </a:r>
          </a:p>
        </p:txBody>
      </p:sp>
      <p:sp>
        <p:nvSpPr>
          <p:cNvPr id="13" name="圆角矩形 12"/>
          <p:cNvSpPr/>
          <p:nvPr/>
        </p:nvSpPr>
        <p:spPr bwMode="gray">
          <a:xfrm>
            <a:off x="1115616" y="4500982"/>
            <a:ext cx="3135853" cy="510778"/>
          </a:xfrm>
          <a:prstGeom prst="round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en-US" altLang="zh-CN" sz="2400" b="1" dirty="0" smtClean="0">
                <a:solidFill>
                  <a:schemeClr val="tx1"/>
                </a:solidFill>
              </a:rPr>
              <a:t>cn:</a:t>
            </a:r>
            <a:r>
              <a:rPr lang="en-US" altLang="zh-CN" sz="2400" b="1" dirty="0" smtClean="0"/>
              <a:t> ret = ……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81921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4"/>
    </mc:Choice>
    <mc:Fallback xmlns="">
      <p:transition spd="slow" advTm="21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CACheck </a:t>
            </a:r>
            <a:r>
              <a:rPr lang="en-US" altLang="zh-CN" dirty="0"/>
              <a:t>overview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7868" y="4524375"/>
            <a:ext cx="8001000" cy="2047800"/>
          </a:xfrm>
        </p:spPr>
        <p:txBody>
          <a:bodyPr/>
          <a:lstStyle/>
          <a:p>
            <a:r>
              <a:rPr lang="en-US" altLang="zh-CN" dirty="0" smtClean="0"/>
              <a:t>Statically analyze ambiguous computation smells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62572" y="2051556"/>
            <a:ext cx="1531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Spreadsheets</a:t>
            </a:r>
            <a:endParaRPr lang="zh-CN" alt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704628" y="1916819"/>
            <a:ext cx="5305475" cy="2607555"/>
            <a:chOff x="1776636" y="3428987"/>
            <a:chExt cx="5305475" cy="2607555"/>
          </a:xfrm>
        </p:grpSpPr>
        <p:sp>
          <p:nvSpPr>
            <p:cNvPr id="15" name="圆角矩形 14"/>
            <p:cNvSpPr/>
            <p:nvPr/>
          </p:nvSpPr>
          <p:spPr bwMode="gray">
            <a:xfrm>
              <a:off x="2450135" y="3866070"/>
              <a:ext cx="1944216" cy="914400"/>
            </a:xfrm>
            <a:prstGeom prst="roundRect">
              <a:avLst/>
            </a:prstGeom>
            <a:ln>
              <a:headEnd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altLang="zh-CN" sz="2400" b="1" dirty="0" smtClean="0">
                  <a:solidFill>
                    <a:schemeClr val="bg1"/>
                  </a:solidFill>
                  <a:ea typeface="微软雅黑" pitchFamily="34" charset="-122"/>
                </a:rPr>
                <a:t>Cell Array </a:t>
              </a:r>
            </a:p>
            <a:p>
              <a:pPr algn="ctr"/>
              <a:r>
                <a:rPr lang="en-US" altLang="zh-CN" sz="2400" b="1" dirty="0" smtClean="0">
                  <a:solidFill>
                    <a:schemeClr val="bg1"/>
                  </a:solidFill>
                  <a:ea typeface="微软雅黑" pitchFamily="34" charset="-122"/>
                </a:rPr>
                <a:t>Identification</a:t>
              </a:r>
              <a:endParaRPr lang="zh-CN" altLang="en-US" sz="2400" b="1" dirty="0">
                <a:solidFill>
                  <a:schemeClr val="bg1"/>
                </a:solidFill>
                <a:ea typeface="微软雅黑" pitchFamily="34" charset="-122"/>
              </a:endParaRPr>
            </a:p>
          </p:txBody>
        </p:sp>
        <p:sp>
          <p:nvSpPr>
            <p:cNvPr id="16" name="圆角矩形 15"/>
            <p:cNvSpPr/>
            <p:nvPr/>
          </p:nvSpPr>
          <p:spPr bwMode="gray">
            <a:xfrm>
              <a:off x="4682383" y="3866070"/>
              <a:ext cx="2160240" cy="914400"/>
            </a:xfrm>
            <a:prstGeom prst="roundRect">
              <a:avLst/>
            </a:prstGeom>
            <a:ln>
              <a:headEnd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altLang="zh-CN" sz="2400" b="1" dirty="0" smtClean="0">
                  <a:solidFill>
                    <a:schemeClr val="bg1"/>
                  </a:solidFill>
                  <a:ea typeface="微软雅黑" pitchFamily="34" charset="-122"/>
                </a:rPr>
                <a:t>Formula Pattern</a:t>
              </a:r>
            </a:p>
            <a:p>
              <a:pPr algn="ctr"/>
              <a:r>
                <a:rPr lang="en-US" altLang="zh-CN" sz="2400" b="1" dirty="0" smtClean="0">
                  <a:solidFill>
                    <a:schemeClr val="bg1"/>
                  </a:solidFill>
                  <a:ea typeface="微软雅黑" pitchFamily="34" charset="-122"/>
                </a:rPr>
                <a:t>Recovery</a:t>
              </a:r>
              <a:endParaRPr lang="zh-CN" altLang="en-US" sz="2400" b="1" dirty="0">
                <a:solidFill>
                  <a:schemeClr val="bg1"/>
                </a:solidFill>
                <a:ea typeface="微软雅黑" pitchFamily="34" charset="-122"/>
              </a:endParaRPr>
            </a:p>
          </p:txBody>
        </p:sp>
        <p:sp>
          <p:nvSpPr>
            <p:cNvPr id="17" name="右箭头 16"/>
            <p:cNvSpPr/>
            <p:nvPr/>
          </p:nvSpPr>
          <p:spPr bwMode="gray">
            <a:xfrm>
              <a:off x="1776636" y="4235402"/>
              <a:ext cx="395885" cy="369212"/>
            </a:xfrm>
            <a:prstGeom prst="rightArrow">
              <a:avLst/>
            </a:prstGeom>
            <a:solidFill>
              <a:schemeClr val="hlink"/>
            </a:solidFill>
            <a:ln w="19050" cap="rnd" algn="ctr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rtlCol="0" anchor="ctr"/>
            <a:lstStyle/>
            <a:p>
              <a:pPr algn="ctr"/>
              <a:endParaRPr lang="zh-CN" alt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微软雅黑" pitchFamily="34" charset="-122"/>
              </a:endParaRPr>
            </a:p>
          </p:txBody>
        </p:sp>
        <p:sp>
          <p:nvSpPr>
            <p:cNvPr id="18" name="右箭头 17"/>
            <p:cNvSpPr/>
            <p:nvPr/>
          </p:nvSpPr>
          <p:spPr bwMode="gray">
            <a:xfrm>
              <a:off x="4394352" y="4235402"/>
              <a:ext cx="288032" cy="369212"/>
            </a:xfrm>
            <a:prstGeom prst="rightArrow">
              <a:avLst/>
            </a:prstGeom>
            <a:solidFill>
              <a:schemeClr val="hlink"/>
            </a:solidFill>
            <a:ln w="19050" cap="rnd" algn="ctr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rtlCol="0" anchor="ctr"/>
            <a:lstStyle/>
            <a:p>
              <a:pPr algn="ctr"/>
              <a:endParaRPr lang="zh-CN" alt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微软雅黑" pitchFamily="34" charset="-122"/>
              </a:endParaRPr>
            </a:p>
          </p:txBody>
        </p:sp>
        <p:sp>
          <p:nvSpPr>
            <p:cNvPr id="22" name="圆角矩形 21"/>
            <p:cNvSpPr/>
            <p:nvPr/>
          </p:nvSpPr>
          <p:spPr bwMode="gray">
            <a:xfrm>
              <a:off x="2172521" y="3428987"/>
              <a:ext cx="4909590" cy="2607555"/>
            </a:xfrm>
            <a:prstGeom prst="roundRect">
              <a:avLst/>
            </a:prstGeom>
            <a:noFill/>
            <a:ln>
              <a:prstDash val="lgDash"/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endParaRPr lang="zh-CN" alt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微软雅黑" pitchFamily="34" charset="-122"/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7010103" y="1772816"/>
            <a:ext cx="1954385" cy="2376264"/>
            <a:chOff x="7082111" y="3284984"/>
            <a:chExt cx="1954385" cy="2376264"/>
          </a:xfrm>
        </p:grpSpPr>
        <p:sp>
          <p:nvSpPr>
            <p:cNvPr id="19" name="右箭头 18"/>
            <p:cNvSpPr/>
            <p:nvPr/>
          </p:nvSpPr>
          <p:spPr bwMode="gray">
            <a:xfrm>
              <a:off x="7082111" y="4203196"/>
              <a:ext cx="288032" cy="369212"/>
            </a:xfrm>
            <a:prstGeom prst="rightArrow">
              <a:avLst/>
            </a:prstGeom>
            <a:solidFill>
              <a:schemeClr val="hlink"/>
            </a:solidFill>
            <a:ln w="19050" cap="rnd" algn="ctr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rtlCol="0" anchor="ctr"/>
            <a:lstStyle/>
            <a:p>
              <a:pPr algn="ctr"/>
              <a:endParaRPr lang="zh-CN" alt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微软雅黑" pitchFamily="34" charset="-122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370143" y="3284984"/>
              <a:ext cx="150759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Annotated </a:t>
              </a:r>
            </a:p>
            <a:p>
              <a:r>
                <a:rPr lang="en-US" altLang="zh-CN" dirty="0"/>
                <a:t>s</a:t>
              </a:r>
              <a:r>
                <a:rPr lang="en-US" altLang="zh-CN" dirty="0" smtClean="0"/>
                <a:t>preadsheets</a:t>
              </a:r>
              <a:endParaRPr lang="zh-CN" altLang="en-US" dirty="0"/>
            </a:p>
          </p:txBody>
        </p:sp>
        <p:sp>
          <p:nvSpPr>
            <p:cNvPr id="23" name="矩形标注 22"/>
            <p:cNvSpPr/>
            <p:nvPr/>
          </p:nvSpPr>
          <p:spPr bwMode="gray">
            <a:xfrm>
              <a:off x="7547794" y="5048600"/>
              <a:ext cx="1488702" cy="612648"/>
            </a:xfrm>
            <a:prstGeom prst="wedgeRectCallout">
              <a:avLst>
                <a:gd name="adj1" fmla="val -37251"/>
                <a:gd name="adj2" fmla="val -106802"/>
              </a:avLst>
            </a:prstGeom>
            <a:ln>
              <a:headEnd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r>
                <a:rPr lang="en-US" altLang="zh-CN" sz="2000" b="1" dirty="0" smtClean="0">
                  <a:solidFill>
                    <a:schemeClr val="tx1"/>
                  </a:solidFill>
                  <a:ea typeface="微软雅黑" pitchFamily="34" charset="-122"/>
                </a:rPr>
                <a:t>Smells</a:t>
              </a:r>
            </a:p>
            <a:p>
              <a:r>
                <a:rPr lang="en-US" altLang="zh-CN" sz="2000" b="1" dirty="0" smtClean="0">
                  <a:solidFill>
                    <a:schemeClr val="tx1"/>
                  </a:solidFill>
                  <a:ea typeface="微软雅黑" pitchFamily="34" charset="-122"/>
                </a:rPr>
                <a:t>Errors</a:t>
              </a:r>
              <a:endParaRPr lang="zh-CN" altLang="en-US" sz="2000" b="1" dirty="0">
                <a:solidFill>
                  <a:schemeClr val="tx1"/>
                </a:solidFill>
                <a:ea typeface="微软雅黑" pitchFamily="34" charset="-122"/>
              </a:endParaRPr>
            </a:p>
          </p:txBody>
        </p:sp>
      </p:grpSp>
      <p:sp>
        <p:nvSpPr>
          <p:cNvPr id="8" name="灯片编号占位符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24</a:t>
            </a:fld>
            <a:endParaRPr lang="zh-CN" altLang="en-US" dirty="0"/>
          </a:p>
        </p:txBody>
      </p:sp>
      <p:pic>
        <p:nvPicPr>
          <p:cNvPr id="25" name="图片 2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30" y="2502807"/>
            <a:ext cx="1686280" cy="745653"/>
          </a:xfrm>
          <a:prstGeom prst="rect">
            <a:avLst/>
          </a:prstGeom>
        </p:spPr>
      </p:pic>
      <p:pic>
        <p:nvPicPr>
          <p:cNvPr id="26" name="图片 2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8999" y="2429578"/>
            <a:ext cx="1725023" cy="691825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圆角矩形 26"/>
          <p:cNvSpPr/>
          <p:nvPr/>
        </p:nvSpPr>
        <p:spPr bwMode="gray">
          <a:xfrm>
            <a:off x="3573694" y="3581018"/>
            <a:ext cx="2160240" cy="914400"/>
          </a:xfrm>
          <a:prstGeom prst="round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zh-CN" sz="2400" b="1" i="1" dirty="0" smtClean="0">
                <a:solidFill>
                  <a:srgbClr val="FF0000"/>
                </a:solidFill>
                <a:ea typeface="微软雅黑" pitchFamily="34" charset="-122"/>
              </a:rPr>
              <a:t>Cell Array</a:t>
            </a:r>
          </a:p>
          <a:p>
            <a:pPr algn="ctr"/>
            <a:r>
              <a:rPr lang="en-US" altLang="zh-CN" sz="2400" b="1" i="1" dirty="0" smtClean="0">
                <a:solidFill>
                  <a:srgbClr val="FF0000"/>
                </a:solidFill>
                <a:ea typeface="微软雅黑" pitchFamily="34" charset="-122"/>
              </a:rPr>
              <a:t>Filtering</a:t>
            </a:r>
          </a:p>
        </p:txBody>
      </p:sp>
      <p:sp>
        <p:nvSpPr>
          <p:cNvPr id="28" name="右箭头 27"/>
          <p:cNvSpPr/>
          <p:nvPr/>
        </p:nvSpPr>
        <p:spPr bwMode="gray">
          <a:xfrm rot="3750951">
            <a:off x="3602515" y="3259980"/>
            <a:ext cx="395885" cy="369212"/>
          </a:xfrm>
          <a:prstGeom prst="rightArrow">
            <a:avLst/>
          </a:prstGeom>
          <a:solidFill>
            <a:schemeClr val="hlink"/>
          </a:solidFill>
          <a:ln w="19050" cap="rnd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ctr"/>
            <a:endParaRPr lang="zh-CN" altLang="en-US" sz="24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ea typeface="微软雅黑" pitchFamily="34" charset="-122"/>
            </a:endParaRPr>
          </a:p>
        </p:txBody>
      </p:sp>
      <p:sp>
        <p:nvSpPr>
          <p:cNvPr id="29" name="右箭头 28"/>
          <p:cNvSpPr/>
          <p:nvPr/>
        </p:nvSpPr>
        <p:spPr bwMode="gray">
          <a:xfrm rot="6847147">
            <a:off x="5258589" y="3253263"/>
            <a:ext cx="395885" cy="369212"/>
          </a:xfrm>
          <a:prstGeom prst="rightArrow">
            <a:avLst/>
          </a:prstGeom>
          <a:solidFill>
            <a:schemeClr val="hlink"/>
          </a:solidFill>
          <a:ln w="19050" cap="rnd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ctr"/>
            <a:endParaRPr lang="zh-CN" altLang="en-US" sz="24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03974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"/>
    </mc:Choice>
    <mc:Fallback xmlns="">
      <p:transition spd="slow" advTm="5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Filter out FPs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66738" y="1077913"/>
            <a:ext cx="8001000" cy="1940157"/>
          </a:xfrm>
        </p:spPr>
        <p:txBody>
          <a:bodyPr/>
          <a:lstStyle/>
          <a:p>
            <a:r>
              <a:rPr lang="en-US" altLang="zh-CN" dirty="0" smtClean="0"/>
              <a:t>Our relaxed cell array detection approach could report many false positives.</a:t>
            </a:r>
          </a:p>
          <a:p>
            <a:r>
              <a:rPr lang="en-US" altLang="zh-CN" dirty="0" smtClean="0"/>
              <a:t>Select a subset of all detected cell arrays, having:</a:t>
            </a:r>
          </a:p>
          <a:p>
            <a:pPr lvl="1"/>
            <a:r>
              <a:rPr lang="en-US" altLang="zh-CN" dirty="0" smtClean="0"/>
              <a:t>More true positives</a:t>
            </a:r>
          </a:p>
          <a:p>
            <a:pPr lvl="1"/>
            <a:r>
              <a:rPr lang="en-US" altLang="zh-CN" dirty="0" smtClean="0"/>
              <a:t>Less false positives</a:t>
            </a:r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25</a:t>
            </a:fld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3"/>
          <a:srcRect r="57747"/>
          <a:stretch/>
        </p:blipFill>
        <p:spPr>
          <a:xfrm>
            <a:off x="1295898" y="3068960"/>
            <a:ext cx="3456384" cy="3330663"/>
          </a:xfrm>
          <a:prstGeom prst="rect">
            <a:avLst/>
          </a:prstGeom>
        </p:spPr>
      </p:pic>
      <p:sp>
        <p:nvSpPr>
          <p:cNvPr id="6" name="圆角矩形 8"/>
          <p:cNvSpPr/>
          <p:nvPr/>
        </p:nvSpPr>
        <p:spPr>
          <a:xfrm>
            <a:off x="1655937" y="4265800"/>
            <a:ext cx="1800200" cy="36004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圆角矩形 8"/>
          <p:cNvSpPr/>
          <p:nvPr/>
        </p:nvSpPr>
        <p:spPr>
          <a:xfrm>
            <a:off x="1652169" y="4653136"/>
            <a:ext cx="1803968" cy="30168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圆角矩形 8"/>
          <p:cNvSpPr/>
          <p:nvPr/>
        </p:nvSpPr>
        <p:spPr>
          <a:xfrm>
            <a:off x="1655937" y="4954816"/>
            <a:ext cx="3096344" cy="274384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9" name="Picture 4" descr="https://encrypted-tbn2.gstatic.com/images?q=tbn:ANd9GcQrgXL0Z_lC9TgvjMRcrBlkxpD8T-N67cANGBVhmiP697FmgsuOa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5163" y="3098482"/>
            <a:ext cx="1423045" cy="1423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右大括号 9"/>
          <p:cNvSpPr/>
          <p:nvPr/>
        </p:nvSpPr>
        <p:spPr bwMode="auto">
          <a:xfrm>
            <a:off x="4953288" y="4337808"/>
            <a:ext cx="390869" cy="917120"/>
          </a:xfrm>
          <a:prstGeom prst="rightBrac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3300"/>
              </a:buClr>
              <a:buSzPct val="75000"/>
              <a:buFont typeface="Wingdings" pitchFamily="2" charset="2"/>
              <a:buChar char="p"/>
              <a:tabLst/>
            </a:pPr>
            <a:endParaRPr kumimoji="0" lang="zh-CN" altLang="en-US" sz="1800" b="1" i="0" u="none" strike="noStrike" cap="none" normalizeH="0" baseline="0" smtClean="0">
              <a:ln>
                <a:noFill/>
              </a:ln>
              <a:solidFill>
                <a:schemeClr val="accent2"/>
              </a:solidFill>
              <a:effectLst/>
              <a:latin typeface="Verdana" pitchFamily="34" charset="0"/>
              <a:ea typeface="楷体_GB2312" pitchFamily="49" charset="-122"/>
            </a:endParaRPr>
          </a:p>
        </p:txBody>
      </p:sp>
      <p:sp>
        <p:nvSpPr>
          <p:cNvPr id="11" name="TextBox 19"/>
          <p:cNvSpPr txBox="1"/>
          <p:nvPr/>
        </p:nvSpPr>
        <p:spPr>
          <a:xfrm>
            <a:off x="5652120" y="4572417"/>
            <a:ext cx="11512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accent2"/>
                </a:solidFill>
                <a:latin typeface="Bradley Hand ITC" panose="03070402050302030203" pitchFamily="66" charset="0"/>
              </a:rPr>
              <a:t>3 FPs</a:t>
            </a:r>
          </a:p>
        </p:txBody>
      </p:sp>
      <p:sp>
        <p:nvSpPr>
          <p:cNvPr id="12" name="圆角矩形 11"/>
          <p:cNvSpPr/>
          <p:nvPr/>
        </p:nvSpPr>
        <p:spPr>
          <a:xfrm>
            <a:off x="1633320" y="4005064"/>
            <a:ext cx="1080120" cy="1800200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93135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763"/>
    </mc:Choice>
    <mc:Fallback xmlns="">
      <p:transition spd="slow" advTm="4076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0" grpId="0" animBg="1"/>
      <p:bldP spid="11" grpId="0"/>
      <p:bldP spid="1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Filter out FPs ----- Rule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Cell arrays rarely overlap</a:t>
            </a:r>
          </a:p>
          <a:p>
            <a:pPr lvl="1"/>
            <a:r>
              <a:rPr lang="en-US" altLang="zh-CN" dirty="0" smtClean="0"/>
              <a:t>Empirical study on EUSES [1] and Enron </a:t>
            </a:r>
            <a:r>
              <a:rPr lang="en-US" altLang="zh-CN" sz="1800" dirty="0" smtClean="0"/>
              <a:t>[2] shows that only 0.6% cell arrays overlap.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26</a:t>
            </a:fld>
            <a:endParaRPr lang="zh-CN" altLang="en-US" dirty="0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566738" y="6145762"/>
            <a:ext cx="8239125" cy="669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Verdana" pitchFamily="34" charset="0"/>
                <a:ea typeface="楷体_GB2312" pitchFamily="49" charset="-122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Verdana" pitchFamily="34" charset="0"/>
                <a:ea typeface="楷体_GB2312" pitchFamily="49" charset="-122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Verdana" pitchFamily="34" charset="0"/>
                <a:ea typeface="楷体_GB2312" pitchFamily="49" charset="-122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Verdana" pitchFamily="34" charset="0"/>
                <a:ea typeface="楷体_GB2312" pitchFamily="49" charset="-122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Verdan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  <a:ea typeface="楷体_GB2312" pitchFamily="49" charset="-122"/>
              </a:defRPr>
            </a:lvl9pPr>
          </a:lstStyle>
          <a:p>
            <a:pPr eaLnBrk="1" hangingPunct="1">
              <a:lnSpc>
                <a:spcPct val="125000"/>
              </a:lnSpc>
            </a:pPr>
            <a:r>
              <a:rPr lang="en-US" altLang="zh-CN" sz="1000" b="0" dirty="0" smtClean="0">
                <a:solidFill>
                  <a:srgbClr val="00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[1</a:t>
            </a:r>
            <a:r>
              <a:rPr lang="en-US" altLang="zh-CN" sz="1000" b="0" dirty="0">
                <a:solidFill>
                  <a:srgbClr val="00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] M. Fisher and G. </a:t>
            </a:r>
            <a:r>
              <a:rPr lang="en-US" altLang="zh-CN" sz="1000" b="0" dirty="0" err="1">
                <a:solidFill>
                  <a:srgbClr val="00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Rothermel</a:t>
            </a:r>
            <a:r>
              <a:rPr lang="en-US" altLang="zh-CN" sz="1000" b="0" dirty="0">
                <a:solidFill>
                  <a:srgbClr val="00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, “The EUSES spreadsheet corpus: a shared resource for supporting experimentation with spreadsheet dependability mechanisms,” SIGSOFT </a:t>
            </a:r>
            <a:r>
              <a:rPr lang="en-US" altLang="zh-CN" sz="1000" b="0" dirty="0" err="1">
                <a:solidFill>
                  <a:srgbClr val="00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Softw</a:t>
            </a:r>
            <a:r>
              <a:rPr lang="en-US" altLang="zh-CN" sz="1000" b="0" dirty="0">
                <a:solidFill>
                  <a:srgbClr val="00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 </a:t>
            </a:r>
            <a:r>
              <a:rPr lang="en-US" altLang="zh-CN" sz="1000" b="0" dirty="0" err="1">
                <a:solidFill>
                  <a:srgbClr val="00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Eng</a:t>
            </a:r>
            <a:r>
              <a:rPr lang="en-US" altLang="zh-CN" sz="1000" b="0" dirty="0">
                <a:solidFill>
                  <a:srgbClr val="00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 Notes, vol. 30, no. 4, pp. 1–5, May 2005.</a:t>
            </a:r>
            <a:endParaRPr lang="en-US" altLang="zh-CN" sz="1000" b="0" dirty="0" smtClean="0">
              <a:solidFill>
                <a:srgbClr val="000000"/>
              </a:solidFill>
              <a:latin typeface="Times New Roman" pitchFamily="18" charset="0"/>
              <a:ea typeface="宋体" charset="-122"/>
              <a:cs typeface="Times New Roman" pitchFamily="18" charset="0"/>
            </a:endParaRPr>
          </a:p>
          <a:p>
            <a:pPr eaLnBrk="1" hangingPunct="1">
              <a:lnSpc>
                <a:spcPct val="125000"/>
              </a:lnSpc>
            </a:pPr>
            <a:r>
              <a:rPr lang="en-US" altLang="zh-CN" sz="1000" b="0" dirty="0" smtClean="0">
                <a:solidFill>
                  <a:srgbClr val="00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[2] </a:t>
            </a:r>
            <a:r>
              <a:rPr lang="en-US" altLang="zh-CN" sz="1000" b="0" dirty="0">
                <a:solidFill>
                  <a:srgbClr val="00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F. </a:t>
            </a:r>
            <a:r>
              <a:rPr lang="en-US" altLang="zh-CN" sz="1000" b="0" dirty="0" err="1">
                <a:solidFill>
                  <a:srgbClr val="00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Hermans</a:t>
            </a:r>
            <a:r>
              <a:rPr lang="en-US" altLang="zh-CN" sz="1000" b="0" dirty="0">
                <a:solidFill>
                  <a:srgbClr val="00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 and E. Murphy-Hill, “Enron’s Spreadsheets and Related Emails: A Dataset and Analysis</a:t>
            </a:r>
            <a:r>
              <a:rPr lang="en-US" altLang="zh-CN" sz="1000" b="0" dirty="0" smtClean="0">
                <a:solidFill>
                  <a:srgbClr val="00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.” ICSE 2015.</a:t>
            </a:r>
            <a:endParaRPr lang="en-US" altLang="zh-CN" sz="1000" b="0" dirty="0">
              <a:solidFill>
                <a:srgbClr val="000000"/>
              </a:solidFill>
              <a:latin typeface="Times New Roman" pitchFamily="18" charset="0"/>
              <a:ea typeface="宋体" charset="-122"/>
              <a:cs typeface="Times New Roman" pitchFamily="18" charset="0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3"/>
          <a:srcRect r="57747"/>
          <a:stretch/>
        </p:blipFill>
        <p:spPr>
          <a:xfrm>
            <a:off x="4932040" y="2420888"/>
            <a:ext cx="3456384" cy="3330663"/>
          </a:xfrm>
          <a:prstGeom prst="rect">
            <a:avLst/>
          </a:prstGeom>
        </p:spPr>
      </p:pic>
      <p:sp>
        <p:nvSpPr>
          <p:cNvPr id="7" name="圆角矩形 8"/>
          <p:cNvSpPr/>
          <p:nvPr/>
        </p:nvSpPr>
        <p:spPr>
          <a:xfrm>
            <a:off x="5292079" y="3617728"/>
            <a:ext cx="1800200" cy="36004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圆角矩形 9"/>
          <p:cNvSpPr/>
          <p:nvPr/>
        </p:nvSpPr>
        <p:spPr>
          <a:xfrm>
            <a:off x="5261016" y="3337961"/>
            <a:ext cx="1080120" cy="1800200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dirty="0"/>
          </a:p>
        </p:txBody>
      </p:sp>
      <p:sp>
        <p:nvSpPr>
          <p:cNvPr id="11" name="TextBox 23"/>
          <p:cNvSpPr txBox="1"/>
          <p:nvPr/>
        </p:nvSpPr>
        <p:spPr>
          <a:xfrm>
            <a:off x="145727" y="2924944"/>
            <a:ext cx="3922217" cy="206210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Rule 1:</a:t>
            </a:r>
          </a:p>
          <a:p>
            <a:r>
              <a:rPr lang="en-US" sz="32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If two cell arrays overlap, only one could be true.</a:t>
            </a:r>
            <a:endParaRPr lang="en-US" sz="400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圆角矩形标注 11"/>
          <p:cNvSpPr/>
          <p:nvPr/>
        </p:nvSpPr>
        <p:spPr bwMode="gray">
          <a:xfrm>
            <a:off x="6450319" y="1975943"/>
            <a:ext cx="2236482" cy="919401"/>
          </a:xfrm>
          <a:prstGeom prst="wedgeRoundRectCallout">
            <a:avLst>
              <a:gd name="adj1" fmla="val -52733"/>
              <a:gd name="adj2" fmla="val 118453"/>
              <a:gd name="adj3" fmla="val 16667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altLang="zh-CN" sz="2400" dirty="0" smtClean="0">
                <a:solidFill>
                  <a:schemeClr val="bg1"/>
                </a:solidFill>
                <a:ea typeface="微软雅黑" pitchFamily="34" charset="-122"/>
              </a:rPr>
              <a:t>Only select one of them</a:t>
            </a:r>
            <a:endParaRPr lang="zh-CN" altLang="en-US" sz="2400" dirty="0">
              <a:solidFill>
                <a:schemeClr val="bg1"/>
              </a:solidFill>
              <a:ea typeface="微软雅黑" pitchFamily="34" charset="-122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38499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1988"/>
    </mc:Choice>
    <mc:Fallback xmlns="">
      <p:transition spd="slow" advTm="3198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Filter out FPs ----- Rule 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In order not to mistakenly miss </a:t>
            </a:r>
            <a:r>
              <a:rPr lang="en-US" altLang="zh-CN" dirty="0" smtClean="0"/>
              <a:t>true cell </a:t>
            </a:r>
            <a:r>
              <a:rPr lang="en-US" altLang="zh-CN" dirty="0"/>
              <a:t>arrays, t</a:t>
            </a:r>
            <a:r>
              <a:rPr lang="en-US" altLang="zh-CN" dirty="0" smtClean="0"/>
              <a:t>he </a:t>
            </a:r>
            <a:r>
              <a:rPr lang="en-US" altLang="zh-CN" dirty="0"/>
              <a:t>set of selected </a:t>
            </a:r>
            <a:r>
              <a:rPr lang="en-US" altLang="zh-CN" dirty="0" smtClean="0"/>
              <a:t>cell arrays should </a:t>
            </a:r>
            <a:r>
              <a:rPr lang="en-US" altLang="zh-CN" dirty="0"/>
              <a:t>also be </a:t>
            </a:r>
            <a:r>
              <a:rPr lang="en-US" altLang="zh-CN" dirty="0" smtClean="0"/>
              <a:t>maximized.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27</a:t>
            </a:fld>
            <a:endParaRPr lang="zh-CN" altLang="en-US" dirty="0"/>
          </a:p>
        </p:txBody>
      </p:sp>
      <p:sp>
        <p:nvSpPr>
          <p:cNvPr id="11" name="TextBox 23"/>
          <p:cNvSpPr txBox="1"/>
          <p:nvPr/>
        </p:nvSpPr>
        <p:spPr>
          <a:xfrm>
            <a:off x="178455" y="2924944"/>
            <a:ext cx="4177521" cy="206210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Rule 2:</a:t>
            </a:r>
          </a:p>
          <a:p>
            <a:r>
              <a:rPr lang="en-US" sz="32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The set of selected cell arrays are maximized.</a:t>
            </a:r>
            <a:endParaRPr lang="en-US" sz="400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18" name="图片 17"/>
          <p:cNvPicPr>
            <a:picLocks noChangeAspect="1"/>
          </p:cNvPicPr>
          <p:nvPr/>
        </p:nvPicPr>
        <p:blipFill rotWithShape="1">
          <a:blip r:embed="rId3"/>
          <a:srcRect r="57747"/>
          <a:stretch/>
        </p:blipFill>
        <p:spPr>
          <a:xfrm>
            <a:off x="5364088" y="2852936"/>
            <a:ext cx="3456384" cy="3330663"/>
          </a:xfrm>
          <a:prstGeom prst="rect">
            <a:avLst/>
          </a:prstGeom>
        </p:spPr>
      </p:pic>
      <p:sp>
        <p:nvSpPr>
          <p:cNvPr id="19" name="圆角矩形 8"/>
          <p:cNvSpPr/>
          <p:nvPr/>
        </p:nvSpPr>
        <p:spPr>
          <a:xfrm>
            <a:off x="5724127" y="4049776"/>
            <a:ext cx="1800200" cy="36004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圆角矩形 8"/>
          <p:cNvSpPr/>
          <p:nvPr/>
        </p:nvSpPr>
        <p:spPr>
          <a:xfrm>
            <a:off x="5720359" y="4437112"/>
            <a:ext cx="1803968" cy="30168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圆角矩形 8"/>
          <p:cNvSpPr/>
          <p:nvPr/>
        </p:nvSpPr>
        <p:spPr>
          <a:xfrm>
            <a:off x="5724127" y="4738792"/>
            <a:ext cx="3096344" cy="274384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圆角矩形标注 9"/>
          <p:cNvSpPr/>
          <p:nvPr/>
        </p:nvSpPr>
        <p:spPr bwMode="gray">
          <a:xfrm>
            <a:off x="6647423" y="2604969"/>
            <a:ext cx="1835821" cy="919401"/>
          </a:xfrm>
          <a:prstGeom prst="wedgeRoundRectCallout">
            <a:avLst>
              <a:gd name="adj1" fmla="val 357"/>
              <a:gd name="adj2" fmla="val 128844"/>
              <a:gd name="adj3" fmla="val 16667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altLang="zh-CN" sz="2400" dirty="0" smtClean="0">
                <a:solidFill>
                  <a:schemeClr val="bg1"/>
                </a:solidFill>
                <a:ea typeface="微软雅黑" pitchFamily="34" charset="-122"/>
              </a:rPr>
              <a:t>Select all of them</a:t>
            </a:r>
            <a:endParaRPr lang="zh-CN" altLang="en-US" sz="2400" dirty="0">
              <a:solidFill>
                <a:schemeClr val="bg1"/>
              </a:solidFill>
              <a:ea typeface="微软雅黑" pitchFamily="34" charset="-122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0795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8907"/>
    </mc:Choice>
    <mc:Fallback xmlns="">
      <p:transition spd="slow" advTm="5890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10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Filter out FPs ----- Rule 3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Because a FP’s </a:t>
            </a:r>
            <a:r>
              <a:rPr lang="en-US" altLang="zh-CN" dirty="0"/>
              <a:t>contained cells are put together </a:t>
            </a:r>
            <a:r>
              <a:rPr lang="en-US" altLang="zh-CN" dirty="0">
                <a:solidFill>
                  <a:srgbClr val="FF0000"/>
                </a:solidFill>
              </a:rPr>
              <a:t>in an unreasonable </a:t>
            </a:r>
            <a:r>
              <a:rPr lang="en-US" altLang="zh-CN" dirty="0" smtClean="0">
                <a:solidFill>
                  <a:srgbClr val="FF0000"/>
                </a:solidFill>
              </a:rPr>
              <a:t>way</a:t>
            </a:r>
            <a:r>
              <a:rPr lang="en-US" altLang="zh-CN" dirty="0" smtClean="0"/>
              <a:t>,</a:t>
            </a:r>
            <a:r>
              <a:rPr lang="en-US" altLang="zh-CN" dirty="0" smtClean="0">
                <a:solidFill>
                  <a:srgbClr val="FF0000"/>
                </a:solidFill>
              </a:rPr>
              <a:t> </a:t>
            </a:r>
            <a:r>
              <a:rPr lang="en-US" altLang="zh-CN" dirty="0"/>
              <a:t>c</a:t>
            </a:r>
            <a:r>
              <a:rPr lang="en-US" altLang="zh-CN" dirty="0" smtClean="0"/>
              <a:t>ells in it cannot </a:t>
            </a:r>
            <a:r>
              <a:rPr lang="en-US" altLang="zh-CN" dirty="0"/>
              <a:t>easily be covered by </a:t>
            </a:r>
            <a:r>
              <a:rPr lang="en-US" altLang="zh-CN" dirty="0" smtClean="0"/>
              <a:t>the formula pattern, and causes wrong data.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28</a:t>
            </a:fld>
            <a:endParaRPr lang="zh-CN" altLang="en-US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3"/>
          <a:srcRect r="57747"/>
          <a:stretch/>
        </p:blipFill>
        <p:spPr>
          <a:xfrm>
            <a:off x="5032192" y="2834641"/>
            <a:ext cx="3456384" cy="3330663"/>
          </a:xfrm>
          <a:prstGeom prst="rect">
            <a:avLst/>
          </a:prstGeom>
        </p:spPr>
      </p:pic>
      <p:sp>
        <p:nvSpPr>
          <p:cNvPr id="7" name="圆角矩形 8"/>
          <p:cNvSpPr/>
          <p:nvPr/>
        </p:nvSpPr>
        <p:spPr>
          <a:xfrm>
            <a:off x="5392231" y="4031481"/>
            <a:ext cx="1800200" cy="36004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圆角矩形 9"/>
          <p:cNvSpPr/>
          <p:nvPr/>
        </p:nvSpPr>
        <p:spPr>
          <a:xfrm>
            <a:off x="5361168" y="3751714"/>
            <a:ext cx="1080120" cy="1800200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dirty="0"/>
          </a:p>
        </p:txBody>
      </p:sp>
      <p:sp>
        <p:nvSpPr>
          <p:cNvPr id="11" name="TextBox 23"/>
          <p:cNvSpPr txBox="1"/>
          <p:nvPr/>
        </p:nvSpPr>
        <p:spPr>
          <a:xfrm>
            <a:off x="178455" y="3212976"/>
            <a:ext cx="4177521" cy="206210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Rule 3:</a:t>
            </a:r>
          </a:p>
          <a:p>
            <a:r>
              <a:rPr lang="en-US" sz="32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The set of selected cell arrays have minimal errors.</a:t>
            </a:r>
            <a:endParaRPr lang="en-US" sz="4000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12" name="组合 11"/>
          <p:cNvGrpSpPr/>
          <p:nvPr/>
        </p:nvGrpSpPr>
        <p:grpSpPr>
          <a:xfrm>
            <a:off x="6688376" y="4099721"/>
            <a:ext cx="714942" cy="551294"/>
            <a:chOff x="7113292" y="3989815"/>
            <a:chExt cx="714942" cy="551294"/>
          </a:xfrm>
        </p:grpSpPr>
        <p:sp>
          <p:nvSpPr>
            <p:cNvPr id="13" name="爆炸形 1 12"/>
            <p:cNvSpPr/>
            <p:nvPr/>
          </p:nvSpPr>
          <p:spPr>
            <a:xfrm>
              <a:off x="7113292" y="3989815"/>
              <a:ext cx="650452" cy="300593"/>
            </a:xfrm>
            <a:prstGeom prst="irregularSeal1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b="1" dirty="0" smtClean="0"/>
                <a:t>3</a:t>
              </a:r>
              <a:endParaRPr lang="zh-CN" altLang="en-US" b="1" dirty="0"/>
            </a:p>
          </p:txBody>
        </p:sp>
        <p:sp>
          <p:nvSpPr>
            <p:cNvPr id="14" name="爆炸形 1 13"/>
            <p:cNvSpPr/>
            <p:nvPr/>
          </p:nvSpPr>
          <p:spPr>
            <a:xfrm>
              <a:off x="7177782" y="4240516"/>
              <a:ext cx="650452" cy="300593"/>
            </a:xfrm>
            <a:prstGeom prst="irregularSeal1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b="1" dirty="0" smtClean="0"/>
                <a:t>3</a:t>
              </a:r>
              <a:endParaRPr lang="zh-CN" altLang="en-US" b="1" dirty="0"/>
            </a:p>
          </p:txBody>
        </p:sp>
      </p:grpSp>
      <p:sp>
        <p:nvSpPr>
          <p:cNvPr id="15" name="圆角矩形 8"/>
          <p:cNvSpPr/>
          <p:nvPr/>
        </p:nvSpPr>
        <p:spPr>
          <a:xfrm>
            <a:off x="5392232" y="4418817"/>
            <a:ext cx="1803968" cy="30168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圆角矩形标注 15"/>
          <p:cNvSpPr/>
          <p:nvPr/>
        </p:nvSpPr>
        <p:spPr bwMode="gray">
          <a:xfrm>
            <a:off x="7448536" y="3686350"/>
            <a:ext cx="1507485" cy="510778"/>
          </a:xfrm>
          <a:prstGeom prst="wedgeRoundRectCallout">
            <a:avLst>
              <a:gd name="adj1" fmla="val -52733"/>
              <a:gd name="adj2" fmla="val 118453"/>
              <a:gd name="adj3" fmla="val 16667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altLang="zh-CN" sz="2400" dirty="0" smtClean="0">
                <a:solidFill>
                  <a:schemeClr val="bg1"/>
                </a:solidFill>
                <a:ea typeface="微软雅黑" pitchFamily="34" charset="-122"/>
              </a:rPr>
              <a:t>2 errors</a:t>
            </a:r>
            <a:endParaRPr lang="zh-CN" altLang="en-US" sz="2400" dirty="0">
              <a:solidFill>
                <a:schemeClr val="bg1"/>
              </a:solidFill>
              <a:ea typeface="微软雅黑" pitchFamily="34" charset="-122"/>
            </a:endParaRPr>
          </a:p>
        </p:txBody>
      </p:sp>
      <p:sp>
        <p:nvSpPr>
          <p:cNvPr id="17" name="圆角矩形标注 16"/>
          <p:cNvSpPr/>
          <p:nvPr/>
        </p:nvSpPr>
        <p:spPr bwMode="gray">
          <a:xfrm>
            <a:off x="4211960" y="2834641"/>
            <a:ext cx="1507485" cy="510778"/>
          </a:xfrm>
          <a:prstGeom prst="wedgeRoundRectCallout">
            <a:avLst>
              <a:gd name="adj1" fmla="val 28747"/>
              <a:gd name="adj2" fmla="val 145173"/>
              <a:gd name="adj3" fmla="val 16667"/>
            </a:avLst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altLang="zh-CN" sz="2400" dirty="0" smtClean="0">
                <a:solidFill>
                  <a:schemeClr val="bg1"/>
                </a:solidFill>
                <a:ea typeface="微软雅黑" pitchFamily="34" charset="-122"/>
              </a:rPr>
              <a:t>No error</a:t>
            </a:r>
            <a:endParaRPr lang="zh-CN" altLang="en-US" sz="2400" dirty="0">
              <a:solidFill>
                <a:schemeClr val="bg1"/>
              </a:solidFill>
              <a:ea typeface="微软雅黑" pitchFamily="34" charset="-122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28740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30"/>
    </mc:Choice>
    <mc:Fallback xmlns="">
      <p:transition spd="slow" advTm="203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10" grpId="0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4375" y="2348880"/>
            <a:ext cx="7864563" cy="343806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CACheck </a:t>
            </a:r>
            <a:r>
              <a:rPr lang="en-US" altLang="zh-CN" dirty="0" smtClean="0"/>
              <a:t>implementation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66738" y="1077913"/>
            <a:ext cx="8001000" cy="1919039"/>
          </a:xfrm>
        </p:spPr>
        <p:txBody>
          <a:bodyPr/>
          <a:lstStyle/>
          <a:p>
            <a:r>
              <a:rPr lang="en-US" altLang="zh-CN" dirty="0" smtClean="0"/>
              <a:t>CACheck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Annotate the smells in the resulted spreadsheets</a:t>
            </a:r>
            <a:endParaRPr lang="zh-CN" altLang="en-US" dirty="0"/>
          </a:p>
        </p:txBody>
      </p:sp>
      <p:sp>
        <p:nvSpPr>
          <p:cNvPr id="5" name="圆角矩形 4"/>
          <p:cNvSpPr/>
          <p:nvPr/>
        </p:nvSpPr>
        <p:spPr bwMode="gray">
          <a:xfrm>
            <a:off x="1789073" y="5201904"/>
            <a:ext cx="2494895" cy="369734"/>
          </a:xfrm>
          <a:prstGeom prst="roundRect">
            <a:avLst/>
          </a:prstGeom>
          <a:noFill/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endParaRPr lang="zh-CN" altLang="en-US" sz="24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ea typeface="微软雅黑" pitchFamily="34" charset="-122"/>
            </a:endParaRPr>
          </a:p>
        </p:txBody>
      </p:sp>
      <p:sp>
        <p:nvSpPr>
          <p:cNvPr id="8" name="圆角矩形 7"/>
          <p:cNvSpPr/>
          <p:nvPr/>
        </p:nvSpPr>
        <p:spPr bwMode="gray">
          <a:xfrm>
            <a:off x="2245739" y="4248604"/>
            <a:ext cx="2445990" cy="880384"/>
          </a:xfrm>
          <a:prstGeom prst="roundRect">
            <a:avLst/>
          </a:prstGeom>
          <a:noFill/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endParaRPr lang="zh-CN" altLang="en-US" sz="24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ea typeface="微软雅黑" pitchFamily="34" charset="-122"/>
            </a:endParaRPr>
          </a:p>
        </p:txBody>
      </p:sp>
      <p:sp>
        <p:nvSpPr>
          <p:cNvPr id="13" name="Rectangle 14"/>
          <p:cNvSpPr/>
          <p:nvPr/>
        </p:nvSpPr>
        <p:spPr bwMode="gray">
          <a:xfrm>
            <a:off x="1763688" y="5229200"/>
            <a:ext cx="1440160" cy="328790"/>
          </a:xfrm>
          <a:prstGeom prst="rect">
            <a:avLst/>
          </a:prstGeom>
          <a:solidFill>
            <a:srgbClr val="0070C0">
              <a:alpha val="50000"/>
            </a:srgbClr>
          </a:solidFill>
          <a:ln w="19050" cap="rnd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ctr"/>
            <a:endParaRPr lang="en-US" sz="24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ea typeface="微软雅黑" pitchFamily="34" charset="-122"/>
            </a:endParaRPr>
          </a:p>
        </p:txBody>
      </p:sp>
      <p:sp>
        <p:nvSpPr>
          <p:cNvPr id="14" name="圆角矩形 13"/>
          <p:cNvSpPr/>
          <p:nvPr/>
        </p:nvSpPr>
        <p:spPr bwMode="gray">
          <a:xfrm>
            <a:off x="5072193" y="5013874"/>
            <a:ext cx="3197690" cy="791390"/>
          </a:xfrm>
          <a:prstGeom prst="roundRect">
            <a:avLst/>
          </a:prstGeom>
          <a:noFill/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endParaRPr lang="zh-CN" altLang="en-US" sz="24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ea typeface="微软雅黑" pitchFamily="34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29</a:t>
            </a:fld>
            <a:endParaRPr lang="zh-CN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3882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63"/>
    </mc:Choice>
    <mc:Fallback xmlns="">
      <p:transition spd="slow" advTm="216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8" grpId="0" animBg="1"/>
      <p:bldP spid="8" grpId="1" animBg="1"/>
      <p:bldP spid="13" grpId="0" animBg="1"/>
      <p:bldP spid="13" grpId="1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Spreadsheet errors matter!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KPMG and Coopers &amp; Lybrand have reported </a:t>
            </a:r>
            <a:r>
              <a:rPr lang="en-US" altLang="zh-CN" dirty="0" smtClean="0"/>
              <a:t>finding errors in more </a:t>
            </a:r>
            <a:r>
              <a:rPr lang="en-US" altLang="zh-CN" dirty="0"/>
              <a:t>than </a:t>
            </a:r>
            <a:r>
              <a:rPr lang="en-US" altLang="zh-CN" dirty="0">
                <a:solidFill>
                  <a:srgbClr val="FF0000"/>
                </a:solidFill>
              </a:rPr>
              <a:t>90%</a:t>
            </a:r>
            <a:r>
              <a:rPr lang="en-US" altLang="zh-CN" dirty="0"/>
              <a:t> </a:t>
            </a:r>
            <a:r>
              <a:rPr lang="en-US" altLang="zh-CN" dirty="0" smtClean="0"/>
              <a:t>spreadsheets.</a:t>
            </a:r>
          </a:p>
          <a:p>
            <a:endParaRPr lang="en-US" altLang="zh-CN" dirty="0" smtClean="0"/>
          </a:p>
          <a:p>
            <a:r>
              <a:rPr lang="en-GB" altLang="zh-CN" dirty="0"/>
              <a:t>The European Spreadsheet Risks Group lists </a:t>
            </a:r>
            <a:r>
              <a:rPr lang="en-GB" altLang="zh-CN" dirty="0">
                <a:solidFill>
                  <a:srgbClr val="FF0000"/>
                </a:solidFill>
              </a:rPr>
              <a:t>72</a:t>
            </a:r>
            <a:r>
              <a:rPr lang="en-GB" altLang="zh-CN" dirty="0"/>
              <a:t> publicly reported errors of up to </a:t>
            </a:r>
            <a:r>
              <a:rPr lang="en-GB" altLang="zh-CN" dirty="0">
                <a:solidFill>
                  <a:srgbClr val="FF0000"/>
                </a:solidFill>
              </a:rPr>
              <a:t>$1billion</a:t>
            </a:r>
            <a:r>
              <a:rPr lang="en-GB" altLang="zh-CN" dirty="0"/>
              <a:t> due to inadequate spreadsheets and/or spreadsheet controls.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3</a:t>
            </a:fld>
            <a:endParaRPr lang="zh-CN" altLang="en-US" dirty="0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467453" y="6546700"/>
            <a:ext cx="8239125" cy="266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Verdana" pitchFamily="34" charset="0"/>
                <a:ea typeface="楷体_GB2312" pitchFamily="49" charset="-122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Verdana" pitchFamily="34" charset="0"/>
                <a:ea typeface="楷体_GB2312" pitchFamily="49" charset="-122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Verdana" pitchFamily="34" charset="0"/>
                <a:ea typeface="楷体_GB2312" pitchFamily="49" charset="-122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Verdana" pitchFamily="34" charset="0"/>
                <a:ea typeface="楷体_GB2312" pitchFamily="49" charset="-122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Verdan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  <a:ea typeface="楷体_GB2312" pitchFamily="49" charset="-122"/>
              </a:defRPr>
            </a:lvl9pPr>
          </a:lstStyle>
          <a:p>
            <a:pPr eaLnBrk="1" hangingPunct="1">
              <a:lnSpc>
                <a:spcPct val="125000"/>
              </a:lnSpc>
            </a:pPr>
            <a:r>
              <a:rPr lang="en-US" altLang="zh-CN" sz="1000" b="0" dirty="0" smtClean="0">
                <a:solidFill>
                  <a:srgbClr val="00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[1</a:t>
            </a:r>
            <a:r>
              <a:rPr lang="en-US" altLang="zh-CN" sz="1000" b="0" dirty="0">
                <a:solidFill>
                  <a:srgbClr val="00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] </a:t>
            </a:r>
            <a:r>
              <a:rPr lang="en-US" altLang="zh-CN" sz="1000" b="0" dirty="0" err="1">
                <a:solidFill>
                  <a:srgbClr val="00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EuSpRIG</a:t>
            </a:r>
            <a:r>
              <a:rPr lang="en-US" altLang="zh-CN" sz="1000" b="0" dirty="0">
                <a:solidFill>
                  <a:srgbClr val="00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 Horror Stories, </a:t>
            </a:r>
            <a:r>
              <a:rPr lang="en-US" altLang="zh-CN" sz="1000" b="0" dirty="0">
                <a:solidFill>
                  <a:srgbClr val="000000"/>
                </a:solidFill>
                <a:latin typeface="Times New Roman" pitchFamily="18" charset="0"/>
                <a:ea typeface="宋体" charset="-122"/>
                <a:cs typeface="Times New Roman" pitchFamily="18" charset="0"/>
                <a:hlinkClick r:id="rId2"/>
              </a:rPr>
              <a:t>http://</a:t>
            </a:r>
            <a:r>
              <a:rPr lang="en-US" altLang="zh-CN" sz="1000" b="0" dirty="0" smtClean="0">
                <a:solidFill>
                  <a:srgbClr val="000000"/>
                </a:solidFill>
                <a:latin typeface="Times New Roman" pitchFamily="18" charset="0"/>
                <a:ea typeface="宋体" charset="-122"/>
                <a:cs typeface="Times New Roman" pitchFamily="18" charset="0"/>
                <a:hlinkClick r:id="rId2"/>
              </a:rPr>
              <a:t>www.eusprig.org/horror-stories.htm</a:t>
            </a:r>
            <a:endParaRPr lang="en-US" altLang="zh-CN" sz="1000" b="0" dirty="0">
              <a:solidFill>
                <a:srgbClr val="000000"/>
              </a:solidFill>
              <a:latin typeface="Times New Roman" pitchFamily="18" charset="0"/>
              <a:ea typeface="宋体" charset="-122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5463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"/>
    </mc:Choice>
    <mc:Fallback xmlns="">
      <p:transition spd="slow" advTm="3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Evaluation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66738" y="1077913"/>
            <a:ext cx="7605662" cy="5741987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RQ1</a:t>
            </a:r>
            <a:r>
              <a:rPr lang="en-US" altLang="zh-CN" dirty="0"/>
              <a:t>: </a:t>
            </a:r>
            <a:r>
              <a:rPr lang="en-US" altLang="zh-CN" b="1" dirty="0">
                <a:solidFill>
                  <a:srgbClr val="FF0000"/>
                </a:solidFill>
              </a:rPr>
              <a:t>How common</a:t>
            </a:r>
            <a:r>
              <a:rPr lang="en-US" altLang="zh-CN" dirty="0"/>
              <a:t> are ambiguous computation smells in real-life spreadsheets</a:t>
            </a:r>
            <a:r>
              <a:rPr lang="en-US" altLang="zh-CN" dirty="0" smtClean="0"/>
              <a:t>?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RQ2</a:t>
            </a:r>
            <a:r>
              <a:rPr lang="en-US" altLang="zh-CN" dirty="0"/>
              <a:t>: Can </a:t>
            </a:r>
            <a:r>
              <a:rPr lang="en-US" altLang="zh-CN" dirty="0" smtClean="0"/>
              <a:t>CACheck </a:t>
            </a:r>
            <a:r>
              <a:rPr lang="en-US" altLang="zh-CN" dirty="0"/>
              <a:t>detect </a:t>
            </a:r>
            <a:r>
              <a:rPr lang="en-US" altLang="zh-CN" dirty="0" smtClean="0"/>
              <a:t>ambiguous </a:t>
            </a:r>
            <a:r>
              <a:rPr lang="en-US" altLang="zh-CN" dirty="0"/>
              <a:t>computation smells </a:t>
            </a:r>
            <a:r>
              <a:rPr lang="en-US" altLang="zh-CN" b="1" dirty="0">
                <a:solidFill>
                  <a:srgbClr val="FF0000"/>
                </a:solidFill>
              </a:rPr>
              <a:t>precisely</a:t>
            </a:r>
            <a:r>
              <a:rPr lang="en-US" altLang="zh-CN" dirty="0"/>
              <a:t>?</a:t>
            </a:r>
          </a:p>
          <a:p>
            <a:pPr marL="471487" lvl="1" indent="0">
              <a:buNone/>
            </a:pPr>
            <a:endParaRPr lang="en-US" altLang="zh-CN" dirty="0" smtClean="0"/>
          </a:p>
          <a:p>
            <a:r>
              <a:rPr lang="en-US" altLang="zh-CN" dirty="0" smtClean="0"/>
              <a:t>RQ3: </a:t>
            </a:r>
            <a:r>
              <a:rPr lang="en-US" altLang="zh-CN" dirty="0"/>
              <a:t>Are ambiguous computation smells </a:t>
            </a:r>
            <a:r>
              <a:rPr lang="en-US" altLang="zh-CN" b="1" dirty="0">
                <a:solidFill>
                  <a:srgbClr val="FF0000"/>
                </a:solidFill>
              </a:rPr>
              <a:t>harmful</a:t>
            </a:r>
            <a:r>
              <a:rPr lang="en-US" altLang="zh-CN" dirty="0"/>
              <a:t>? </a:t>
            </a:r>
            <a:endParaRPr lang="en-US" altLang="zh-CN" dirty="0" smtClean="0"/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30</a:t>
            </a:fld>
            <a:endParaRPr lang="zh-CN" altLang="en-US" dirty="0"/>
          </a:p>
        </p:txBody>
      </p:sp>
      <p:sp>
        <p:nvSpPr>
          <p:cNvPr id="5" name="TextBox 23"/>
          <p:cNvSpPr txBox="1"/>
          <p:nvPr/>
        </p:nvSpPr>
        <p:spPr>
          <a:xfrm>
            <a:off x="580660" y="5013176"/>
            <a:ext cx="7015676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Comic Sans MS" panose="030F0702030302020204" pitchFamily="66" charset="0"/>
              </a:rPr>
              <a:t>Experimental subject: EUSES [1]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566738" y="6354340"/>
            <a:ext cx="8239125" cy="4590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Verdana" pitchFamily="34" charset="0"/>
                <a:ea typeface="楷体_GB2312" pitchFamily="49" charset="-122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Verdana" pitchFamily="34" charset="0"/>
                <a:ea typeface="楷体_GB2312" pitchFamily="49" charset="-122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Verdana" pitchFamily="34" charset="0"/>
                <a:ea typeface="楷体_GB2312" pitchFamily="49" charset="-122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Verdana" pitchFamily="34" charset="0"/>
                <a:ea typeface="楷体_GB2312" pitchFamily="49" charset="-122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Verdana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Verdana" pitchFamily="34" charset="0"/>
                <a:ea typeface="楷体_GB2312" pitchFamily="49" charset="-122"/>
              </a:defRPr>
            </a:lvl9pPr>
          </a:lstStyle>
          <a:p>
            <a:pPr eaLnBrk="1" hangingPunct="1">
              <a:lnSpc>
                <a:spcPct val="125000"/>
              </a:lnSpc>
            </a:pPr>
            <a:r>
              <a:rPr lang="en-US" altLang="zh-CN" sz="1000" b="0" dirty="0" smtClean="0">
                <a:solidFill>
                  <a:srgbClr val="00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[1</a:t>
            </a:r>
            <a:r>
              <a:rPr lang="en-US" altLang="zh-CN" sz="1000" b="0" dirty="0">
                <a:solidFill>
                  <a:srgbClr val="00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] M. Fisher and G. </a:t>
            </a:r>
            <a:r>
              <a:rPr lang="en-US" altLang="zh-CN" sz="1000" b="0" dirty="0" err="1">
                <a:solidFill>
                  <a:srgbClr val="00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Rothermel</a:t>
            </a:r>
            <a:r>
              <a:rPr lang="en-US" altLang="zh-CN" sz="1000" b="0" dirty="0">
                <a:solidFill>
                  <a:srgbClr val="00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, “The EUSES spreadsheet corpus: a shared resource for supporting experimentation with spreadsheet dependability mechanisms,” SIGSOFT </a:t>
            </a:r>
            <a:r>
              <a:rPr lang="en-US" altLang="zh-CN" sz="1000" b="0" dirty="0" err="1">
                <a:solidFill>
                  <a:srgbClr val="00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Softw</a:t>
            </a:r>
            <a:r>
              <a:rPr lang="en-US" altLang="zh-CN" sz="1000" b="0" dirty="0">
                <a:solidFill>
                  <a:srgbClr val="00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 </a:t>
            </a:r>
            <a:r>
              <a:rPr lang="en-US" altLang="zh-CN" sz="1000" b="0" dirty="0" err="1">
                <a:solidFill>
                  <a:srgbClr val="00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Eng</a:t>
            </a:r>
            <a:r>
              <a:rPr lang="en-US" altLang="zh-CN" sz="1000" b="0" dirty="0">
                <a:solidFill>
                  <a:srgbClr val="00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 Notes, vol. 30, no. 4, pp. 1–5, May 2005</a:t>
            </a:r>
            <a:r>
              <a:rPr lang="en-US" altLang="zh-CN" sz="1000" b="0" dirty="0" smtClean="0">
                <a:solidFill>
                  <a:srgbClr val="000000"/>
                </a:solidFill>
                <a:latin typeface="Times New Roman" pitchFamily="18" charset="0"/>
                <a:ea typeface="宋体" charset="-122"/>
                <a:cs typeface="Times New Roman" pitchFamily="18" charset="0"/>
              </a:rPr>
              <a:t>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81758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"/>
    </mc:Choice>
    <mc:Fallback xmlns="">
      <p:transition spd="slow" advTm="8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How common? (RQ1)</a:t>
            </a:r>
            <a:endParaRPr lang="zh-CN" altLang="en-US" dirty="0"/>
          </a:p>
        </p:txBody>
      </p:sp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302943"/>
              </p:ext>
            </p:extLst>
          </p:nvPr>
        </p:nvGraphicFramePr>
        <p:xfrm>
          <a:off x="395536" y="2168557"/>
          <a:ext cx="8280920" cy="42779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6">
                  <a:extLst>
                    <a:ext uri="{9D8B030D-6E8A-4147-A177-3AD203B41FA5}">
                      <a16:colId xmlns="" xmlns:a16="http://schemas.microsoft.com/office/drawing/2014/main" val="2415611317"/>
                    </a:ext>
                  </a:extLst>
                </a:gridCol>
                <a:gridCol w="2592288"/>
                <a:gridCol w="3240360">
                  <a:extLst>
                    <a:ext uri="{9D8B030D-6E8A-4147-A177-3AD203B41FA5}">
                      <a16:colId xmlns="" xmlns:a16="http://schemas.microsoft.com/office/drawing/2014/main" val="1473840472"/>
                    </a:ext>
                  </a:extLst>
                </a:gridCol>
                <a:gridCol w="1224136">
                  <a:extLst>
                    <a:ext uri="{9D8B030D-6E8A-4147-A177-3AD203B41FA5}">
                      <a16:colId xmlns="" xmlns:a16="http://schemas.microsoft.com/office/drawing/2014/main" val="3621203511"/>
                    </a:ext>
                  </a:extLst>
                </a:gridCol>
              </a:tblGrid>
              <a:tr h="314093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Category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Cell array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(CA)</a:t>
                      </a:r>
                      <a:endParaRPr lang="zh-CN" sz="20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Smelly cell</a:t>
                      </a:r>
                      <a:r>
                        <a:rPr lang="en-US" altLang="zh-CN" sz="1600" kern="100" baseline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600" kern="1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arrays</a:t>
                      </a:r>
                    </a:p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(SCA)</a:t>
                      </a:r>
                      <a:endParaRPr lang="zh-CN" sz="1600" kern="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en-US" altLang="zh-CN" sz="1600" kern="1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SCA / CA</a:t>
                      </a:r>
                      <a:endParaRPr lang="zh-CN" sz="1600" kern="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818958798"/>
                  </a:ext>
                </a:extLst>
              </a:tr>
              <a:tr h="3140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cs101</a:t>
                      </a:r>
                      <a:endParaRPr lang="zh-CN" sz="20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n-US" sz="1600" kern="8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39</a:t>
                      </a:r>
                      <a:endParaRPr lang="zh-CN" sz="1600" kern="800" dirty="0">
                        <a:effectLst/>
                        <a:latin typeface="Palatino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n-US" sz="1600" kern="8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</a:t>
                      </a:r>
                      <a:endParaRPr lang="zh-CN" sz="1600" kern="800" dirty="0">
                        <a:effectLst/>
                        <a:latin typeface="Palatino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n-US" sz="1600" kern="8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30.8%</a:t>
                      </a:r>
                      <a:endParaRPr lang="zh-CN" sz="1600" kern="800">
                        <a:effectLst/>
                        <a:latin typeface="Palatino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140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database</a:t>
                      </a:r>
                      <a:endParaRPr lang="zh-CN" sz="20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n-US" sz="1600" kern="8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3,271</a:t>
                      </a:r>
                      <a:endParaRPr lang="zh-CN" sz="1600" kern="800" dirty="0">
                        <a:effectLst/>
                        <a:latin typeface="Palatino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n-US" sz="1600" kern="8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448</a:t>
                      </a:r>
                      <a:endParaRPr lang="zh-CN" sz="1600" kern="800" dirty="0">
                        <a:effectLst/>
                        <a:latin typeface="Palatino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n-US" sz="1600" kern="8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13.7%</a:t>
                      </a:r>
                      <a:endParaRPr lang="zh-CN" sz="1600" kern="800">
                        <a:effectLst/>
                        <a:latin typeface="Palatino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872106477"/>
                  </a:ext>
                </a:extLst>
              </a:tr>
              <a:tr h="3140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filby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n-US" sz="1600" kern="8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</a:t>
                      </a:r>
                      <a:endParaRPr lang="zh-CN" sz="1600" kern="800" dirty="0">
                        <a:effectLst/>
                        <a:latin typeface="Palatino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n-US" sz="1600" kern="8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</a:t>
                      </a:r>
                      <a:endParaRPr lang="zh-CN" sz="1600" kern="800" dirty="0">
                        <a:effectLst/>
                        <a:latin typeface="Palatino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n-US" sz="1600" kern="8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n.a.</a:t>
                      </a:r>
                      <a:endParaRPr lang="zh-CN" sz="1600" kern="800">
                        <a:effectLst/>
                        <a:latin typeface="Palatino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572340033"/>
                  </a:ext>
                </a:extLst>
              </a:tr>
              <a:tr h="3140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financial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n-US" sz="1600" kern="8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7,008</a:t>
                      </a:r>
                      <a:endParaRPr lang="zh-CN" sz="1600" kern="800" dirty="0">
                        <a:effectLst/>
                        <a:latin typeface="Palatino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n-US" sz="1600" kern="8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1,259</a:t>
                      </a:r>
                      <a:endParaRPr lang="zh-CN" sz="1600" kern="800" dirty="0">
                        <a:effectLst/>
                        <a:latin typeface="Palatino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n-US" sz="1600" kern="8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18.0%</a:t>
                      </a:r>
                      <a:endParaRPr lang="zh-CN" sz="1600" kern="800">
                        <a:effectLst/>
                        <a:latin typeface="Palatino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835586869"/>
                  </a:ext>
                </a:extLst>
              </a:tr>
              <a:tr h="3140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forms3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n-US" sz="1600" kern="8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150</a:t>
                      </a:r>
                      <a:endParaRPr lang="zh-CN" sz="1600" kern="800" dirty="0">
                        <a:effectLst/>
                        <a:latin typeface="Palatino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n-US" sz="1600" kern="8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16</a:t>
                      </a:r>
                      <a:endParaRPr lang="zh-CN" sz="1600" kern="800" dirty="0">
                        <a:effectLst/>
                        <a:latin typeface="Palatino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n-US" sz="1600" kern="8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10.7%</a:t>
                      </a:r>
                      <a:endParaRPr lang="zh-CN" sz="1600" kern="800">
                        <a:effectLst/>
                        <a:latin typeface="Palatino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218551806"/>
                  </a:ext>
                </a:extLst>
              </a:tr>
              <a:tr h="3140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grades</a:t>
                      </a:r>
                      <a:endParaRPr lang="zh-CN" sz="20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n-US" sz="1600" kern="8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2,955</a:t>
                      </a:r>
                      <a:endParaRPr lang="zh-CN" sz="1600" kern="800" dirty="0">
                        <a:effectLst/>
                        <a:latin typeface="Palatino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n-US" sz="1600" kern="8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666</a:t>
                      </a:r>
                      <a:endParaRPr lang="zh-CN" sz="1600" kern="800" dirty="0">
                        <a:effectLst/>
                        <a:latin typeface="Palatino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n-US" sz="1600" kern="8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22.5%</a:t>
                      </a:r>
                      <a:endParaRPr lang="zh-CN" sz="1600" kern="800">
                        <a:effectLst/>
                        <a:latin typeface="Palatino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810705359"/>
                  </a:ext>
                </a:extLst>
              </a:tr>
              <a:tr h="3140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homework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n-US" sz="1600" kern="8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2,702</a:t>
                      </a:r>
                      <a:endParaRPr lang="zh-CN" sz="1600" kern="800" dirty="0">
                        <a:effectLst/>
                        <a:latin typeface="Palatino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n-US" sz="1600" kern="8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343</a:t>
                      </a:r>
                      <a:endParaRPr lang="zh-CN" sz="1600" kern="800" dirty="0">
                        <a:effectLst/>
                        <a:latin typeface="Palatino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n-US" sz="1600" kern="8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12.7%</a:t>
                      </a:r>
                      <a:endParaRPr lang="zh-CN" sz="1600" kern="800">
                        <a:effectLst/>
                        <a:latin typeface="Palatino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2429276159"/>
                  </a:ext>
                </a:extLst>
              </a:tr>
              <a:tr h="3140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inventory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n-US" sz="1600" kern="8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3,903</a:t>
                      </a:r>
                      <a:endParaRPr lang="zh-CN" sz="1600" kern="800" dirty="0">
                        <a:effectLst/>
                        <a:latin typeface="Palatino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n-US" sz="1600" kern="8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517</a:t>
                      </a:r>
                      <a:endParaRPr lang="zh-CN" sz="1600" kern="800" dirty="0">
                        <a:effectLst/>
                        <a:latin typeface="Palatino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n-US" sz="1600" kern="8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13.2%</a:t>
                      </a:r>
                      <a:endParaRPr lang="zh-CN" sz="1600" kern="800">
                        <a:effectLst/>
                        <a:latin typeface="Palatino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2134950755"/>
                  </a:ext>
                </a:extLst>
              </a:tr>
              <a:tr h="3140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jackson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n-US" sz="1600" kern="8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</a:t>
                      </a:r>
                      <a:endParaRPr lang="zh-CN" sz="1600" kern="800" dirty="0">
                        <a:effectLst/>
                        <a:latin typeface="Palatino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n-US" sz="1600" kern="8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</a:t>
                      </a:r>
                      <a:endParaRPr lang="zh-CN" sz="1600" kern="800">
                        <a:effectLst/>
                        <a:latin typeface="Palatino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n-US" sz="1600" kern="8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n.a.</a:t>
                      </a:r>
                      <a:endParaRPr lang="zh-CN" sz="1600" kern="800" dirty="0">
                        <a:effectLst/>
                        <a:latin typeface="Palatino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830700227"/>
                  </a:ext>
                </a:extLst>
              </a:tr>
              <a:tr h="3140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modeling</a:t>
                      </a:r>
                      <a:endParaRPr lang="zh-CN" sz="2000" kern="1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n-US" sz="1600" kern="8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2,018</a:t>
                      </a:r>
                      <a:endParaRPr lang="zh-CN" sz="1600" kern="800" dirty="0">
                        <a:effectLst/>
                        <a:latin typeface="Palatino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n-US" sz="1600" kern="8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182</a:t>
                      </a:r>
                      <a:endParaRPr lang="zh-CN" sz="1600" kern="800">
                        <a:effectLst/>
                        <a:latin typeface="Palatino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n-US" sz="1600" kern="8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9.0%</a:t>
                      </a:r>
                      <a:endParaRPr lang="zh-CN" sz="1600" kern="800" dirty="0">
                        <a:effectLst/>
                        <a:latin typeface="Palatino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980071613"/>
                  </a:ext>
                </a:extLst>
              </a:tr>
              <a:tr h="3140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personal</a:t>
                      </a:r>
                      <a:endParaRPr lang="zh-CN" sz="20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n-US" sz="1600" kern="8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131</a:t>
                      </a:r>
                      <a:endParaRPr lang="zh-CN" sz="1600" kern="800" dirty="0">
                        <a:effectLst/>
                        <a:latin typeface="Palatino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n-US" sz="1600" kern="8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</a:t>
                      </a:r>
                      <a:endParaRPr lang="zh-CN" sz="1600" kern="800">
                        <a:effectLst/>
                        <a:latin typeface="Palatino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n-US" sz="1600" kern="8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0.0%</a:t>
                      </a:r>
                      <a:endParaRPr lang="zh-CN" sz="1600" kern="800" dirty="0">
                        <a:effectLst/>
                        <a:latin typeface="Palatino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304987772"/>
                  </a:ext>
                </a:extLst>
              </a:tr>
              <a:tr h="314093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zh-CN" altLang="en-US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8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22,177</a:t>
                      </a:r>
                      <a:endParaRPr lang="zh-CN" sz="1600" kern="800" dirty="0">
                        <a:effectLst/>
                        <a:latin typeface="Palatino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8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3,443</a:t>
                      </a:r>
                      <a:endParaRPr lang="zh-CN" sz="1600" kern="800" dirty="0">
                        <a:effectLst/>
                        <a:latin typeface="Palatino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8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15.5%</a:t>
                      </a:r>
                      <a:endParaRPr lang="zh-CN" sz="1600" kern="800" dirty="0">
                        <a:effectLst/>
                        <a:latin typeface="Palatino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3459811095"/>
                  </a:ext>
                </a:extLst>
              </a:tr>
            </a:tbl>
          </a:graphicData>
        </a:graphic>
      </p:graphicFrame>
      <p:sp>
        <p:nvSpPr>
          <p:cNvPr id="6" name="圆角矩形 5"/>
          <p:cNvSpPr/>
          <p:nvPr/>
        </p:nvSpPr>
        <p:spPr>
          <a:xfrm>
            <a:off x="2127496" y="6092690"/>
            <a:ext cx="6480720" cy="43046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内容占位符 2"/>
          <p:cNvSpPr txBox="1">
            <a:spLocks/>
          </p:cNvSpPr>
          <p:nvPr/>
        </p:nvSpPr>
        <p:spPr bwMode="auto">
          <a:xfrm>
            <a:off x="566738" y="1077913"/>
            <a:ext cx="8001000" cy="1126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469900" indent="-469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98ECF"/>
              </a:buClr>
              <a:buFont typeface="Wingdings" pitchFamily="2" charset="2"/>
              <a:buChar char="o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98ECF"/>
              </a:buClr>
              <a:buFont typeface="Wingdings" pitchFamily="2" charset="2"/>
              <a:buChar char="n"/>
              <a:defRPr lang="zh-CN" altLang="en-US" sz="2000" b="1" dirty="0" smtClean="0">
                <a:solidFill>
                  <a:srgbClr val="0000FF"/>
                </a:solidFill>
                <a:latin typeface="+mn-lt"/>
                <a:ea typeface="+mn-ea"/>
              </a:defRPr>
            </a:lvl2pPr>
            <a:lvl3pPr marL="1304925" indent="-3952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98ECF"/>
              </a:buClr>
              <a:buFont typeface="Wingdings" pitchFamily="2" charset="2"/>
              <a:buChar char="o"/>
              <a:defRPr sz="2400" b="1">
                <a:solidFill>
                  <a:schemeClr val="tx1"/>
                </a:solidFill>
                <a:latin typeface="+mn-lt"/>
                <a:ea typeface="+mn-ea"/>
              </a:defRPr>
            </a:lvl3pPr>
            <a:lvl4pPr marL="1693863" indent="-3873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98ECF"/>
              </a:buClr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</a:defRPr>
            </a:lvl4pPr>
            <a:lvl5pPr marL="20939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rgbClr val="698ECF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+mn-lt"/>
                <a:ea typeface="+mn-ea"/>
              </a:defRPr>
            </a:lvl5pPr>
            <a:lvl6pPr marL="25511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+mn-lt"/>
                <a:ea typeface="+mn-ea"/>
              </a:defRPr>
            </a:lvl6pPr>
            <a:lvl7pPr marL="30083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+mn-lt"/>
                <a:ea typeface="+mn-ea"/>
              </a:defRPr>
            </a:lvl7pPr>
            <a:lvl8pPr marL="34655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+mn-lt"/>
                <a:ea typeface="+mn-ea"/>
              </a:defRPr>
            </a:lvl8pPr>
            <a:lvl9pPr marL="39227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US" altLang="zh-CN" dirty="0" smtClean="0"/>
              <a:t>15.5% of cell arrays suffer from ambiguous computation smells</a:t>
            </a:r>
            <a:endParaRPr lang="en-US" altLang="zh-CN" dirty="0" smtClean="0">
              <a:solidFill>
                <a:srgbClr val="FF0000"/>
              </a:solidFill>
            </a:endParaRPr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31</a:t>
            </a:fld>
            <a:endParaRPr lang="zh-CN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94300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3"/>
    </mc:Choice>
    <mc:Fallback xmlns="">
      <p:transition spd="slow" advTm="17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Is </a:t>
            </a:r>
            <a:r>
              <a:rPr lang="en-US" altLang="zh-CN" dirty="0" smtClean="0"/>
              <a:t>CACheck </a:t>
            </a:r>
            <a:r>
              <a:rPr lang="en-US" altLang="zh-CN" dirty="0" smtClean="0"/>
              <a:t>precise? (RQ2)</a:t>
            </a:r>
            <a:endParaRPr lang="zh-CN" altLang="en-US" dirty="0"/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9836517"/>
              </p:ext>
            </p:extLst>
          </p:nvPr>
        </p:nvGraphicFramePr>
        <p:xfrm>
          <a:off x="926966" y="2708920"/>
          <a:ext cx="6885394" cy="37610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06180">
                  <a:extLst>
                    <a:ext uri="{9D8B030D-6E8A-4147-A177-3AD203B41FA5}">
                      <a16:colId xmlns="" xmlns:a16="http://schemas.microsoft.com/office/drawing/2014/main" val="2242097697"/>
                    </a:ext>
                  </a:extLst>
                </a:gridCol>
                <a:gridCol w="1936517">
                  <a:extLst>
                    <a:ext uri="{9D8B030D-6E8A-4147-A177-3AD203B41FA5}">
                      <a16:colId xmlns="" xmlns:a16="http://schemas.microsoft.com/office/drawing/2014/main" val="1931721241"/>
                    </a:ext>
                  </a:extLst>
                </a:gridCol>
                <a:gridCol w="1914697">
                  <a:extLst>
                    <a:ext uri="{9D8B030D-6E8A-4147-A177-3AD203B41FA5}">
                      <a16:colId xmlns="" xmlns:a16="http://schemas.microsoft.com/office/drawing/2014/main" val="3206982581"/>
                    </a:ext>
                  </a:extLst>
                </a:gridCol>
                <a:gridCol w="1528000">
                  <a:extLst>
                    <a:ext uri="{9D8B030D-6E8A-4147-A177-3AD203B41FA5}">
                      <a16:colId xmlns="" xmlns:a16="http://schemas.microsoft.com/office/drawing/2014/main" val="3212654736"/>
                    </a:ext>
                  </a:extLst>
                </a:gridCol>
              </a:tblGrid>
              <a:tr h="500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kern="1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Coverage</a:t>
                      </a:r>
                      <a:endParaRPr lang="zh-CN" sz="1800" b="1" kern="100" dirty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1270" algn="ctr">
                        <a:spcAft>
                          <a:spcPts val="0"/>
                        </a:spcAft>
                      </a:pPr>
                      <a:r>
                        <a:rPr lang="en-US" altLang="zh-CN" sz="1800" kern="1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SCA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1270" algn="ctr">
                        <a:spcAft>
                          <a:spcPts val="0"/>
                        </a:spcAft>
                      </a:pPr>
                      <a:r>
                        <a:rPr lang="en-US" altLang="zh-CN" sz="18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TP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1270" algn="ctr">
                        <a:spcAft>
                          <a:spcPts val="0"/>
                        </a:spcAft>
                      </a:pPr>
                      <a:r>
                        <a:rPr lang="en-US" altLang="zh-CN" sz="18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TP/SCA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649759769"/>
                  </a:ext>
                </a:extLst>
              </a:tr>
              <a:tr h="407576">
                <a:tc>
                  <a:txBody>
                    <a:bodyPr/>
                    <a:lstStyle/>
                    <a:p>
                      <a:pPr indent="-635"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1,184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1,092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92.23%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827326824"/>
                  </a:ext>
                </a:extLst>
              </a:tr>
              <a:tr h="407576">
                <a:tc>
                  <a:txBody>
                    <a:bodyPr/>
                    <a:lstStyle/>
                    <a:p>
                      <a:pPr indent="-635" algn="just"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[90</a:t>
                      </a: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%, </a:t>
                      </a:r>
                      <a:r>
                        <a:rPr lang="en-US" sz="1800" kern="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100%)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73.68%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312325314"/>
                  </a:ext>
                </a:extLst>
              </a:tr>
              <a:tr h="407576">
                <a:tc>
                  <a:txBody>
                    <a:bodyPr/>
                    <a:lstStyle/>
                    <a:p>
                      <a:pPr indent="-635" algn="just"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[80</a:t>
                      </a: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%, </a:t>
                      </a:r>
                      <a:r>
                        <a:rPr lang="en-US" sz="1800" kern="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90%)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164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71.34%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4221775773"/>
                  </a:ext>
                </a:extLst>
              </a:tr>
              <a:tr h="407576">
                <a:tc>
                  <a:txBody>
                    <a:bodyPr/>
                    <a:lstStyle/>
                    <a:p>
                      <a:pPr indent="-635" algn="just"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[70</a:t>
                      </a: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%, </a:t>
                      </a:r>
                      <a:r>
                        <a:rPr lang="en-US" sz="1800" kern="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80%)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97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67.01%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087569843"/>
                  </a:ext>
                </a:extLst>
              </a:tr>
              <a:tr h="407576">
                <a:tc>
                  <a:txBody>
                    <a:bodyPr/>
                    <a:lstStyle/>
                    <a:p>
                      <a:pPr indent="-635" algn="just"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[60</a:t>
                      </a: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%, </a:t>
                      </a:r>
                      <a:r>
                        <a:rPr lang="en-US" sz="1800" kern="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70%)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406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74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18.23%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480896392"/>
                  </a:ext>
                </a:extLst>
              </a:tr>
              <a:tr h="407576">
                <a:tc>
                  <a:txBody>
                    <a:bodyPr/>
                    <a:lstStyle/>
                    <a:p>
                      <a:pPr indent="-635" algn="just"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[50</a:t>
                      </a: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%, </a:t>
                      </a:r>
                      <a:r>
                        <a:rPr lang="en-US" sz="1800" kern="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60%)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1,042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7.29%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331111850"/>
                  </a:ext>
                </a:extLst>
              </a:tr>
              <a:tr h="407576">
                <a:tc>
                  <a:txBody>
                    <a:bodyPr/>
                    <a:lstStyle/>
                    <a:p>
                      <a:pPr indent="-635" algn="just"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[0%, 50%)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398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12.56%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542299650"/>
                  </a:ext>
                </a:extLst>
              </a:tr>
              <a:tr h="407576">
                <a:tc>
                  <a:txBody>
                    <a:bodyPr/>
                    <a:lstStyle/>
                    <a:p>
                      <a:pPr indent="-1270" algn="just">
                        <a:spcAft>
                          <a:spcPts val="0"/>
                        </a:spcAft>
                      </a:pPr>
                      <a:r>
                        <a:rPr lang="en-US" altLang="zh-CN" sz="18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Total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3,443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1,586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en-US" altLang="zh-CN" sz="1600" b="1" kern="1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46.06%</a:t>
                      </a:r>
                      <a:endParaRPr lang="zh-CN" sz="1600" b="1" kern="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28671643"/>
                  </a:ext>
                </a:extLst>
              </a:tr>
            </a:tbl>
          </a:graphicData>
        </a:graphic>
      </p:graphicFrame>
      <p:sp>
        <p:nvSpPr>
          <p:cNvPr id="7" name="圆角矩形 6"/>
          <p:cNvSpPr/>
          <p:nvPr/>
        </p:nvSpPr>
        <p:spPr>
          <a:xfrm>
            <a:off x="926965" y="3229604"/>
            <a:ext cx="1401100" cy="2813463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sp>
        <p:nvSpPr>
          <p:cNvPr id="6" name="内容占位符 2"/>
          <p:cNvSpPr txBox="1">
            <a:spLocks/>
          </p:cNvSpPr>
          <p:nvPr/>
        </p:nvSpPr>
        <p:spPr bwMode="auto">
          <a:xfrm>
            <a:off x="566738" y="1077913"/>
            <a:ext cx="8001000" cy="2063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469900" indent="-469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98ECF"/>
              </a:buClr>
              <a:buFont typeface="Wingdings" pitchFamily="2" charset="2"/>
              <a:buChar char="o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98ECF"/>
              </a:buClr>
              <a:buFont typeface="Wingdings" pitchFamily="2" charset="2"/>
              <a:buChar char="n"/>
              <a:defRPr lang="zh-CN" altLang="en-US" sz="2000" b="1" dirty="0" smtClean="0">
                <a:solidFill>
                  <a:srgbClr val="0000FF"/>
                </a:solidFill>
                <a:latin typeface="+mn-lt"/>
                <a:ea typeface="+mn-ea"/>
              </a:defRPr>
            </a:lvl2pPr>
            <a:lvl3pPr marL="1304925" indent="-3952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98ECF"/>
              </a:buClr>
              <a:buFont typeface="Wingdings" pitchFamily="2" charset="2"/>
              <a:buChar char="o"/>
              <a:defRPr sz="2400" b="1">
                <a:solidFill>
                  <a:schemeClr val="tx1"/>
                </a:solidFill>
                <a:latin typeface="+mn-lt"/>
                <a:ea typeface="+mn-ea"/>
              </a:defRPr>
            </a:lvl3pPr>
            <a:lvl4pPr marL="1693863" indent="-3873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98ECF"/>
              </a:buClr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</a:defRPr>
            </a:lvl4pPr>
            <a:lvl5pPr marL="20939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rgbClr val="698ECF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+mn-lt"/>
                <a:ea typeface="+mn-ea"/>
              </a:defRPr>
            </a:lvl5pPr>
            <a:lvl6pPr marL="25511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+mn-lt"/>
                <a:ea typeface="+mn-ea"/>
              </a:defRPr>
            </a:lvl6pPr>
            <a:lvl7pPr marL="30083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+mn-lt"/>
                <a:ea typeface="+mn-ea"/>
              </a:defRPr>
            </a:lvl7pPr>
            <a:lvl8pPr marL="34655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+mn-lt"/>
                <a:ea typeface="+mn-ea"/>
              </a:defRPr>
            </a:lvl8pPr>
            <a:lvl9pPr marL="39227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US" altLang="zh-CN" dirty="0"/>
              <a:t>Coverage gives the percentage of cells that can be computed by the </a:t>
            </a:r>
            <a:r>
              <a:rPr lang="en-US" altLang="zh-CN" dirty="0" smtClean="0"/>
              <a:t>intended formula pattern</a:t>
            </a:r>
          </a:p>
          <a:p>
            <a:pPr lvl="1"/>
            <a:r>
              <a:rPr lang="en-US" altLang="zh-CN" dirty="0" smtClean="0"/>
              <a:t>For </a:t>
            </a:r>
            <a:r>
              <a:rPr lang="en-US" altLang="zh-CN" dirty="0"/>
              <a:t>coverage threshold of </a:t>
            </a:r>
            <a:r>
              <a:rPr lang="en-US" altLang="zh-CN" dirty="0" smtClean="0"/>
              <a:t>70%, </a:t>
            </a:r>
            <a:r>
              <a:rPr lang="en-US" altLang="zh-CN" dirty="0"/>
              <a:t>experimental precision is </a:t>
            </a:r>
            <a:r>
              <a:rPr lang="en-US" altLang="zh-CN" dirty="0" smtClean="0"/>
              <a:t>86.8%</a:t>
            </a:r>
          </a:p>
        </p:txBody>
      </p:sp>
      <p:sp>
        <p:nvSpPr>
          <p:cNvPr id="13" name="圆角矩形 12"/>
          <p:cNvSpPr/>
          <p:nvPr/>
        </p:nvSpPr>
        <p:spPr>
          <a:xfrm>
            <a:off x="926965" y="3216918"/>
            <a:ext cx="6840760" cy="161208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90234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7"/>
    </mc:Choice>
    <mc:Fallback xmlns="">
      <p:transition spd="slow" advTm="19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13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Are ambiguous smells harmful? (RQ3)</a:t>
            </a:r>
            <a:endParaRPr lang="zh-CN" altLang="en-US" dirty="0"/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4892247"/>
              </p:ext>
            </p:extLst>
          </p:nvPr>
        </p:nvGraphicFramePr>
        <p:xfrm>
          <a:off x="530552" y="2502540"/>
          <a:ext cx="6921768" cy="37610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53216">
                  <a:extLst>
                    <a:ext uri="{9D8B030D-6E8A-4147-A177-3AD203B41FA5}">
                      <a16:colId xmlns="" xmlns:a16="http://schemas.microsoft.com/office/drawing/2014/main" val="2242097697"/>
                    </a:ext>
                  </a:extLst>
                </a:gridCol>
                <a:gridCol w="2448272">
                  <a:extLst>
                    <a:ext uri="{9D8B030D-6E8A-4147-A177-3AD203B41FA5}">
                      <a16:colId xmlns="" xmlns:a16="http://schemas.microsoft.com/office/drawing/2014/main" val="3206982581"/>
                    </a:ext>
                  </a:extLst>
                </a:gridCol>
                <a:gridCol w="2520280">
                  <a:extLst>
                    <a:ext uri="{9D8B030D-6E8A-4147-A177-3AD203B41FA5}">
                      <a16:colId xmlns="" xmlns:a16="http://schemas.microsoft.com/office/drawing/2014/main" val="3212654736"/>
                    </a:ext>
                  </a:extLst>
                </a:gridCol>
              </a:tblGrid>
              <a:tr h="500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kern="1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Coverage</a:t>
                      </a:r>
                      <a:endParaRPr lang="zh-CN" sz="1800" b="1" kern="100" dirty="0">
                        <a:solidFill>
                          <a:schemeClr val="lt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1270" algn="ctr">
                        <a:spcAft>
                          <a:spcPts val="0"/>
                        </a:spcAft>
                      </a:pPr>
                      <a:r>
                        <a:rPr lang="en-US" altLang="zh-CN" sz="18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Detected wrong </a:t>
                      </a:r>
                      <a:r>
                        <a:rPr lang="en-US" altLang="zh-CN" sz="1800" kern="100" baseline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cells</a:t>
                      </a:r>
                      <a:endParaRPr lang="en-US" altLang="zh-CN" sz="18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1270" algn="ctr">
                        <a:spcAft>
                          <a:spcPts val="0"/>
                        </a:spcAft>
                      </a:pPr>
                      <a:r>
                        <a:rPr lang="en-US" altLang="zh-CN" sz="18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Confirmed</a:t>
                      </a:r>
                      <a:r>
                        <a:rPr lang="en-US" altLang="zh-CN" sz="1800" kern="100" baseline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wrong cells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649759769"/>
                  </a:ext>
                </a:extLst>
              </a:tr>
              <a:tr h="407576">
                <a:tc>
                  <a:txBody>
                    <a:bodyPr/>
                    <a:lstStyle/>
                    <a:p>
                      <a:pPr indent="-635"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827326824"/>
                  </a:ext>
                </a:extLst>
              </a:tr>
              <a:tr h="407576">
                <a:tc>
                  <a:txBody>
                    <a:bodyPr/>
                    <a:lstStyle/>
                    <a:p>
                      <a:pPr indent="-635" algn="just"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[90</a:t>
                      </a: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%, </a:t>
                      </a:r>
                      <a:r>
                        <a:rPr lang="en-US" sz="1800" kern="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100%)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131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312325314"/>
                  </a:ext>
                </a:extLst>
              </a:tr>
              <a:tr h="407576">
                <a:tc>
                  <a:txBody>
                    <a:bodyPr/>
                    <a:lstStyle/>
                    <a:p>
                      <a:pPr indent="-635" algn="just"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[80</a:t>
                      </a: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%, </a:t>
                      </a:r>
                      <a:r>
                        <a:rPr lang="en-US" sz="1800" kern="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90%)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398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323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4221775773"/>
                  </a:ext>
                </a:extLst>
              </a:tr>
              <a:tr h="407576">
                <a:tc>
                  <a:txBody>
                    <a:bodyPr/>
                    <a:lstStyle/>
                    <a:p>
                      <a:pPr indent="-635" algn="just"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[70</a:t>
                      </a: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%, </a:t>
                      </a:r>
                      <a:r>
                        <a:rPr lang="en-US" sz="1800" kern="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80%)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262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201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087569843"/>
                  </a:ext>
                </a:extLst>
              </a:tr>
              <a:tr h="407576">
                <a:tc>
                  <a:txBody>
                    <a:bodyPr/>
                    <a:lstStyle/>
                    <a:p>
                      <a:pPr indent="-635" algn="just"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[60</a:t>
                      </a: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%, </a:t>
                      </a:r>
                      <a:r>
                        <a:rPr lang="en-US" sz="1800" kern="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70%)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749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294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480896392"/>
                  </a:ext>
                </a:extLst>
              </a:tr>
              <a:tr h="407576">
                <a:tc>
                  <a:txBody>
                    <a:bodyPr/>
                    <a:lstStyle/>
                    <a:p>
                      <a:pPr indent="-635" algn="just"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[50</a:t>
                      </a:r>
                      <a:r>
                        <a:rPr lang="en-US" sz="18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%, </a:t>
                      </a:r>
                      <a:r>
                        <a:rPr lang="en-US" sz="1800" kern="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60%)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1,496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218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331111850"/>
                  </a:ext>
                </a:extLst>
              </a:tr>
              <a:tr h="407576">
                <a:tc>
                  <a:txBody>
                    <a:bodyPr/>
                    <a:lstStyle/>
                    <a:p>
                      <a:pPr indent="-635" algn="just"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[0%, 50%)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2,422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291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542299650"/>
                  </a:ext>
                </a:extLst>
              </a:tr>
              <a:tr h="407576">
                <a:tc>
                  <a:txBody>
                    <a:bodyPr/>
                    <a:lstStyle/>
                    <a:p>
                      <a:pPr indent="-1270" algn="just">
                        <a:spcAft>
                          <a:spcPts val="0"/>
                        </a:spcAft>
                      </a:pPr>
                      <a:r>
                        <a:rPr lang="en-US" altLang="zh-CN" sz="18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Total</a:t>
                      </a:r>
                      <a:endParaRPr lang="zh-CN" sz="1800" kern="1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5,553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1,458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28671643"/>
                  </a:ext>
                </a:extLst>
              </a:tr>
            </a:tbl>
          </a:graphicData>
        </a:graphic>
      </p:graphicFrame>
      <p:sp>
        <p:nvSpPr>
          <p:cNvPr id="6" name="内容占位符 2"/>
          <p:cNvSpPr txBox="1">
            <a:spLocks/>
          </p:cNvSpPr>
          <p:nvPr/>
        </p:nvSpPr>
        <p:spPr bwMode="auto">
          <a:xfrm>
            <a:off x="566738" y="1077913"/>
            <a:ext cx="8001000" cy="13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469900" indent="-469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98ECF"/>
              </a:buClr>
              <a:buFont typeface="Wingdings" pitchFamily="2" charset="2"/>
              <a:buChar char="o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98ECF"/>
              </a:buClr>
              <a:buFont typeface="Wingdings" pitchFamily="2" charset="2"/>
              <a:buChar char="n"/>
              <a:defRPr lang="zh-CN" altLang="en-US" sz="2000" b="1" dirty="0" smtClean="0">
                <a:solidFill>
                  <a:srgbClr val="0000FF"/>
                </a:solidFill>
                <a:latin typeface="+mn-lt"/>
                <a:ea typeface="+mn-ea"/>
              </a:defRPr>
            </a:lvl2pPr>
            <a:lvl3pPr marL="1304925" indent="-3952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98ECF"/>
              </a:buClr>
              <a:buFont typeface="Wingdings" pitchFamily="2" charset="2"/>
              <a:buChar char="o"/>
              <a:defRPr sz="2400" b="1">
                <a:solidFill>
                  <a:schemeClr val="tx1"/>
                </a:solidFill>
                <a:latin typeface="+mn-lt"/>
                <a:ea typeface="+mn-ea"/>
              </a:defRPr>
            </a:lvl3pPr>
            <a:lvl4pPr marL="1693863" indent="-3873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698ECF"/>
              </a:buClr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+mn-ea"/>
              </a:defRPr>
            </a:lvl4pPr>
            <a:lvl5pPr marL="20939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rgbClr val="698ECF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+mn-lt"/>
                <a:ea typeface="+mn-ea"/>
              </a:defRPr>
            </a:lvl5pPr>
            <a:lvl6pPr marL="25511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+mn-lt"/>
                <a:ea typeface="+mn-ea"/>
              </a:defRPr>
            </a:lvl6pPr>
            <a:lvl7pPr marL="30083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+mn-lt"/>
                <a:ea typeface="+mn-ea"/>
              </a:defRPr>
            </a:lvl7pPr>
            <a:lvl8pPr marL="34655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+mn-lt"/>
                <a:ea typeface="+mn-ea"/>
              </a:defRPr>
            </a:lvl8pPr>
            <a:lvl9pPr marL="39227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US" altLang="zh-CN" dirty="0" smtClean="0"/>
              <a:t>CACheck </a:t>
            </a:r>
            <a:r>
              <a:rPr lang="en-US" altLang="zh-CN" dirty="0" smtClean="0"/>
              <a:t>detects 5,553 cells with wrong data.</a:t>
            </a:r>
          </a:p>
          <a:p>
            <a:r>
              <a:rPr lang="en-US" altLang="zh-CN" dirty="0" smtClean="0"/>
              <a:t>1,458 cells were confirmed.</a:t>
            </a:r>
            <a:endParaRPr lang="en-US" altLang="zh-CN" dirty="0"/>
          </a:p>
        </p:txBody>
      </p:sp>
      <p:sp>
        <p:nvSpPr>
          <p:cNvPr id="9" name="圆角矩形 8"/>
          <p:cNvSpPr/>
          <p:nvPr/>
        </p:nvSpPr>
        <p:spPr>
          <a:xfrm>
            <a:off x="2690792" y="5899049"/>
            <a:ext cx="4653147" cy="390539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47154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"/>
    </mc:Choice>
    <mc:Fallback xmlns="">
      <p:transition spd="slow" advTm="15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3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grpSp>
        <p:nvGrpSpPr>
          <p:cNvPr id="21" name="组合 20"/>
          <p:cNvGrpSpPr/>
          <p:nvPr/>
        </p:nvGrpSpPr>
        <p:grpSpPr>
          <a:xfrm>
            <a:off x="462699" y="4454478"/>
            <a:ext cx="3965858" cy="2310953"/>
            <a:chOff x="462699" y="4454478"/>
            <a:chExt cx="3965858" cy="2310953"/>
          </a:xfrm>
        </p:grpSpPr>
        <p:sp>
          <p:nvSpPr>
            <p:cNvPr id="19" name="内容占位符 2"/>
            <p:cNvSpPr txBox="1">
              <a:spLocks/>
            </p:cNvSpPr>
            <p:nvPr/>
          </p:nvSpPr>
          <p:spPr>
            <a:xfrm>
              <a:off x="462699" y="4454478"/>
              <a:ext cx="3965858" cy="1941621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469900" indent="-4699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rgbClr val="698ECF"/>
                </a:buClr>
                <a:buFont typeface="Wingdings" pitchFamily="2" charset="2"/>
                <a:buChar char="o"/>
                <a:defRPr sz="2400" b="1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908050" indent="-436563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rgbClr val="698ECF"/>
                </a:buClr>
                <a:buFont typeface="Wingdings" pitchFamily="2" charset="2"/>
                <a:buChar char="n"/>
                <a:defRPr sz="2000" b="1">
                  <a:solidFill>
                    <a:srgbClr val="4D4D4D"/>
                  </a:solidFill>
                  <a:latin typeface="+mn-lt"/>
                  <a:ea typeface="+mn-ea"/>
                </a:defRPr>
              </a:lvl2pPr>
              <a:lvl3pPr marL="1304925" indent="-395288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rgbClr val="698ECF"/>
                </a:buClr>
                <a:buFont typeface="Wingdings" pitchFamily="2" charset="2"/>
                <a:buChar char="o"/>
                <a:defRPr sz="2400" b="1">
                  <a:solidFill>
                    <a:schemeClr val="tx1"/>
                  </a:solidFill>
                  <a:latin typeface="+mn-lt"/>
                  <a:ea typeface="+mn-ea"/>
                </a:defRPr>
              </a:lvl3pPr>
              <a:lvl4pPr marL="1693863" indent="-38735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rgbClr val="698ECF"/>
                </a:buClr>
                <a:buFont typeface="Wingdings" pitchFamily="2" charset="2"/>
                <a:buChar char="n"/>
                <a:defRPr sz="1600">
                  <a:solidFill>
                    <a:schemeClr val="tx1"/>
                  </a:solidFill>
                  <a:latin typeface="+mn-lt"/>
                  <a:ea typeface="+mn-ea"/>
                </a:defRPr>
              </a:lvl4pPr>
              <a:lvl5pPr marL="2093913" indent="-398463" algn="l" rtl="0" eaLnBrk="1" fontAlgn="base" hangingPunct="1">
                <a:spcBef>
                  <a:spcPct val="25000"/>
                </a:spcBef>
                <a:spcAft>
                  <a:spcPct val="0"/>
                </a:spcAft>
                <a:buClr>
                  <a:srgbClr val="698ECF"/>
                </a:buClr>
                <a:buFont typeface="Wingdings" pitchFamily="2" charset="2"/>
                <a:buChar char="§"/>
                <a:defRPr sz="1200">
                  <a:solidFill>
                    <a:schemeClr val="tx1"/>
                  </a:solidFill>
                  <a:latin typeface="+mn-lt"/>
                  <a:ea typeface="+mn-ea"/>
                </a:defRPr>
              </a:lvl5pPr>
              <a:lvl6pPr marL="2551113" indent="-398463" algn="l" rtl="0" eaLnBrk="1" fontAlgn="base" hangingPunct="1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§"/>
                <a:defRPr sz="1200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3008313" indent="-398463" algn="l" rtl="0" eaLnBrk="1" fontAlgn="base" hangingPunct="1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§"/>
                <a:defRPr sz="1200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3465513" indent="-398463" algn="l" rtl="0" eaLnBrk="1" fontAlgn="base" hangingPunct="1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§"/>
                <a:defRPr sz="1200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3922713" indent="-398463" algn="l" rtl="0" eaLnBrk="1" fontAlgn="base" hangingPunct="1">
                <a:spcBef>
                  <a:spcPct val="25000"/>
                </a:spcBef>
                <a:spcAft>
                  <a:spcPct val="0"/>
                </a:spcAft>
                <a:buClr>
                  <a:schemeClr val="accent2"/>
                </a:buClr>
                <a:buFont typeface="Wingdings" pitchFamily="2" charset="2"/>
                <a:buChar char="§"/>
                <a:defRPr sz="1200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r>
                <a:rPr lang="en-US" altLang="zh-CN" sz="2000" kern="0" dirty="0" smtClean="0"/>
                <a:t>Evaluate on EUSES </a:t>
              </a:r>
            </a:p>
            <a:p>
              <a:r>
                <a:rPr lang="en-US" altLang="zh-CN" sz="2000" kern="0" dirty="0" smtClean="0"/>
                <a:t>Ambiguous computation smells are </a:t>
              </a:r>
              <a:r>
                <a:rPr lang="en-US" altLang="zh-CN" sz="2000" kern="0" dirty="0" smtClean="0">
                  <a:solidFill>
                    <a:srgbClr val="FF0000"/>
                  </a:solidFill>
                </a:rPr>
                <a:t>common</a:t>
              </a:r>
              <a:r>
                <a:rPr lang="en-US" altLang="zh-CN" sz="2000" kern="0" dirty="0" smtClean="0">
                  <a:solidFill>
                    <a:schemeClr val="tx1"/>
                  </a:solidFill>
                </a:rPr>
                <a:t> and </a:t>
              </a:r>
              <a:r>
                <a:rPr lang="en-US" altLang="zh-CN" sz="2000" kern="0" dirty="0" smtClean="0">
                  <a:solidFill>
                    <a:srgbClr val="FF0000"/>
                  </a:solidFill>
                </a:rPr>
                <a:t>harmful</a:t>
              </a:r>
              <a:endParaRPr lang="en-US" altLang="zh-CN" sz="2000" kern="0" dirty="0" smtClean="0">
                <a:solidFill>
                  <a:schemeClr val="tx1"/>
                </a:solidFill>
              </a:endParaRPr>
            </a:p>
          </p:txBody>
        </p:sp>
        <p:sp>
          <p:nvSpPr>
            <p:cNvPr id="20" name="TextBox 29"/>
            <p:cNvSpPr txBox="1"/>
            <p:nvPr/>
          </p:nvSpPr>
          <p:spPr>
            <a:xfrm>
              <a:off x="1504264" y="6396099"/>
              <a:ext cx="12035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Evaluation</a:t>
              </a:r>
              <a:endParaRPr lang="en-US" b="1" dirty="0"/>
            </a:p>
          </p:txBody>
        </p:sp>
      </p:grpSp>
      <p:sp>
        <p:nvSpPr>
          <p:cNvPr id="27" name="右箭头 26"/>
          <p:cNvSpPr/>
          <p:nvPr/>
        </p:nvSpPr>
        <p:spPr>
          <a:xfrm rot="5400000">
            <a:off x="6509736" y="3320607"/>
            <a:ext cx="350755" cy="94960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右箭头 27"/>
          <p:cNvSpPr/>
          <p:nvPr/>
        </p:nvSpPr>
        <p:spPr>
          <a:xfrm rot="10800000">
            <a:off x="4524175" y="4950485"/>
            <a:ext cx="350755" cy="94960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右箭头 25"/>
          <p:cNvSpPr/>
          <p:nvPr/>
        </p:nvSpPr>
        <p:spPr>
          <a:xfrm>
            <a:off x="4211960" y="2060848"/>
            <a:ext cx="350755" cy="94960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6" name="组合 5"/>
          <p:cNvGrpSpPr/>
          <p:nvPr/>
        </p:nvGrpSpPr>
        <p:grpSpPr>
          <a:xfrm>
            <a:off x="462699" y="1021477"/>
            <a:ext cx="3185802" cy="2258670"/>
            <a:chOff x="462699" y="1021477"/>
            <a:chExt cx="3185802" cy="2258670"/>
          </a:xfrm>
        </p:grpSpPr>
        <p:sp>
          <p:nvSpPr>
            <p:cNvPr id="30" name="TextBox 29"/>
            <p:cNvSpPr txBox="1"/>
            <p:nvPr/>
          </p:nvSpPr>
          <p:spPr>
            <a:xfrm>
              <a:off x="462699" y="1021477"/>
              <a:ext cx="266791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Ad-hoc modification introduces computation smells</a:t>
              </a:r>
              <a:endParaRPr lang="en-US" b="1" dirty="0"/>
            </a:p>
          </p:txBody>
        </p:sp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7544" y="1433358"/>
              <a:ext cx="3180957" cy="1846789"/>
            </a:xfrm>
            <a:prstGeom prst="rect">
              <a:avLst/>
            </a:prstGeom>
          </p:spPr>
        </p:pic>
      </p:grpSp>
      <p:grpSp>
        <p:nvGrpSpPr>
          <p:cNvPr id="10" name="组合 9"/>
          <p:cNvGrpSpPr/>
          <p:nvPr/>
        </p:nvGrpSpPr>
        <p:grpSpPr>
          <a:xfrm>
            <a:off x="5046775" y="1047649"/>
            <a:ext cx="3882508" cy="2474672"/>
            <a:chOff x="5046775" y="1047649"/>
            <a:chExt cx="3882508" cy="2474672"/>
          </a:xfrm>
        </p:grpSpPr>
        <p:sp>
          <p:nvSpPr>
            <p:cNvPr id="16" name="TextBox 29"/>
            <p:cNvSpPr txBox="1"/>
            <p:nvPr/>
          </p:nvSpPr>
          <p:spPr>
            <a:xfrm>
              <a:off x="5046775" y="1047649"/>
              <a:ext cx="362196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The </a:t>
              </a:r>
              <a:r>
                <a:rPr lang="en-US" b="1" dirty="0"/>
                <a:t>cells in a cell array have the same computational semantics</a:t>
              </a:r>
            </a:p>
          </p:txBody>
        </p:sp>
        <p:pic>
          <p:nvPicPr>
            <p:cNvPr id="7" name="图片 6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03389" y="1628800"/>
              <a:ext cx="3825894" cy="1893521"/>
            </a:xfrm>
            <a:prstGeom prst="rect">
              <a:avLst/>
            </a:prstGeom>
          </p:spPr>
        </p:pic>
      </p:grpSp>
      <p:grpSp>
        <p:nvGrpSpPr>
          <p:cNvPr id="12" name="组合 11"/>
          <p:cNvGrpSpPr/>
          <p:nvPr/>
        </p:nvGrpSpPr>
        <p:grpSpPr>
          <a:xfrm>
            <a:off x="5410677" y="4149128"/>
            <a:ext cx="3258061" cy="2740557"/>
            <a:chOff x="5410677" y="4149128"/>
            <a:chExt cx="3258061" cy="2740557"/>
          </a:xfrm>
        </p:grpSpPr>
        <p:sp>
          <p:nvSpPr>
            <p:cNvPr id="18" name="TextBox 29"/>
            <p:cNvSpPr txBox="1"/>
            <p:nvPr/>
          </p:nvSpPr>
          <p:spPr>
            <a:xfrm>
              <a:off x="5410677" y="6243354"/>
              <a:ext cx="325806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/>
                <a:t>Ambiguous computation smell detection and repairing</a:t>
              </a:r>
              <a:endParaRPr lang="en-US" b="1" dirty="0"/>
            </a:p>
          </p:txBody>
        </p:sp>
        <p:pic>
          <p:nvPicPr>
            <p:cNvPr id="11" name="图片 10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22730" y="4149128"/>
              <a:ext cx="2470052" cy="2304208"/>
            </a:xfrm>
            <a:prstGeom prst="rect">
              <a:avLst/>
            </a:prstGeom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val="2818599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"/>
    </mc:Choice>
    <mc:Fallback xmlns="">
      <p:transition spd="slow" advTm="1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1" animBg="1"/>
      <p:bldP spid="28" grpId="0" animBg="1"/>
      <p:bldP spid="26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407816"/>
            <a:ext cx="7772400" cy="1362075"/>
          </a:xfrm>
        </p:spPr>
        <p:txBody>
          <a:bodyPr/>
          <a:lstStyle/>
          <a:p>
            <a:pPr algn="ctr"/>
            <a:r>
              <a:rPr lang="en-US" altLang="zh-CN" sz="5400" dirty="0" smtClean="0"/>
              <a:t>Thank you!</a:t>
            </a:r>
            <a:endParaRPr lang="zh-CN" altLang="en-US" sz="5400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1916832"/>
            <a:ext cx="2327926" cy="1350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8605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86"/>
    </mc:Choice>
    <mc:Fallback xmlns="">
      <p:transition spd="slow" advTm="3086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2506" y="2805247"/>
            <a:ext cx="7330062" cy="3274401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Motivating </a:t>
            </a:r>
            <a:r>
              <a:rPr lang="en-US" altLang="zh-CN" dirty="0" smtClean="0"/>
              <a:t>example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66738" y="1077913"/>
            <a:ext cx="6986801" cy="5741987"/>
          </a:xfrm>
        </p:spPr>
        <p:txBody>
          <a:bodyPr/>
          <a:lstStyle/>
          <a:p>
            <a:r>
              <a:rPr lang="en-US" altLang="zh-CN" dirty="0" smtClean="0"/>
              <a:t>The spreadsheet contains incorrect formulas</a:t>
            </a:r>
          </a:p>
          <a:p>
            <a:r>
              <a:rPr lang="en-US" altLang="zh-CN" dirty="0" smtClean="0"/>
              <a:t>Update on the incorrect formulas could cause faulty values in the spreadsheet</a:t>
            </a:r>
          </a:p>
        </p:txBody>
      </p:sp>
      <p:sp>
        <p:nvSpPr>
          <p:cNvPr id="11" name="单圆角矩形 10"/>
          <p:cNvSpPr/>
          <p:nvPr/>
        </p:nvSpPr>
        <p:spPr bwMode="gray">
          <a:xfrm>
            <a:off x="7590033" y="4911516"/>
            <a:ext cx="1310630" cy="871180"/>
          </a:xfrm>
          <a:prstGeom prst="snipRound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altLang="zh-CN" sz="2400" dirty="0" smtClean="0">
                <a:solidFill>
                  <a:schemeClr val="bg1"/>
                </a:solidFill>
                <a:ea typeface="微软雅黑" pitchFamily="34" charset="-122"/>
              </a:rPr>
              <a:t>Should be 18</a:t>
            </a:r>
            <a:endParaRPr lang="zh-CN" altLang="en-US" sz="2400" dirty="0">
              <a:solidFill>
                <a:schemeClr val="bg1"/>
              </a:solidFill>
              <a:ea typeface="微软雅黑" pitchFamily="34" charset="-122"/>
            </a:endParaRPr>
          </a:p>
        </p:txBody>
      </p:sp>
      <p:cxnSp>
        <p:nvCxnSpPr>
          <p:cNvPr id="12" name="直接箭头连接符 11"/>
          <p:cNvCxnSpPr/>
          <p:nvPr/>
        </p:nvCxnSpPr>
        <p:spPr bwMode="auto">
          <a:xfrm>
            <a:off x="7016504" y="5347106"/>
            <a:ext cx="605275" cy="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矩形 6"/>
          <p:cNvSpPr/>
          <p:nvPr/>
        </p:nvSpPr>
        <p:spPr>
          <a:xfrm>
            <a:off x="2570290" y="5141544"/>
            <a:ext cx="79685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zh-CN" b="1" dirty="0" smtClean="0">
                <a:solidFill>
                  <a:schemeClr val="tx1"/>
                </a:solidFill>
                <a:ea typeface="微软雅黑" pitchFamily="34" charset="-122"/>
              </a:rPr>
              <a:t>4</a:t>
            </a:r>
            <a:r>
              <a:rPr lang="en-US" altLang="zh-CN" b="1" dirty="0">
                <a:solidFill>
                  <a:srgbClr val="C00000"/>
                </a:solidFill>
                <a:ea typeface="微软雅黑" pitchFamily="34" charset="-122"/>
              </a:rPr>
              <a:t>→ 6</a:t>
            </a:r>
            <a:endParaRPr lang="zh-CN" altLang="en-US" b="1" dirty="0">
              <a:solidFill>
                <a:srgbClr val="C00000"/>
              </a:solidFill>
              <a:ea typeface="微软雅黑" pitchFamily="34" charset="-122"/>
            </a:endParaRPr>
          </a:p>
        </p:txBody>
      </p:sp>
      <p:pic>
        <p:nvPicPr>
          <p:cNvPr id="2050" name="Picture 2" descr="http://t0.gstatic.com/images?q=tbn:ANd9GcRdSP7F2LWzin7srjrzSsttOPkwz6Ffk1ojRlDWWaRfuMIA6fN7ig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7812" y="1673806"/>
            <a:ext cx="1872208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131840" y="6309320"/>
            <a:ext cx="59478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 a real example extracted from EUSES spreadsheet corpus</a:t>
            </a:r>
            <a:endParaRPr lang="en-US" dirty="0"/>
          </a:p>
        </p:txBody>
      </p:sp>
      <p:sp>
        <p:nvSpPr>
          <p:cNvPr id="24" name="Oval 7"/>
          <p:cNvSpPr/>
          <p:nvPr/>
        </p:nvSpPr>
        <p:spPr bwMode="gray">
          <a:xfrm>
            <a:off x="3839065" y="3764804"/>
            <a:ext cx="864096" cy="1762096"/>
          </a:xfrm>
          <a:prstGeom prst="ellipse">
            <a:avLst/>
          </a:prstGeom>
          <a:noFill/>
          <a:ln w="19050" cap="rnd" algn="ctr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ctr"/>
            <a:endParaRPr lang="en-US" sz="24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ea typeface="微软雅黑" pitchFamily="34" charset="-122"/>
            </a:endParaRPr>
          </a:p>
        </p:txBody>
      </p:sp>
      <p:sp>
        <p:nvSpPr>
          <p:cNvPr id="25" name="Oval 12"/>
          <p:cNvSpPr/>
          <p:nvPr/>
        </p:nvSpPr>
        <p:spPr bwMode="gray">
          <a:xfrm>
            <a:off x="6262940" y="3760049"/>
            <a:ext cx="864096" cy="1762096"/>
          </a:xfrm>
          <a:prstGeom prst="ellipse">
            <a:avLst/>
          </a:prstGeom>
          <a:noFill/>
          <a:ln w="19050" cap="rnd" algn="ctr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ctr"/>
            <a:endParaRPr lang="en-US" sz="24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ea typeface="微软雅黑" pitchFamily="34" charset="-122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3848973" y="5162440"/>
            <a:ext cx="79685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zh-CN" b="1" dirty="0" smtClean="0">
                <a:solidFill>
                  <a:schemeClr val="tx1"/>
                </a:solidFill>
                <a:ea typeface="微软雅黑" pitchFamily="34" charset="-122"/>
              </a:rPr>
              <a:t>4</a:t>
            </a:r>
            <a:r>
              <a:rPr lang="en-US" altLang="zh-CN" b="1" dirty="0">
                <a:solidFill>
                  <a:srgbClr val="C00000"/>
                </a:solidFill>
                <a:ea typeface="微软雅黑" pitchFamily="34" charset="-122"/>
              </a:rPr>
              <a:t>→ 6</a:t>
            </a:r>
            <a:endParaRPr lang="zh-CN" altLang="en-US" b="1" dirty="0">
              <a:solidFill>
                <a:srgbClr val="C00000"/>
              </a:solidFill>
              <a:ea typeface="微软雅黑" pitchFamily="34" charset="-122"/>
            </a:endParaRPr>
          </a:p>
        </p:txBody>
      </p:sp>
      <p:sp>
        <p:nvSpPr>
          <p:cNvPr id="21" name="Oval 6"/>
          <p:cNvSpPr/>
          <p:nvPr/>
        </p:nvSpPr>
        <p:spPr bwMode="gray">
          <a:xfrm>
            <a:off x="6491682" y="5165350"/>
            <a:ext cx="492741" cy="334621"/>
          </a:xfrm>
          <a:prstGeom prst="ellipse">
            <a:avLst/>
          </a:prstGeom>
          <a:noFill/>
          <a:ln w="25400" cap="rnd" algn="ctr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ctr"/>
            <a:endParaRPr lang="en-US" sz="24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ea typeface="微软雅黑" pitchFamily="34" charset="-122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4</a:t>
            </a:fld>
            <a:endParaRPr lang="zh-CN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93542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"/>
    </mc:Choice>
    <mc:Fallback xmlns="">
      <p:transition spd="slow" advTm="1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7" grpId="0" animBg="1"/>
      <p:bldP spid="24" grpId="1" animBg="1"/>
      <p:bldP spid="25" grpId="1" animBg="1"/>
      <p:bldP spid="18" grpId="0" animBg="1"/>
      <p:bldP spid="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15874" y="1453720"/>
            <a:ext cx="4477738" cy="198000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297" y="1479535"/>
            <a:ext cx="4432421" cy="19800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Problems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>
          <a:xfrm>
            <a:off x="566738" y="4990390"/>
            <a:ext cx="8001000" cy="1829510"/>
          </a:xfrm>
        </p:spPr>
        <p:txBody>
          <a:bodyPr/>
          <a:lstStyle/>
          <a:p>
            <a:r>
              <a:rPr lang="en-US" altLang="zh-CN" dirty="0" smtClean="0"/>
              <a:t>Q1: Which cells contain </a:t>
            </a:r>
            <a:r>
              <a:rPr lang="en-US" altLang="zh-CN" dirty="0" smtClean="0">
                <a:solidFill>
                  <a:srgbClr val="FF0000"/>
                </a:solidFill>
              </a:rPr>
              <a:t>incorrect formulas</a:t>
            </a:r>
            <a:r>
              <a:rPr lang="en-US" altLang="zh-CN" dirty="0" smtClean="0"/>
              <a:t>? </a:t>
            </a:r>
          </a:p>
          <a:p>
            <a:r>
              <a:rPr lang="en-US" altLang="zh-CN" dirty="0" smtClean="0"/>
              <a:t>Q2: Which cells’ values </a:t>
            </a:r>
            <a:r>
              <a:rPr lang="en-US" altLang="zh-CN" dirty="0" smtClean="0">
                <a:solidFill>
                  <a:srgbClr val="FF0000"/>
                </a:solidFill>
              </a:rPr>
              <a:t>are incorrect</a:t>
            </a:r>
            <a:r>
              <a:rPr lang="en-US" altLang="zh-CN" dirty="0" smtClean="0"/>
              <a:t>?</a:t>
            </a:r>
            <a:endParaRPr lang="zh-CN" altLang="en-US" dirty="0"/>
          </a:p>
        </p:txBody>
      </p:sp>
      <p:sp>
        <p:nvSpPr>
          <p:cNvPr id="7" name="Oval 6"/>
          <p:cNvSpPr/>
          <p:nvPr/>
        </p:nvSpPr>
        <p:spPr bwMode="gray">
          <a:xfrm>
            <a:off x="1417296" y="2863421"/>
            <a:ext cx="432048" cy="288032"/>
          </a:xfrm>
          <a:prstGeom prst="ellipse">
            <a:avLst/>
          </a:prstGeom>
          <a:noFill/>
          <a:ln w="19050" cap="rnd" algn="ctr">
            <a:solidFill>
              <a:srgbClr val="00B050"/>
            </a:solidFill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ctr"/>
            <a:endParaRPr lang="en-US" sz="24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ea typeface="微软雅黑" pitchFamily="34" charset="-122"/>
            </a:endParaRPr>
          </a:p>
        </p:txBody>
      </p:sp>
      <p:sp>
        <p:nvSpPr>
          <p:cNvPr id="11" name="Oval 10"/>
          <p:cNvSpPr/>
          <p:nvPr/>
        </p:nvSpPr>
        <p:spPr bwMode="gray">
          <a:xfrm>
            <a:off x="6066752" y="2822477"/>
            <a:ext cx="432048" cy="288032"/>
          </a:xfrm>
          <a:prstGeom prst="ellipse">
            <a:avLst/>
          </a:prstGeom>
          <a:noFill/>
          <a:ln w="19050" cap="rnd" algn="ctr">
            <a:solidFill>
              <a:srgbClr val="00B050"/>
            </a:solidFill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ctr"/>
            <a:endParaRPr lang="en-US" sz="24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ea typeface="微软雅黑" pitchFamily="34" charset="-12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3049" y="3789040"/>
            <a:ext cx="85338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Screen shot of the spreadsheet before and after the change</a:t>
            </a:r>
          </a:p>
          <a:p>
            <a:pPr algn="ctr"/>
            <a:r>
              <a:rPr lang="en-US" altLang="zh-CN" sz="2400" dirty="0">
                <a:solidFill>
                  <a:srgbClr val="FF0000"/>
                </a:solidFill>
              </a:rPr>
              <a:t>No </a:t>
            </a:r>
            <a:r>
              <a:rPr lang="en-US" altLang="zh-CN" sz="2400" dirty="0" smtClean="0">
                <a:solidFill>
                  <a:srgbClr val="FF0000"/>
                </a:solidFill>
              </a:rPr>
              <a:t>warning is issued by Excel</a:t>
            </a:r>
            <a:endParaRPr lang="en-US" altLang="zh-CN" sz="2400" dirty="0">
              <a:solidFill>
                <a:srgbClr val="FF0000"/>
              </a:solidFill>
            </a:endParaRPr>
          </a:p>
        </p:txBody>
      </p:sp>
      <p:sp>
        <p:nvSpPr>
          <p:cNvPr id="9" name="Oval 6"/>
          <p:cNvSpPr/>
          <p:nvPr/>
        </p:nvSpPr>
        <p:spPr bwMode="gray">
          <a:xfrm>
            <a:off x="3715129" y="2863421"/>
            <a:ext cx="432048" cy="288032"/>
          </a:xfrm>
          <a:prstGeom prst="ellipse">
            <a:avLst/>
          </a:prstGeom>
          <a:noFill/>
          <a:ln w="19050" cap="rnd" algn="ctr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ctr"/>
            <a:endParaRPr lang="en-US" sz="24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ea typeface="微软雅黑" pitchFamily="34" charset="-122"/>
            </a:endParaRPr>
          </a:p>
        </p:txBody>
      </p:sp>
      <p:sp>
        <p:nvSpPr>
          <p:cNvPr id="10" name="Oval 6"/>
          <p:cNvSpPr/>
          <p:nvPr/>
        </p:nvSpPr>
        <p:spPr bwMode="gray">
          <a:xfrm>
            <a:off x="8361128" y="2836125"/>
            <a:ext cx="432048" cy="288032"/>
          </a:xfrm>
          <a:prstGeom prst="ellipse">
            <a:avLst/>
          </a:prstGeom>
          <a:noFill/>
          <a:ln w="19050" cap="rnd" algn="ctr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ctr"/>
            <a:endParaRPr lang="en-US" sz="24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ea typeface="微软雅黑" pitchFamily="34" charset="-122"/>
            </a:endParaRPr>
          </a:p>
        </p:txBody>
      </p:sp>
      <p:sp>
        <p:nvSpPr>
          <p:cNvPr id="13" name="灯片编号占位符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5</a:t>
            </a:fld>
            <a:endParaRPr lang="zh-CN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2462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6"/>
    </mc:Choice>
    <mc:Fallback xmlns="">
      <p:transition spd="slow" advTm="4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Key </a:t>
            </a:r>
            <a:r>
              <a:rPr lang="en-US" altLang="zh-CN" dirty="0" smtClean="0"/>
              <a:t>challenge </a:t>
            </a:r>
            <a:r>
              <a:rPr lang="en-US" altLang="zh-CN" dirty="0"/>
              <a:t>- No </a:t>
            </a:r>
            <a:r>
              <a:rPr lang="en-US" altLang="zh-CN" dirty="0" smtClean="0"/>
              <a:t>oracle!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It </a:t>
            </a:r>
            <a:r>
              <a:rPr lang="en-US" altLang="zh-CN" dirty="0"/>
              <a:t>is hard </a:t>
            </a:r>
            <a:r>
              <a:rPr lang="en-US" altLang="zh-CN" i="1" dirty="0"/>
              <a:t>to </a:t>
            </a:r>
            <a:r>
              <a:rPr lang="en-US" altLang="zh-CN" dirty="0"/>
              <a:t>identify which cells contain </a:t>
            </a:r>
            <a:r>
              <a:rPr lang="en-US" altLang="zh-CN" b="1" i="1" dirty="0" smtClean="0">
                <a:solidFill>
                  <a:srgbClr val="FF0000"/>
                </a:solidFill>
              </a:rPr>
              <a:t>incorrect formulas </a:t>
            </a:r>
            <a:r>
              <a:rPr lang="en-US" altLang="zh-CN" b="1" i="1" dirty="0">
                <a:solidFill>
                  <a:srgbClr val="FF0000"/>
                </a:solidFill>
              </a:rPr>
              <a:t>or </a:t>
            </a:r>
            <a:r>
              <a:rPr lang="en-US" altLang="zh-CN" b="1" i="1" dirty="0" smtClean="0">
                <a:solidFill>
                  <a:srgbClr val="FF0000"/>
                </a:solidFill>
              </a:rPr>
              <a:t>values</a:t>
            </a:r>
          </a:p>
          <a:p>
            <a:r>
              <a:rPr lang="en-US" altLang="zh-CN" dirty="0" smtClean="0"/>
              <a:t>Require </a:t>
            </a:r>
            <a:r>
              <a:rPr lang="en-US" altLang="zh-CN" dirty="0"/>
              <a:t>human judgments or </a:t>
            </a:r>
            <a:r>
              <a:rPr lang="en-US" altLang="zh-CN" dirty="0" smtClean="0"/>
              <a:t>specifications</a:t>
            </a:r>
            <a:endParaRPr lang="en-US" altLang="zh-CN" b="1" i="1" dirty="0">
              <a:solidFill>
                <a:srgbClr val="FF0000"/>
              </a:solidFill>
            </a:endParaRPr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5656" y="3068960"/>
            <a:ext cx="1914525" cy="2105025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20072" y="3068960"/>
            <a:ext cx="2047875" cy="2105025"/>
          </a:xfrm>
          <a:prstGeom prst="rect">
            <a:avLst/>
          </a:prstGeom>
        </p:spPr>
      </p:pic>
      <p:pic>
        <p:nvPicPr>
          <p:cNvPr id="1028" name="Picture 4" descr="https://encrypted-tbn2.gstatic.com/images?q=tbn:ANd9GcQrgXL0Z_lC9TgvjMRcrBlkxpD8T-N67cANGBVhmiP697FmgsuOa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6164" y="4581128"/>
            <a:ext cx="1423045" cy="1423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灯片编号占位符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6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6075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"/>
    </mc:Choice>
    <mc:Fallback xmlns="">
      <p:transition spd="slow" advTm="4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6461" y="1925072"/>
            <a:ext cx="7309387" cy="323212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Methodology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66738" y="5085184"/>
            <a:ext cx="8001000" cy="1734716"/>
          </a:xfrm>
        </p:spPr>
        <p:txBody>
          <a:bodyPr/>
          <a:lstStyle/>
          <a:p>
            <a:r>
              <a:rPr lang="en-US" altLang="zh-CN" dirty="0"/>
              <a:t>C</a:t>
            </a:r>
            <a:r>
              <a:rPr lang="en-US" altLang="zh-CN" dirty="0" smtClean="0"/>
              <a:t>ells are often grouped in a row or column with </a:t>
            </a:r>
            <a:r>
              <a:rPr lang="en-US" altLang="zh-CN" i="1" dirty="0" smtClean="0">
                <a:solidFill>
                  <a:srgbClr val="FF0000"/>
                </a:solidFill>
              </a:rPr>
              <a:t>the same intended computation</a:t>
            </a:r>
            <a:endParaRPr lang="en-US" altLang="zh-CN" dirty="0" smtClean="0"/>
          </a:p>
          <a:p>
            <a:r>
              <a:rPr lang="en-US" altLang="zh-CN" dirty="0" smtClean="0"/>
              <a:t>We call this kind of group as a </a:t>
            </a:r>
            <a:r>
              <a:rPr lang="en-US" altLang="zh-CN" i="1" dirty="0">
                <a:solidFill>
                  <a:srgbClr val="FF0000"/>
                </a:solidFill>
              </a:rPr>
              <a:t>cell </a:t>
            </a:r>
            <a:r>
              <a:rPr lang="en-US" altLang="zh-CN" i="1" dirty="0" smtClean="0">
                <a:solidFill>
                  <a:srgbClr val="FF0000"/>
                </a:solidFill>
              </a:rPr>
              <a:t>array</a:t>
            </a:r>
            <a:endParaRPr lang="zh-CN" altLang="en-US" dirty="0"/>
          </a:p>
        </p:txBody>
      </p:sp>
      <p:grpSp>
        <p:nvGrpSpPr>
          <p:cNvPr id="5" name="组合 4"/>
          <p:cNvGrpSpPr/>
          <p:nvPr/>
        </p:nvGrpSpPr>
        <p:grpSpPr>
          <a:xfrm>
            <a:off x="6099179" y="1141447"/>
            <a:ext cx="2657397" cy="3370774"/>
            <a:chOff x="6099179" y="1141447"/>
            <a:chExt cx="2657397" cy="3370774"/>
          </a:xfrm>
        </p:grpSpPr>
        <p:sp>
          <p:nvSpPr>
            <p:cNvPr id="20" name="圆角矩形标注 19"/>
            <p:cNvSpPr/>
            <p:nvPr/>
          </p:nvSpPr>
          <p:spPr bwMode="gray">
            <a:xfrm>
              <a:off x="6099179" y="1141447"/>
              <a:ext cx="2657397" cy="919401"/>
            </a:xfrm>
            <a:prstGeom prst="wedgeRoundRectCallout">
              <a:avLst>
                <a:gd name="adj1" fmla="val -15164"/>
                <a:gd name="adj2" fmla="val 128863"/>
                <a:gd name="adj3" fmla="val 16667"/>
              </a:avLst>
            </a:prstGeom>
            <a:ln>
              <a:headEnd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altLang="zh-CN" sz="2400" dirty="0">
                  <a:solidFill>
                    <a:schemeClr val="bg1"/>
                  </a:solidFill>
                  <a:ea typeface="微软雅黑" pitchFamily="34" charset="-122"/>
                </a:rPr>
                <a:t>Total </a:t>
              </a:r>
              <a:r>
                <a:rPr lang="en-US" altLang="zh-CN" sz="2400" dirty="0" smtClean="0">
                  <a:solidFill>
                    <a:schemeClr val="bg1"/>
                  </a:solidFill>
                  <a:ea typeface="微软雅黑" pitchFamily="34" charset="-122"/>
                </a:rPr>
                <a:t>Price </a:t>
              </a:r>
              <a:r>
                <a:rPr lang="en-US" altLang="zh-CN" sz="2400" dirty="0">
                  <a:solidFill>
                    <a:schemeClr val="bg1"/>
                  </a:solidFill>
                  <a:ea typeface="微软雅黑" pitchFamily="34" charset="-122"/>
                </a:rPr>
                <a:t>= </a:t>
              </a:r>
              <a:endParaRPr lang="en-US" altLang="zh-CN" sz="2400" dirty="0" smtClean="0">
                <a:solidFill>
                  <a:schemeClr val="bg1"/>
                </a:solidFill>
                <a:ea typeface="微软雅黑" pitchFamily="34" charset="-122"/>
              </a:endParaRPr>
            </a:p>
            <a:p>
              <a:pPr algn="ctr"/>
              <a:r>
                <a:rPr lang="en-US" altLang="zh-CN" sz="2400" dirty="0" smtClean="0">
                  <a:solidFill>
                    <a:schemeClr val="bg1"/>
                  </a:solidFill>
                  <a:ea typeface="微软雅黑" pitchFamily="34" charset="-122"/>
                </a:rPr>
                <a:t>Total </a:t>
              </a:r>
              <a:r>
                <a:rPr lang="en-US" altLang="zh-CN" sz="2400" dirty="0">
                  <a:solidFill>
                    <a:schemeClr val="bg1"/>
                  </a:solidFill>
                  <a:ea typeface="微软雅黑" pitchFamily="34" charset="-122"/>
                </a:rPr>
                <a:t>Fruit *</a:t>
              </a:r>
              <a:r>
                <a:rPr lang="en-US" altLang="zh-CN" sz="2400" dirty="0" smtClean="0">
                  <a:solidFill>
                    <a:schemeClr val="bg1"/>
                  </a:solidFill>
                  <a:ea typeface="微软雅黑" pitchFamily="34" charset="-122"/>
                </a:rPr>
                <a:t> Price</a:t>
              </a:r>
              <a:endParaRPr lang="zh-CN" altLang="en-US" sz="2400" dirty="0">
                <a:solidFill>
                  <a:schemeClr val="bg1"/>
                </a:solidFill>
                <a:ea typeface="微软雅黑" pitchFamily="34" charset="-122"/>
              </a:endParaRPr>
            </a:p>
          </p:txBody>
        </p:sp>
        <p:sp>
          <p:nvSpPr>
            <p:cNvPr id="22" name="圆角矩形 21"/>
            <p:cNvSpPr/>
            <p:nvPr/>
          </p:nvSpPr>
          <p:spPr bwMode="gray">
            <a:xfrm>
              <a:off x="6553555" y="2864511"/>
              <a:ext cx="1586544" cy="1647710"/>
            </a:xfrm>
            <a:prstGeom prst="roundRect">
              <a:avLst/>
            </a:prstGeom>
            <a:noFill/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endParaRPr lang="zh-CN" alt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微软雅黑" pitchFamily="34" charset="-122"/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8101289" y="3862746"/>
            <a:ext cx="1044113" cy="1261347"/>
            <a:chOff x="8101289" y="3862746"/>
            <a:chExt cx="1044113" cy="1261347"/>
          </a:xfrm>
        </p:grpSpPr>
        <p:sp>
          <p:nvSpPr>
            <p:cNvPr id="4" name="TextBox 3"/>
            <p:cNvSpPr txBox="1"/>
            <p:nvPr/>
          </p:nvSpPr>
          <p:spPr>
            <a:xfrm>
              <a:off x="8101289" y="4293096"/>
              <a:ext cx="104411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 smtClean="0">
                  <a:solidFill>
                    <a:srgbClr val="FF0000"/>
                  </a:solidFill>
                  <a:latin typeface="Calibri" panose="020F0502020204030204" pitchFamily="34" charset="0"/>
                </a:rPr>
                <a:t>Cell </a:t>
              </a:r>
              <a:r>
                <a:rPr lang="en-US" sz="2400" b="1" dirty="0">
                  <a:solidFill>
                    <a:srgbClr val="FF0000"/>
                  </a:solidFill>
                  <a:latin typeface="Calibri" panose="020F0502020204030204" pitchFamily="34" charset="0"/>
                </a:rPr>
                <a:t>a</a:t>
              </a:r>
              <a:r>
                <a:rPr lang="en-US" sz="2400" b="1" dirty="0" smtClean="0">
                  <a:solidFill>
                    <a:srgbClr val="FF0000"/>
                  </a:solidFill>
                  <a:latin typeface="Calibri" panose="020F0502020204030204" pitchFamily="34" charset="0"/>
                </a:rPr>
                <a:t>rray</a:t>
              </a:r>
              <a:endParaRPr lang="en-US" sz="2400" b="1" dirty="0">
                <a:solidFill>
                  <a:srgbClr val="FF0000"/>
                </a:solidFill>
                <a:latin typeface="Calibri" panose="020F0502020204030204" pitchFamily="34" charset="0"/>
              </a:endParaRPr>
            </a:p>
          </p:txBody>
        </p:sp>
        <p:cxnSp>
          <p:nvCxnSpPr>
            <p:cNvPr id="6" name="Straight Arrow Connector 5"/>
            <p:cNvCxnSpPr/>
            <p:nvPr/>
          </p:nvCxnSpPr>
          <p:spPr bwMode="auto">
            <a:xfrm flipH="1" flipV="1">
              <a:off x="8101292" y="3862746"/>
              <a:ext cx="322861" cy="524428"/>
            </a:xfrm>
            <a:prstGeom prst="straightConnector1">
              <a:avLst/>
            </a:prstGeom>
            <a:noFill/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10" name="组合 9"/>
          <p:cNvGrpSpPr/>
          <p:nvPr/>
        </p:nvGrpSpPr>
        <p:grpSpPr>
          <a:xfrm>
            <a:off x="3384676" y="1141447"/>
            <a:ext cx="4881294" cy="3523417"/>
            <a:chOff x="3384676" y="1141447"/>
            <a:chExt cx="4881294" cy="3523417"/>
          </a:xfrm>
        </p:grpSpPr>
        <p:grpSp>
          <p:nvGrpSpPr>
            <p:cNvPr id="7" name="组合 6"/>
            <p:cNvGrpSpPr/>
            <p:nvPr/>
          </p:nvGrpSpPr>
          <p:grpSpPr>
            <a:xfrm>
              <a:off x="3384676" y="1141447"/>
              <a:ext cx="2380997" cy="3370774"/>
              <a:chOff x="3384676" y="1141447"/>
              <a:chExt cx="2380997" cy="3370774"/>
            </a:xfrm>
          </p:grpSpPr>
          <p:sp>
            <p:nvSpPr>
              <p:cNvPr id="17" name="圆角矩形标注 16"/>
              <p:cNvSpPr/>
              <p:nvPr/>
            </p:nvSpPr>
            <p:spPr bwMode="gray">
              <a:xfrm>
                <a:off x="3384676" y="1141447"/>
                <a:ext cx="2380997" cy="919401"/>
              </a:xfrm>
              <a:prstGeom prst="wedgeRoundRectCallout">
                <a:avLst>
                  <a:gd name="adj1" fmla="val -3098"/>
                  <a:gd name="adj2" fmla="val 130548"/>
                  <a:gd name="adj3" fmla="val 16667"/>
                </a:avLst>
              </a:prstGeom>
              <a:ln>
                <a:headEnd/>
                <a:tailE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US" altLang="zh-CN" sz="2400" dirty="0">
                    <a:solidFill>
                      <a:schemeClr val="bg1"/>
                    </a:solidFill>
                    <a:ea typeface="微软雅黑" pitchFamily="34" charset="-122"/>
                  </a:rPr>
                  <a:t>Total Fruit = Apple + Orange</a:t>
                </a:r>
                <a:endParaRPr lang="zh-CN" altLang="en-US" sz="2400" dirty="0">
                  <a:solidFill>
                    <a:schemeClr val="bg1"/>
                  </a:solidFill>
                  <a:ea typeface="微软雅黑" pitchFamily="34" charset="-122"/>
                </a:endParaRPr>
              </a:p>
            </p:txBody>
          </p:sp>
          <p:sp>
            <p:nvSpPr>
              <p:cNvPr id="21" name="圆角矩形 20"/>
              <p:cNvSpPr/>
              <p:nvPr/>
            </p:nvSpPr>
            <p:spPr bwMode="gray">
              <a:xfrm>
                <a:off x="4120745" y="2864511"/>
                <a:ext cx="1594481" cy="1647710"/>
              </a:xfrm>
              <a:prstGeom prst="roundRect">
                <a:avLst/>
              </a:prstGeom>
              <a:noFill/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none" rtlCol="0" anchor="ctr"/>
              <a:lstStyle/>
              <a:p>
                <a:pPr algn="ctr"/>
                <a:endParaRPr lang="zh-CN" altLang="en-US" sz="240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ea typeface="微软雅黑" pitchFamily="34" charset="-122"/>
                </a:endParaRPr>
              </a:p>
            </p:txBody>
          </p:sp>
        </p:grpSp>
        <p:cxnSp>
          <p:nvCxnSpPr>
            <p:cNvPr id="8" name="Straight Arrow Connector 7"/>
            <p:cNvCxnSpPr>
              <a:endCxn id="21" idx="3"/>
            </p:cNvCxnSpPr>
            <p:nvPr/>
          </p:nvCxnSpPr>
          <p:spPr bwMode="auto">
            <a:xfrm flipH="1" flipV="1">
              <a:off x="5715226" y="3688366"/>
              <a:ext cx="2550744" cy="976498"/>
            </a:xfrm>
            <a:prstGeom prst="straightConnector1">
              <a:avLst/>
            </a:prstGeom>
            <a:noFill/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13" name="灯片编号占位符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7</a:t>
            </a:fld>
            <a:endParaRPr lang="zh-CN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99260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8"/>
    </mc:Choice>
    <mc:Fallback xmlns="">
      <p:transition spd="slow" advTm="3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7544" y="1039611"/>
            <a:ext cx="8405223" cy="3424797"/>
          </a:xfrm>
          <a:prstGeom prst="rect">
            <a:avLst/>
          </a:prstGeom>
        </p:spPr>
      </p:pic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66738" y="4653136"/>
            <a:ext cx="8133158" cy="2166764"/>
          </a:xfrm>
        </p:spPr>
        <p:txBody>
          <a:bodyPr/>
          <a:lstStyle/>
          <a:p>
            <a:r>
              <a:rPr lang="en-US" altLang="zh-CN" dirty="0" smtClean="0"/>
              <a:t>The intended computation is </a:t>
            </a:r>
            <a:r>
              <a:rPr lang="en-US" altLang="zh-CN" i="1" dirty="0" smtClean="0">
                <a:solidFill>
                  <a:srgbClr val="FF0000"/>
                </a:solidFill>
              </a:rPr>
              <a:t>ambiguous</a:t>
            </a:r>
            <a:r>
              <a:rPr lang="en-US" altLang="zh-CN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altLang="zh-CN" dirty="0" smtClean="0"/>
              <a:t>when not all the cells in a cell array follow the same formula pattern</a:t>
            </a:r>
          </a:p>
          <a:p>
            <a:r>
              <a:rPr lang="en-US" altLang="zh-CN" dirty="0" smtClean="0"/>
              <a:t>The cell array suffers from </a:t>
            </a:r>
            <a:r>
              <a:rPr lang="en-US" altLang="zh-CN" i="1" dirty="0" smtClean="0">
                <a:solidFill>
                  <a:srgbClr val="FF0000"/>
                </a:solidFill>
              </a:rPr>
              <a:t>ambiguous computation smells</a:t>
            </a:r>
            <a:endParaRPr lang="zh-CN" altLang="en-US" dirty="0"/>
          </a:p>
        </p:txBody>
      </p:sp>
      <p:sp>
        <p:nvSpPr>
          <p:cNvPr id="19" name="Rectangle 18"/>
          <p:cNvSpPr/>
          <p:nvPr/>
        </p:nvSpPr>
        <p:spPr bwMode="gray">
          <a:xfrm>
            <a:off x="7092280" y="2046372"/>
            <a:ext cx="1683230" cy="1166604"/>
          </a:xfrm>
          <a:prstGeom prst="rect">
            <a:avLst/>
          </a:prstGeom>
          <a:solidFill>
            <a:srgbClr val="00B050">
              <a:alpha val="20000"/>
            </a:srgbClr>
          </a:solidFill>
          <a:ln w="19050" cap="rnd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ctr"/>
            <a:endParaRPr lang="en-US" sz="24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ea typeface="微软雅黑" pitchFamily="34" charset="-122"/>
            </a:endParaRPr>
          </a:p>
        </p:txBody>
      </p:sp>
      <p:sp>
        <p:nvSpPr>
          <p:cNvPr id="14" name="圆角矩形 8"/>
          <p:cNvSpPr/>
          <p:nvPr/>
        </p:nvSpPr>
        <p:spPr>
          <a:xfrm>
            <a:off x="7140848" y="1975137"/>
            <a:ext cx="1634662" cy="1832184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Methodology</a:t>
            </a:r>
            <a:endParaRPr lang="zh-CN" altLang="en-US" dirty="0"/>
          </a:p>
        </p:txBody>
      </p:sp>
      <p:sp>
        <p:nvSpPr>
          <p:cNvPr id="16" name="Rectangle 14"/>
          <p:cNvSpPr/>
          <p:nvPr/>
        </p:nvSpPr>
        <p:spPr bwMode="gray">
          <a:xfrm>
            <a:off x="7114234" y="3167997"/>
            <a:ext cx="1661276" cy="572259"/>
          </a:xfrm>
          <a:prstGeom prst="rect">
            <a:avLst/>
          </a:prstGeom>
          <a:solidFill>
            <a:srgbClr val="FF0000">
              <a:alpha val="20000"/>
            </a:srgbClr>
          </a:solidFill>
          <a:ln w="19050" cap="rnd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ctr"/>
            <a:endParaRPr lang="en-US" sz="24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ea typeface="微软雅黑" pitchFamily="34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8</a:t>
            </a:fld>
            <a:endParaRPr lang="zh-CN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87852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"/>
    </mc:Choice>
    <mc:Fallback xmlns="">
      <p:transition spd="slow" advTm="1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4" grpId="0" animBg="1"/>
      <p:bldP spid="1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CACheck </a:t>
            </a:r>
            <a:r>
              <a:rPr lang="en-US" altLang="zh-CN" dirty="0"/>
              <a:t>overview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7868" y="4524375"/>
            <a:ext cx="8001000" cy="2047800"/>
          </a:xfrm>
        </p:spPr>
        <p:txBody>
          <a:bodyPr/>
          <a:lstStyle/>
          <a:p>
            <a:r>
              <a:rPr lang="en-US" altLang="zh-CN" dirty="0" smtClean="0"/>
              <a:t>Statically analyze ambiguous computation smells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62572" y="2051556"/>
            <a:ext cx="1531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Spreadsheets</a:t>
            </a:r>
            <a:endParaRPr lang="zh-CN" alt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704628" y="1916819"/>
            <a:ext cx="5305475" cy="2607555"/>
            <a:chOff x="1776636" y="3428987"/>
            <a:chExt cx="5305475" cy="2607555"/>
          </a:xfrm>
        </p:grpSpPr>
        <p:sp>
          <p:nvSpPr>
            <p:cNvPr id="15" name="圆角矩形 14"/>
            <p:cNvSpPr/>
            <p:nvPr/>
          </p:nvSpPr>
          <p:spPr bwMode="gray">
            <a:xfrm>
              <a:off x="2450135" y="3866070"/>
              <a:ext cx="1944216" cy="914400"/>
            </a:xfrm>
            <a:prstGeom prst="roundRect">
              <a:avLst/>
            </a:prstGeom>
            <a:ln>
              <a:headEnd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altLang="zh-CN" sz="2400" b="1" dirty="0" smtClean="0">
                  <a:solidFill>
                    <a:schemeClr val="bg1"/>
                  </a:solidFill>
                  <a:ea typeface="微软雅黑" pitchFamily="34" charset="-122"/>
                </a:rPr>
                <a:t>Cell Array </a:t>
              </a:r>
            </a:p>
            <a:p>
              <a:pPr algn="ctr"/>
              <a:r>
                <a:rPr lang="en-US" altLang="zh-CN" sz="2400" b="1" dirty="0" smtClean="0">
                  <a:solidFill>
                    <a:schemeClr val="bg1"/>
                  </a:solidFill>
                  <a:ea typeface="微软雅黑" pitchFamily="34" charset="-122"/>
                </a:rPr>
                <a:t>Identification</a:t>
              </a:r>
              <a:endParaRPr lang="zh-CN" altLang="en-US" sz="2400" b="1" dirty="0">
                <a:solidFill>
                  <a:schemeClr val="bg1"/>
                </a:solidFill>
                <a:ea typeface="微软雅黑" pitchFamily="34" charset="-122"/>
              </a:endParaRPr>
            </a:p>
          </p:txBody>
        </p:sp>
        <p:sp>
          <p:nvSpPr>
            <p:cNvPr id="16" name="圆角矩形 15"/>
            <p:cNvSpPr/>
            <p:nvPr/>
          </p:nvSpPr>
          <p:spPr bwMode="gray">
            <a:xfrm>
              <a:off x="4682383" y="3866070"/>
              <a:ext cx="2160240" cy="914400"/>
            </a:xfrm>
            <a:prstGeom prst="roundRect">
              <a:avLst/>
            </a:prstGeom>
            <a:ln>
              <a:headEnd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altLang="zh-CN" sz="2400" b="1" dirty="0" smtClean="0">
                  <a:solidFill>
                    <a:schemeClr val="bg1"/>
                  </a:solidFill>
                  <a:ea typeface="微软雅黑" pitchFamily="34" charset="-122"/>
                </a:rPr>
                <a:t>Formula Pattern</a:t>
              </a:r>
            </a:p>
            <a:p>
              <a:pPr algn="ctr"/>
              <a:r>
                <a:rPr lang="en-US" altLang="zh-CN" sz="2400" b="1" dirty="0" smtClean="0">
                  <a:solidFill>
                    <a:schemeClr val="bg1"/>
                  </a:solidFill>
                  <a:ea typeface="微软雅黑" pitchFamily="34" charset="-122"/>
                </a:rPr>
                <a:t>Recovery</a:t>
              </a:r>
              <a:endParaRPr lang="zh-CN" altLang="en-US" sz="2400" b="1" dirty="0">
                <a:solidFill>
                  <a:schemeClr val="bg1"/>
                </a:solidFill>
                <a:ea typeface="微软雅黑" pitchFamily="34" charset="-122"/>
              </a:endParaRPr>
            </a:p>
          </p:txBody>
        </p:sp>
        <p:sp>
          <p:nvSpPr>
            <p:cNvPr id="17" name="右箭头 16"/>
            <p:cNvSpPr/>
            <p:nvPr/>
          </p:nvSpPr>
          <p:spPr bwMode="gray">
            <a:xfrm>
              <a:off x="1776636" y="4235402"/>
              <a:ext cx="395885" cy="369212"/>
            </a:xfrm>
            <a:prstGeom prst="rightArrow">
              <a:avLst/>
            </a:prstGeom>
            <a:solidFill>
              <a:schemeClr val="hlink"/>
            </a:solidFill>
            <a:ln w="19050" cap="rnd" algn="ctr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rtlCol="0" anchor="ctr"/>
            <a:lstStyle/>
            <a:p>
              <a:pPr algn="ctr"/>
              <a:endParaRPr lang="zh-CN" alt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微软雅黑" pitchFamily="34" charset="-122"/>
              </a:endParaRPr>
            </a:p>
          </p:txBody>
        </p:sp>
        <p:sp>
          <p:nvSpPr>
            <p:cNvPr id="18" name="右箭头 17"/>
            <p:cNvSpPr/>
            <p:nvPr/>
          </p:nvSpPr>
          <p:spPr bwMode="gray">
            <a:xfrm>
              <a:off x="4394352" y="4235402"/>
              <a:ext cx="288032" cy="369212"/>
            </a:xfrm>
            <a:prstGeom prst="rightArrow">
              <a:avLst/>
            </a:prstGeom>
            <a:solidFill>
              <a:schemeClr val="hlink"/>
            </a:solidFill>
            <a:ln w="19050" cap="rnd" algn="ctr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rtlCol="0" anchor="ctr"/>
            <a:lstStyle/>
            <a:p>
              <a:pPr algn="ctr"/>
              <a:endParaRPr lang="zh-CN" alt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微软雅黑" pitchFamily="34" charset="-122"/>
              </a:endParaRPr>
            </a:p>
          </p:txBody>
        </p:sp>
        <p:sp>
          <p:nvSpPr>
            <p:cNvPr id="22" name="圆角矩形 21"/>
            <p:cNvSpPr/>
            <p:nvPr/>
          </p:nvSpPr>
          <p:spPr bwMode="gray">
            <a:xfrm>
              <a:off x="2172521" y="3428987"/>
              <a:ext cx="4909590" cy="2607555"/>
            </a:xfrm>
            <a:prstGeom prst="roundRect">
              <a:avLst/>
            </a:prstGeom>
            <a:noFill/>
            <a:ln>
              <a:prstDash val="lgDash"/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endParaRPr lang="zh-CN" alt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微软雅黑" pitchFamily="34" charset="-122"/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7010103" y="1772816"/>
            <a:ext cx="1954385" cy="2376264"/>
            <a:chOff x="7082111" y="3284984"/>
            <a:chExt cx="1954385" cy="2376264"/>
          </a:xfrm>
        </p:grpSpPr>
        <p:sp>
          <p:nvSpPr>
            <p:cNvPr id="19" name="右箭头 18"/>
            <p:cNvSpPr/>
            <p:nvPr/>
          </p:nvSpPr>
          <p:spPr bwMode="gray">
            <a:xfrm>
              <a:off x="7082111" y="4203196"/>
              <a:ext cx="288032" cy="369212"/>
            </a:xfrm>
            <a:prstGeom prst="rightArrow">
              <a:avLst/>
            </a:prstGeom>
            <a:solidFill>
              <a:schemeClr val="hlink"/>
            </a:solidFill>
            <a:ln w="19050" cap="rnd" algn="ctr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rtlCol="0" anchor="ctr"/>
            <a:lstStyle/>
            <a:p>
              <a:pPr algn="ctr"/>
              <a:endParaRPr lang="zh-CN" altLang="en-US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微软雅黑" pitchFamily="34" charset="-122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370143" y="3284984"/>
              <a:ext cx="150759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Annotated </a:t>
              </a:r>
            </a:p>
            <a:p>
              <a:r>
                <a:rPr lang="en-US" altLang="zh-CN" dirty="0"/>
                <a:t>s</a:t>
              </a:r>
              <a:r>
                <a:rPr lang="en-US" altLang="zh-CN" dirty="0" smtClean="0"/>
                <a:t>preadsheets</a:t>
              </a:r>
              <a:endParaRPr lang="zh-CN" altLang="en-US" dirty="0"/>
            </a:p>
          </p:txBody>
        </p:sp>
        <p:sp>
          <p:nvSpPr>
            <p:cNvPr id="23" name="矩形标注 22"/>
            <p:cNvSpPr/>
            <p:nvPr/>
          </p:nvSpPr>
          <p:spPr bwMode="gray">
            <a:xfrm>
              <a:off x="7547794" y="5048600"/>
              <a:ext cx="1488702" cy="612648"/>
            </a:xfrm>
            <a:prstGeom prst="wedgeRectCallout">
              <a:avLst>
                <a:gd name="adj1" fmla="val -37251"/>
                <a:gd name="adj2" fmla="val -106802"/>
              </a:avLst>
            </a:prstGeom>
            <a:ln>
              <a:headEnd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r>
                <a:rPr lang="en-US" altLang="zh-CN" sz="2000" b="1" dirty="0" smtClean="0">
                  <a:solidFill>
                    <a:schemeClr val="tx1"/>
                  </a:solidFill>
                  <a:ea typeface="微软雅黑" pitchFamily="34" charset="-122"/>
                </a:rPr>
                <a:t>Smells</a:t>
              </a:r>
            </a:p>
            <a:p>
              <a:r>
                <a:rPr lang="en-US" altLang="zh-CN" sz="2000" b="1" dirty="0" smtClean="0">
                  <a:solidFill>
                    <a:schemeClr val="tx1"/>
                  </a:solidFill>
                  <a:ea typeface="微软雅黑" pitchFamily="34" charset="-122"/>
                </a:rPr>
                <a:t>Errors</a:t>
              </a:r>
              <a:endParaRPr lang="zh-CN" altLang="en-US" sz="2000" b="1" dirty="0">
                <a:solidFill>
                  <a:schemeClr val="tx1"/>
                </a:solidFill>
                <a:ea typeface="微软雅黑" pitchFamily="34" charset="-122"/>
              </a:endParaRPr>
            </a:p>
          </p:txBody>
        </p:sp>
      </p:grpSp>
      <p:sp>
        <p:nvSpPr>
          <p:cNvPr id="8" name="灯片编号占位符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9</a:t>
            </a:fld>
            <a:endParaRPr lang="zh-CN" altLang="en-US" dirty="0"/>
          </a:p>
        </p:txBody>
      </p:sp>
      <p:pic>
        <p:nvPicPr>
          <p:cNvPr id="25" name="图片 2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30" y="2502807"/>
            <a:ext cx="1686280" cy="745653"/>
          </a:xfrm>
          <a:prstGeom prst="rect">
            <a:avLst/>
          </a:prstGeom>
        </p:spPr>
      </p:pic>
      <p:pic>
        <p:nvPicPr>
          <p:cNvPr id="26" name="图片 2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8999" y="2429578"/>
            <a:ext cx="1725023" cy="691825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圆角矩形 26"/>
          <p:cNvSpPr/>
          <p:nvPr/>
        </p:nvSpPr>
        <p:spPr bwMode="gray">
          <a:xfrm>
            <a:off x="3573694" y="3581018"/>
            <a:ext cx="2160240" cy="914400"/>
          </a:xfrm>
          <a:prstGeom prst="round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altLang="zh-CN" sz="2400" b="1" dirty="0" smtClean="0">
                <a:solidFill>
                  <a:schemeClr val="bg1"/>
                </a:solidFill>
                <a:ea typeface="微软雅黑" pitchFamily="34" charset="-122"/>
              </a:rPr>
              <a:t>Cell Array</a:t>
            </a:r>
          </a:p>
          <a:p>
            <a:pPr algn="ctr"/>
            <a:r>
              <a:rPr lang="en-US" altLang="zh-CN" sz="2400" b="1" dirty="0" smtClean="0">
                <a:solidFill>
                  <a:schemeClr val="bg1"/>
                </a:solidFill>
                <a:ea typeface="微软雅黑" pitchFamily="34" charset="-122"/>
              </a:rPr>
              <a:t>Filtering</a:t>
            </a:r>
          </a:p>
        </p:txBody>
      </p:sp>
      <p:sp>
        <p:nvSpPr>
          <p:cNvPr id="28" name="右箭头 27"/>
          <p:cNvSpPr/>
          <p:nvPr/>
        </p:nvSpPr>
        <p:spPr bwMode="gray">
          <a:xfrm rot="3750951">
            <a:off x="3602515" y="3259980"/>
            <a:ext cx="395885" cy="369212"/>
          </a:xfrm>
          <a:prstGeom prst="rightArrow">
            <a:avLst/>
          </a:prstGeom>
          <a:solidFill>
            <a:schemeClr val="hlink"/>
          </a:solidFill>
          <a:ln w="19050" cap="rnd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ctr"/>
            <a:endParaRPr lang="zh-CN" altLang="en-US" sz="24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ea typeface="微软雅黑" pitchFamily="34" charset="-122"/>
            </a:endParaRPr>
          </a:p>
        </p:txBody>
      </p:sp>
      <p:sp>
        <p:nvSpPr>
          <p:cNvPr id="29" name="右箭头 28"/>
          <p:cNvSpPr/>
          <p:nvPr/>
        </p:nvSpPr>
        <p:spPr bwMode="gray">
          <a:xfrm rot="6847147">
            <a:off x="5258589" y="3253263"/>
            <a:ext cx="395885" cy="369212"/>
          </a:xfrm>
          <a:prstGeom prst="rightArrow">
            <a:avLst/>
          </a:prstGeom>
          <a:solidFill>
            <a:schemeClr val="hlink"/>
          </a:solidFill>
          <a:ln w="19050" cap="rnd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ctr"/>
            <a:endParaRPr lang="zh-CN" altLang="en-US" sz="24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33930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"/>
    </mc:Choice>
    <mc:Fallback xmlns="">
      <p:transition spd="slow" advTm="4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0|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0.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0.3|0.2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8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9.8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1.8|14.6|14.2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0.6|0.3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6|4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0.2|28.6|26.4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1.6|7.1|6.7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1.6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7|44|6.3|14.1|30.3|14.4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8|6.2|4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0|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0|0|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0.2|12.3|10.1|28.7|4.7|7.7|8.7|17.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0.2|12.3|10.1|28.7|4.7|7.7|8.7|17.6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0.2|12.3|10.1|28.7|4.7|7.7|8.7|17.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主题1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暗香扑面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</a:majorFont>
      <a:minorFont>
        <a:latin typeface="Franklin Gothic Book"/>
        <a:ea typeface=""/>
        <a:cs typeface=""/>
        <a:font script="Jpan" typeface="HG創英角ｺﾞｼｯｸUB"/>
        <a:font script="Hang" typeface="맑은 고딕"/>
        <a:font script="Hans" typeface="黑体"/>
        <a:font script="Hant" typeface="新細明體"/>
        <a:font script="Arab" typeface="Arial"/>
        <a:font script="Hebr" typeface="Arial"/>
        <a:font script="Thai" typeface="Cordian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暗香扑面">
      <a:fillStyleLst>
        <a:solidFill>
          <a:schemeClr val="phClr"/>
        </a:solidFill>
        <a:gradFill rotWithShape="1">
          <a:gsLst>
            <a:gs pos="0">
              <a:schemeClr val="phClr">
                <a:tint val="98000"/>
                <a:satMod val="220000"/>
              </a:schemeClr>
            </a:gs>
            <a:gs pos="31000">
              <a:schemeClr val="phClr">
                <a:tint val="30000"/>
                <a:satMod val="150000"/>
              </a:schemeClr>
            </a:gs>
            <a:gs pos="91000">
              <a:schemeClr val="phClr">
                <a:tint val="96000"/>
              </a:schemeClr>
            </a:gs>
          </a:gsLst>
          <a:path path="circle">
            <a:fillToRect l="50000" t="150000" r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28000"/>
                <a:satMod val="100000"/>
              </a:schemeClr>
              <a:schemeClr val="phClr">
                <a:tint val="100000"/>
                <a:satMod val="200000"/>
              </a:schemeClr>
            </a:duotone>
          </a:blip>
          <a:tile tx="0" ty="0" sx="80000" sy="8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10000"/>
              </a:schemeClr>
            </a:glow>
          </a:effectLst>
        </a:effectStyle>
        <a:effectStyle>
          <a:effectLst>
            <a:outerShdw blurRad="34925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9525" prstMaterial="dkEdge">
            <a:bevelT w="12000" h="24150"/>
            <a:contourClr>
              <a:schemeClr val="phClr">
                <a:satMod val="110000"/>
              </a:schemeClr>
            </a:contourClr>
          </a:sp3d>
        </a:effectStyle>
        <a:effectStyle>
          <a:effectLst>
            <a:outerShdw blurRad="50800" dist="31750" dir="5400000" algn="tl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flood" dir="t">
              <a:rot lat="0" lon="0" rev="5400000"/>
            </a:lightRig>
          </a:scene3d>
          <a:sp3d contourW="18700" prstMaterial="dkEdge">
            <a:bevelT w="44450" h="80600"/>
            <a:contourClr>
              <a:schemeClr val="phClr"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ln>
          <a:headEnd/>
          <a:tailEnd/>
        </a:ln>
      </a:spPr>
      <a:bodyPr wrap="square" rtlCol="0" anchor="ctr">
        <a:spAutoFit/>
      </a:bodyPr>
      <a:lstStyle>
        <a:defPPr algn="ctr">
          <a:defRPr sz="2400" b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F3300"/>
          </a:buClr>
          <a:buSzPct val="75000"/>
          <a:buFont typeface="Wingdings" pitchFamily="2" charset="2"/>
          <a:buChar char="p"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Verdana" pitchFamily="34" charset="0"/>
            <a:ea typeface="楷体_GB2312" pitchFamily="49" charset="-122"/>
          </a:defRPr>
        </a:defPPr>
      </a:lstStyle>
    </a:ln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70793C88DFFFA4098A96254715DEE3E" ma:contentTypeVersion="1" ma:contentTypeDescription="Create a new document." ma:contentTypeScope="" ma:versionID="c812bb8ad9eeb2fcb4878a269e48aee4">
  <xsd:schema xmlns:xsd="http://www.w3.org/2001/XMLSchema" xmlns:xs="http://www.w3.org/2001/XMLSchema" xmlns:p="http://schemas.microsoft.com/office/2006/metadata/properties" xmlns:ns3="5be063d1-b34f-4c59-b93e-a886ada21d9f" targetNamespace="http://schemas.microsoft.com/office/2006/metadata/properties" ma:root="true" ma:fieldsID="8912bdd7ebde5c46de290f61476ae50a" ns3:_="">
    <xsd:import namespace="5be063d1-b34f-4c59-b93e-a886ada21d9f"/>
    <xsd:element name="properties">
      <xsd:complexType>
        <xsd:sequence>
          <xsd:element name="documentManagement">
            <xsd:complexType>
              <xsd:all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e063d1-b34f-4c59-b93e-a886ada21d9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EA87765-6E05-4ABF-B284-9BF5961B7C53}">
  <ds:schemaRefs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www.w3.org/XML/1998/namespace"/>
    <ds:schemaRef ds:uri="5be063d1-b34f-4c59-b93e-a886ada21d9f"/>
    <ds:schemaRef ds:uri="http://schemas.microsoft.com/office/2006/metadata/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60E69752-9A21-4A01-A9FC-AC20BD5713F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847F674-F2BD-48A2-9E52-0DBF85EABA4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be063d1-b34f-4c59-b93e-a886ada21d9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主题1</Template>
  <TotalTime>17241</TotalTime>
  <Words>1519</Words>
  <Application>Microsoft Office PowerPoint</Application>
  <PresentationFormat>全屏显示(4:3)</PresentationFormat>
  <Paragraphs>395</Paragraphs>
  <Slides>35</Slides>
  <Notes>29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35</vt:i4>
      </vt:variant>
    </vt:vector>
  </HeadingPairs>
  <TitlesOfParts>
    <vt:vector size="50" baseType="lpstr">
      <vt:lpstr>Palatino</vt:lpstr>
      <vt:lpstr>黑体</vt:lpstr>
      <vt:lpstr>楷体_GB2312</vt:lpstr>
      <vt:lpstr>宋体</vt:lpstr>
      <vt:lpstr>宋体</vt:lpstr>
      <vt:lpstr>微软雅黑</vt:lpstr>
      <vt:lpstr>Bradley Hand ITC</vt:lpstr>
      <vt:lpstr>Calibri</vt:lpstr>
      <vt:lpstr>Comic Sans MS</vt:lpstr>
      <vt:lpstr>Franklin Gothic Book</vt:lpstr>
      <vt:lpstr>Franklin Gothic Medium</vt:lpstr>
      <vt:lpstr>Times New Roman</vt:lpstr>
      <vt:lpstr>Verdana</vt:lpstr>
      <vt:lpstr>Wingdings</vt:lpstr>
      <vt:lpstr>主题1</vt:lpstr>
      <vt:lpstr>CACheck: Detecting and Repairing Cell Arrays in Spreadsheets</vt:lpstr>
      <vt:lpstr>Spreadsheets are widely used</vt:lpstr>
      <vt:lpstr>Spreadsheet errors matter!</vt:lpstr>
      <vt:lpstr>Motivating example</vt:lpstr>
      <vt:lpstr>Problems</vt:lpstr>
      <vt:lpstr>Key challenge - No oracle!</vt:lpstr>
      <vt:lpstr>Methodology</vt:lpstr>
      <vt:lpstr>Methodology</vt:lpstr>
      <vt:lpstr>CACheck overview</vt:lpstr>
      <vt:lpstr>CACheck overview</vt:lpstr>
      <vt:lpstr>How to identify cell arrays?</vt:lpstr>
      <vt:lpstr>Cells reference their input cells in the similar way</vt:lpstr>
      <vt:lpstr>Cells reference their input cells in the similar way</vt:lpstr>
      <vt:lpstr>Cells reference their input cells in the similar way</vt:lpstr>
      <vt:lpstr>Possible false positives</vt:lpstr>
      <vt:lpstr>CACheck overview</vt:lpstr>
      <vt:lpstr>How to get the intended computation?</vt:lpstr>
      <vt:lpstr>Finding candidates from existing formulas</vt:lpstr>
      <vt:lpstr>Gaining confidence</vt:lpstr>
      <vt:lpstr>Conformance error detection</vt:lpstr>
      <vt:lpstr>What if we find multiple formula patterns?</vt:lpstr>
      <vt:lpstr>Constraints for intended formula pattern</vt:lpstr>
      <vt:lpstr>Synthesizing intended formula pattern</vt:lpstr>
      <vt:lpstr>CACheck overview</vt:lpstr>
      <vt:lpstr>Filter out FPs</vt:lpstr>
      <vt:lpstr>Filter out FPs ----- Rule 1</vt:lpstr>
      <vt:lpstr>Filter out FPs ----- Rule 2</vt:lpstr>
      <vt:lpstr>Filter out FPs ----- Rule 3</vt:lpstr>
      <vt:lpstr>CACheck implementation</vt:lpstr>
      <vt:lpstr>Evaluation</vt:lpstr>
      <vt:lpstr>How common? (RQ1)</vt:lpstr>
      <vt:lpstr>Is CACheck precise? (RQ2)</vt:lpstr>
      <vt:lpstr>Are ambiguous smells harmful? (RQ3)</vt:lpstr>
      <vt:lpstr>Summary</vt:lpstr>
      <vt:lpstr>Thank you!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wsdou</dc:creator>
  <cp:lastModifiedBy>Dou Wensheng</cp:lastModifiedBy>
  <cp:revision>6900</cp:revision>
  <cp:lastPrinted>2014-05-30T23:27:37Z</cp:lastPrinted>
  <dcterms:created xsi:type="dcterms:W3CDTF">2013-04-14T17:04:46Z</dcterms:created>
  <dcterms:modified xsi:type="dcterms:W3CDTF">2016-07-27T05:03:05Z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0x010100D70793C88DFFFA4098A96254715DEE3E</vt:lpwstr>
  </property>
  <property fmtid="{D5CDD505-2E9C-101B-9397-08002B2CF9AE}" pid="3" name="IsMyDocuments">
    <vt:bool>true</vt:bool>
  </property>
</Properties>
</file>