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83" r:id="rId2"/>
  </p:sldMasterIdLst>
  <p:notesMasterIdLst>
    <p:notesMasterId r:id="rId29"/>
  </p:notesMasterIdLst>
  <p:handoutMasterIdLst>
    <p:handoutMasterId r:id="rId30"/>
  </p:handoutMasterIdLst>
  <p:sldIdLst>
    <p:sldId id="529" r:id="rId3"/>
    <p:sldId id="530" r:id="rId4"/>
    <p:sldId id="548" r:id="rId5"/>
    <p:sldId id="549" r:id="rId6"/>
    <p:sldId id="544" r:id="rId7"/>
    <p:sldId id="550" r:id="rId8"/>
    <p:sldId id="540" r:id="rId9"/>
    <p:sldId id="541" r:id="rId10"/>
    <p:sldId id="556" r:id="rId11"/>
    <p:sldId id="542" r:id="rId12"/>
    <p:sldId id="543" r:id="rId13"/>
    <p:sldId id="552" r:id="rId14"/>
    <p:sldId id="546" r:id="rId15"/>
    <p:sldId id="547" r:id="rId16"/>
    <p:sldId id="539" r:id="rId17"/>
    <p:sldId id="531" r:id="rId18"/>
    <p:sldId id="532" r:id="rId19"/>
    <p:sldId id="553" r:id="rId20"/>
    <p:sldId id="551" r:id="rId21"/>
    <p:sldId id="554" r:id="rId22"/>
    <p:sldId id="533" r:id="rId23"/>
    <p:sldId id="534" r:id="rId24"/>
    <p:sldId id="535" r:id="rId25"/>
    <p:sldId id="536" r:id="rId26"/>
    <p:sldId id="528" r:id="rId27"/>
    <p:sldId id="445" r:id="rId28"/>
  </p:sldIdLst>
  <p:sldSz cx="9906000" cy="6858000" type="A4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4D6B73B-694C-428D-9002-00ECF9B9603C}">
          <p14:sldIdLst>
            <p14:sldId id="529"/>
            <p14:sldId id="530"/>
            <p14:sldId id="548"/>
            <p14:sldId id="549"/>
            <p14:sldId id="544"/>
            <p14:sldId id="550"/>
            <p14:sldId id="540"/>
            <p14:sldId id="541"/>
            <p14:sldId id="556"/>
            <p14:sldId id="542"/>
            <p14:sldId id="543"/>
            <p14:sldId id="552"/>
            <p14:sldId id="546"/>
            <p14:sldId id="547"/>
            <p14:sldId id="539"/>
            <p14:sldId id="531"/>
            <p14:sldId id="532"/>
            <p14:sldId id="553"/>
            <p14:sldId id="551"/>
            <p14:sldId id="554"/>
            <p14:sldId id="533"/>
            <p14:sldId id="534"/>
            <p14:sldId id="535"/>
            <p14:sldId id="536"/>
            <p14:sldId id="528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5262" autoAdjust="0"/>
  </p:normalViewPr>
  <p:slideViewPr>
    <p:cSldViewPr snapToGrid="0">
      <p:cViewPr varScale="1">
        <p:scale>
          <a:sx n="86" d="100"/>
          <a:sy n="86" d="100"/>
        </p:scale>
        <p:origin x="1013" y="72"/>
      </p:cViewPr>
      <p:guideLst>
        <p:guide orient="horz" pos="2160"/>
        <p:guide pos="288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1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01D4-8CE7-449E-B24B-5BAEBA610D47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29CDD-DDE9-47DE-8C61-0796DC0287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0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81FB-84C2-46F2-95AF-5B75DD96F234}" type="datetimeFigureOut">
              <a:rPr lang="zh-CN" altLang="en-US" smtClean="0"/>
              <a:pPr/>
              <a:t>2018/4/1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C80A-45EE-4FB3-AF5E-1F2A3F2A99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Good</a:t>
            </a:r>
            <a:r>
              <a:rPr lang="en-US" altLang="zh-CN" baseline="0" dirty="0"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afternoon</a:t>
            </a:r>
            <a:r>
              <a:rPr lang="en-US" altLang="zh-CN" dirty="0"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, everyone.</a:t>
            </a:r>
          </a:p>
          <a:p>
            <a:r>
              <a:rPr lang="en-US" altLang="zh-CN" dirty="0"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I am Liang Xu.</a:t>
            </a:r>
            <a:r>
              <a:rPr lang="en-US" altLang="zh-CN" baseline="0" dirty="0"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I come from University of Chinese Academy of Sciences. </a:t>
            </a:r>
          </a:p>
          <a:p>
            <a:r>
              <a:rPr lang="en-US" altLang="zh-CN" baseline="0" dirty="0"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It ‘s my honor to be here and talk about our work: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Faulty Empty Cells in Spreadsheets</a:t>
            </a:r>
            <a:endParaRPr lang="zh-CN" altLang="en-US" dirty="0"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546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first extract the data area of tables.</a:t>
            </a:r>
            <a:r>
              <a:rPr lang="en-US" altLang="zh-CN" baseline="0" dirty="0"/>
              <a:t> </a:t>
            </a:r>
          </a:p>
          <a:p>
            <a:r>
              <a:rPr lang="en-US" altLang="zh-CN" baseline="0" dirty="0"/>
              <a:t>We found that the rows that only contain strings are usually the borders of data areas.</a:t>
            </a:r>
          </a:p>
          <a:p>
            <a:r>
              <a:rPr lang="en-US" altLang="zh-CN" baseline="0" dirty="0"/>
              <a:t>For example, the first four rows and first one column are identified as borders. </a:t>
            </a:r>
          </a:p>
          <a:p>
            <a:r>
              <a:rPr lang="en-US" altLang="zh-CN" baseline="0" dirty="0"/>
              <a:t>Thus, we can identify the data area.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43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extract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cell arrays from the data areas.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the column G in the data area as an example to show how we extract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cell arrays.</a:t>
            </a:r>
          </a:p>
          <a:p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extract cell array from up to down.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select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cell as the seed of a cell array. Then we extends it.</a:t>
            </a:r>
          </a:p>
          <a:p>
            <a:r>
              <a:rPr lang="en-US" altLang="zh-CN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next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 contains the same formulas, we add them to this cell array.</a:t>
            </a:r>
          </a:p>
          <a:p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next cell is data or empty cells, we add them to this cell array directly.</a:t>
            </a:r>
          </a:p>
          <a:p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next cell contain different formula, if they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their input cells in the similar way,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add them to this cell array.</a:t>
            </a:r>
          </a:p>
          <a:p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that these formulas all reference the cells in the same row. Thus, we add them to this cell array.</a:t>
            </a:r>
          </a:p>
          <a:p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repeat these steps until we found a cell contains a formula that reference its input cell in a different way.</a:t>
            </a:r>
          </a:p>
          <a:p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the formula in G20 reference the cells in the same column. Finally, we identify a cell array.</a:t>
            </a:r>
          </a:p>
          <a:p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Similarly, we can identify the cell arrays in each row. </a:t>
            </a:r>
          </a:p>
          <a:p>
            <a:endParaRPr lang="en-US" altLang="zh-CN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2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en-US" altLang="zh-CN" baseline="0" dirty="0"/>
              <a:t> empty cells in the cell arrays are likely to be faulty empty cells.</a:t>
            </a:r>
          </a:p>
          <a:p>
            <a:r>
              <a:rPr lang="en-US" altLang="zh-CN" dirty="0"/>
              <a:t>We observe that the cells</a:t>
            </a:r>
            <a:r>
              <a:rPr lang="en-US" altLang="zh-CN" baseline="0" dirty="0"/>
              <a:t> in a cell array usually </a:t>
            </a:r>
            <a:r>
              <a:rPr lang="en-US" altLang="zh-CN" dirty="0"/>
              <a:t>have the same type headers.</a:t>
            </a:r>
          </a:p>
          <a:p>
            <a:r>
              <a:rPr lang="en-US" altLang="zh-CN" dirty="0"/>
              <a:t>We</a:t>
            </a:r>
            <a:r>
              <a:rPr lang="en-US" altLang="zh-CN" baseline="0" dirty="0"/>
              <a:t> can see that  the type of the non-empty cells’ headers are string, while, that of  empty cell G13 and G18 is empty. So they are detected as false positives and remove from the cell array,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The empty cells G8 G11 and G12 have the string headers, Thus, they are reported as faulty empty cells.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47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en-US" altLang="zh-CN" baseline="0" dirty="0"/>
              <a:t> detect the errors caused by faulty empty cells, we first recover the formula pattern for each cell array.</a:t>
            </a:r>
          </a:p>
          <a:p>
            <a:r>
              <a:rPr lang="en-US" altLang="zh-CN" baseline="0" dirty="0"/>
              <a:t>According to the formulas in G, we can get two </a:t>
            </a:r>
            <a:r>
              <a:rPr lang="en-US" altLang="zh-CN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altLang="zh-CN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andidate patterns. </a:t>
            </a:r>
          </a:p>
          <a:p>
            <a:r>
              <a:rPr lang="en-US" altLang="zh-CN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altLang="zh-CN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 pattern can cover ten cells while, the other only can cover four cells.</a:t>
            </a:r>
          </a:p>
          <a:p>
            <a:r>
              <a:rPr lang="en-US" altLang="zh-CN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first one is selected as formula pattern.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261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According</a:t>
            </a:r>
            <a:r>
              <a:rPr lang="en-US" altLang="zh-CN" baseline="0" dirty="0"/>
              <a:t> to the recovered formula pattern ,we fill in each faulty empty cell with the formula.</a:t>
            </a:r>
          </a:p>
          <a:p>
            <a:r>
              <a:rPr lang="en-US" altLang="zh-CN" baseline="0" dirty="0"/>
              <a:t>The faulty empty cells that got non-zero output are reported as errors.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6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EmptyCheck uses a widely used method, colors and tips, to visualize the detected faulty empty cells in spreadsheets: </a:t>
            </a:r>
          </a:p>
          <a:p>
            <a:r>
              <a:rPr lang="en-US" altLang="zh-CN" dirty="0"/>
              <a:t>the faulty empty cells that have caused errors are marked by red color and others are marked by yellow color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tips give the recommended formulas that should be filled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user clicks the faulty empty cell G11, its tip gives more detail information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480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86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select </a:t>
            </a:r>
            <a:r>
              <a:rPr lang="en-US" altLang="zh-CN" dirty="0" err="1"/>
              <a:t>Euses</a:t>
            </a:r>
            <a:r>
              <a:rPr lang="en-US" altLang="zh-CN" baseline="0" dirty="0"/>
              <a:t> as our subject to </a:t>
            </a:r>
            <a:r>
              <a:rPr lang="en-US" altLang="zh-CN" baseline="0" dirty="0" err="1"/>
              <a:t>evalaue</a:t>
            </a:r>
            <a:r>
              <a:rPr lang="en-US" altLang="zh-CN" baseline="0" dirty="0"/>
              <a:t> EmptyCheck. Because it is widely used and its spreadsheets can </a:t>
            </a:r>
            <a:r>
              <a:rPr lang="en-US" altLang="zh-CN" dirty="0"/>
              <a:t>Represent the spreadsheets used in real life.</a:t>
            </a:r>
          </a:p>
          <a:p>
            <a:endParaRPr lang="en-US" altLang="zh-CN" dirty="0"/>
          </a:p>
          <a:p>
            <a:r>
              <a:rPr lang="en-US" altLang="zh-CN" dirty="0"/>
              <a:t>We first build the needed ground truth, then we Run EmptyCheck and other techniques.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133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</a:t>
            </a:r>
            <a:r>
              <a:rPr lang="en-US" altLang="zh-CN" baseline="0" dirty="0"/>
              <a:t> are more than </a:t>
            </a:r>
            <a:r>
              <a:rPr lang="en-US" altLang="zh-CN" dirty="0"/>
              <a:t>1,617 spreadsheets with formulas,</a:t>
            </a:r>
            <a:r>
              <a:rPr lang="en-US" altLang="zh-CN" baseline="0" dirty="0"/>
              <a:t> It is </a:t>
            </a:r>
            <a:endParaRPr lang="en-US" altLang="zh-CN" dirty="0"/>
          </a:p>
          <a:p>
            <a:r>
              <a:rPr lang="en-US" altLang="zh-CN" dirty="0"/>
              <a:t>It is time-consuming and impractical to build a ground truth for our experiments using all these 1,617 spreadsheets. Therefore, we randomly sample 100 spreadsheets from them .</a:t>
            </a:r>
          </a:p>
          <a:p>
            <a:endParaRPr lang="en-US" altLang="zh-CN" dirty="0"/>
          </a:p>
          <a:p>
            <a:r>
              <a:rPr lang="en-US" altLang="zh-CN" dirty="0"/>
              <a:t>This</a:t>
            </a:r>
            <a:r>
              <a:rPr lang="en-US" altLang="zh-CN" baseline="0" dirty="0"/>
              <a:t> table shows the detail information about our experimental subject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190 worksheets, containing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16,299 formulas and 19,079 empty cells</a:t>
            </a:r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115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building the ground truth,</a:t>
            </a:r>
            <a:r>
              <a:rPr lang="en-US" altLang="zh-CN" baseline="0" dirty="0"/>
              <a:t> </a:t>
            </a:r>
          </a:p>
          <a:p>
            <a:endParaRPr lang="en-US" altLang="zh-CN" baseline="0" dirty="0"/>
          </a:p>
          <a:p>
            <a:r>
              <a:rPr lang="en-US" altLang="zh-CN" dirty="0"/>
              <a:t>We carefully checked each empty cell in the 100 selected spreadsheets, and try to answer the following questions for each empty cell:</a:t>
            </a:r>
          </a:p>
          <a:p>
            <a:r>
              <a:rPr lang="en-US" altLang="zh-CN" dirty="0"/>
              <a:t>1)	Should it contain a formula?</a:t>
            </a:r>
          </a:p>
          <a:p>
            <a:r>
              <a:rPr lang="en-US" altLang="zh-CN" dirty="0"/>
              <a:t>2)	If yes, it is marked as faulty empty</a:t>
            </a:r>
            <a:r>
              <a:rPr lang="en-US" altLang="zh-CN" baseline="0" dirty="0"/>
              <a:t> cell, otherwise, </a:t>
            </a:r>
            <a:endParaRPr lang="en-US" altLang="zh-CN" dirty="0"/>
          </a:p>
          <a:p>
            <a:r>
              <a:rPr lang="en-US" altLang="zh-CN" dirty="0"/>
              <a:t>3)	Should</a:t>
            </a:r>
            <a:r>
              <a:rPr lang="en-US" altLang="zh-CN" baseline="0" dirty="0"/>
              <a:t> it contain </a:t>
            </a:r>
            <a:r>
              <a:rPr lang="en-US" altLang="zh-CN" dirty="0"/>
              <a:t>non-zero value?</a:t>
            </a:r>
          </a:p>
          <a:p>
            <a:r>
              <a:rPr lang="en-US" altLang="zh-CN" dirty="0"/>
              <a:t>4)	If yes, this faulty empty cell causes an error.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3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Empty cells are very common in the spreadsheets.</a:t>
            </a:r>
          </a:p>
          <a:p>
            <a:r>
              <a:rPr lang="en-US" altLang="zh-CN"/>
              <a:t> Here</a:t>
            </a:r>
            <a:r>
              <a:rPr lang="en-US" altLang="zh-CN" baseline="0"/>
              <a:t> is a real world spreadsheet extracted from EUSES.</a:t>
            </a:r>
          </a:p>
          <a:p>
            <a:r>
              <a:rPr lang="en-US" altLang="zh-CN"/>
              <a:t>We can see that the</a:t>
            </a:r>
            <a:r>
              <a:rPr lang="en-US" altLang="zh-CN" baseline="0"/>
              <a:t> empty cells </a:t>
            </a:r>
            <a:r>
              <a:rPr lang="en-US" altLang="zh-CN"/>
              <a:t>are usually used for different purposes.</a:t>
            </a:r>
          </a:p>
          <a:p>
            <a:r>
              <a:rPr lang="en-US" altLang="zh-CN"/>
              <a:t>First, Empty cells are</a:t>
            </a:r>
            <a:r>
              <a:rPr lang="en-US" altLang="zh-CN" baseline="0"/>
              <a:t> </a:t>
            </a:r>
            <a:r>
              <a:rPr lang="en-US" altLang="zh-CN"/>
              <a:t>used to form table layouts.</a:t>
            </a:r>
          </a:p>
          <a:p>
            <a:r>
              <a:rPr lang="en-US" altLang="zh-CN"/>
              <a:t>Second,</a:t>
            </a:r>
            <a:r>
              <a:rPr lang="en-US" altLang="zh-CN" baseline="0"/>
              <a:t> Empty cells </a:t>
            </a:r>
            <a:r>
              <a:rPr lang="en-US" altLang="zh-CN"/>
              <a:t>are </a:t>
            </a:r>
            <a:r>
              <a:rPr lang="en-US" altLang="zh-CN" baseline="0"/>
              <a:t>used as default value  zero.</a:t>
            </a:r>
          </a:p>
          <a:p>
            <a:r>
              <a:rPr lang="en-US" altLang="zh-CN"/>
              <a:t>Third, Empty cells are used to separate different parts of data.</a:t>
            </a:r>
          </a:p>
          <a:p>
            <a:r>
              <a:rPr lang="en-US" altLang="zh-CN"/>
              <a:t>Over</a:t>
            </a:r>
            <a:r>
              <a:rPr lang="en-US" altLang="zh-CN" baseline="0"/>
              <a:t>all, those empty cells are used correctly.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1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From these 100 selected spreadsheets, </a:t>
            </a:r>
          </a:p>
          <a:p>
            <a:r>
              <a:rPr lang="en-US" altLang="zh-CN" dirty="0"/>
              <a:t>we find 486 faulty empty cells .</a:t>
            </a:r>
          </a:p>
          <a:p>
            <a:r>
              <a:rPr lang="en-US" altLang="zh-CN" dirty="0"/>
              <a:t>Furthermore, we found that 350 faulty empty cells have caused errors </a:t>
            </a:r>
          </a:p>
          <a:p>
            <a:r>
              <a:rPr lang="en-US" altLang="zh-CN" dirty="0"/>
              <a:t>We can see that 72.02% faulty empty cells have caused errors .</a:t>
            </a:r>
          </a:p>
          <a:p>
            <a:r>
              <a:rPr lang="en-US" altLang="zh-CN" dirty="0"/>
              <a:t> Thus, faulty empty cells are harmful in spreadsheets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118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ran EmptyCheck on the 100 sampled spreadsheets.</a:t>
            </a:r>
          </a:p>
          <a:p>
            <a:endParaRPr lang="en-US" altLang="zh-CN" dirty="0"/>
          </a:p>
          <a:p>
            <a:r>
              <a:rPr lang="en-US" altLang="zh-CN" dirty="0"/>
              <a:t>This</a:t>
            </a:r>
            <a:r>
              <a:rPr lang="en-US" altLang="zh-CN" baseline="0" dirty="0"/>
              <a:t> table shows 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 results reported by EmptyCheck.</a:t>
            </a: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see that EmptyCheck detected 564 faulty empty cells  and 423 faulty empty cells are confirmed as true positives.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the precision of EmptyCheck is 75.00% and the recall is 87.04%</a:t>
            </a: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793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compare EmptyCheck</a:t>
            </a:r>
            <a:r>
              <a:rPr lang="en-US" altLang="zh-CN" baseline="0" dirty="0"/>
              <a:t> with </a:t>
            </a:r>
            <a:r>
              <a:rPr lang="en-US" altLang="zh-CN" baseline="0" dirty="0" err="1"/>
              <a:t>Smellsheet</a:t>
            </a:r>
            <a:r>
              <a:rPr lang="en-US" altLang="zh-CN" baseline="0" dirty="0"/>
              <a:t> on the same spreadsheets.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detection result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altLang="zh-CN" baseline="0" dirty="0" err="1"/>
              <a:t>Smellsheet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/>
              <a:t>We can see that SmellSheet Detective detected 334 faulty empty cells. However, only 18 of them are confirmed to be true positives.</a:t>
            </a:r>
          </a:p>
          <a:p>
            <a:r>
              <a:rPr lang="en-US" altLang="zh-CN" baseline="0" dirty="0"/>
              <a:t>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 and recall are very low.</a:t>
            </a:r>
          </a:p>
          <a:p>
            <a:pPr algn="l"/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EmptyCheck perform </a:t>
            </a:r>
            <a:r>
              <a:rPr lang="en-US" altLang="zh-CN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much better than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techniques in detecting faulty empty cells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79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467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 me summarize </a:t>
            </a:r>
            <a:r>
              <a:rPr lang="en-US" altLang="zh-CN" baseline="0" dirty="0"/>
              <a:t>my talk.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r>
              <a:rPr lang="en-US" altLang="zh-CN" dirty="0"/>
              <a:t>We proposed a new spreadsheet smell, faulty empty cell. It is harmful to spreadsheets.</a:t>
            </a:r>
          </a:p>
          <a:p>
            <a:endParaRPr lang="en-US" altLang="zh-CN" dirty="0"/>
          </a:p>
          <a:p>
            <a:r>
              <a:rPr lang="en-US" altLang="zh-CN" dirty="0"/>
              <a:t>We proposed</a:t>
            </a:r>
            <a:r>
              <a:rPr lang="en-US" altLang="zh-CN" baseline="0" dirty="0"/>
              <a:t> </a:t>
            </a:r>
            <a:r>
              <a:rPr lang="en-US" altLang="zh-CN" dirty="0"/>
              <a:t>EmptyCheck, which can detect faulty empty cells and recommend the needed formulas</a:t>
            </a:r>
          </a:p>
          <a:p>
            <a:endParaRPr lang="en-US" altLang="zh-CN" dirty="0"/>
          </a:p>
          <a:p>
            <a:r>
              <a:rPr lang="en-US" altLang="zh-CN" dirty="0"/>
              <a:t>We evaluated EmptyCheck</a:t>
            </a:r>
            <a:r>
              <a:rPr lang="en-US" altLang="zh-CN" baseline="0" dirty="0"/>
              <a:t> on the EUSES, and the result shows  that </a:t>
            </a:r>
            <a:r>
              <a:rPr lang="en-US" altLang="zh-CN" dirty="0"/>
              <a:t>EmptyCheck can detect faulty empty cell precisely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529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r>
              <a:rPr lang="en-US" altLang="zh-CN" baseline="0" dirty="0"/>
              <a:t> for your attention.  I am ready to take the questions.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07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How</a:t>
            </a:r>
            <a:r>
              <a:rPr lang="en-US" altLang="zh-CN" baseline="0"/>
              <a:t>ever, some empty cells are faulty. And The contexts show that they should contain formulas.</a:t>
            </a:r>
          </a:p>
          <a:p>
            <a:endParaRPr lang="en-US" altLang="zh-CN" baseline="0"/>
          </a:p>
          <a:p>
            <a:r>
              <a:rPr lang="en-US" altLang="zh-CN" baseline="0"/>
              <a:t>According to the keyword “Total” contained in the header of column G and its formulas, we can infer that Column G is calculated 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adding the data in columns B, C, and E.</a:t>
            </a:r>
          </a:p>
          <a:p>
            <a:endParaRPr lang="en-US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</a:t>
            </a:r>
            <a:r>
              <a:rPr lang="en-US" altLang="zh-CN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formulas in these three empty cells are missing. </a:t>
            </a:r>
          </a:p>
          <a:p>
            <a:r>
              <a:rPr lang="en-US" altLang="zh-CN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Maybe, User deleted the formulas unintentionally, because their input cells do contain any data. </a:t>
            </a:r>
          </a:p>
          <a:p>
            <a:endParaRPr lang="en-US" altLang="zh-CN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the empty cells that should contain formulas as faulty empty cells.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78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Faulty</a:t>
            </a:r>
            <a:r>
              <a:rPr lang="en-US" altLang="zh-CN" baseline="0" dirty="0"/>
              <a:t> empty cells are harmful.</a:t>
            </a:r>
          </a:p>
          <a:p>
            <a:r>
              <a:rPr lang="en-US" altLang="zh-CN" baseline="0" dirty="0"/>
              <a:t>First, faulty empty cells increase maintenance cost. </a:t>
            </a:r>
          </a:p>
          <a:p>
            <a:r>
              <a:rPr lang="en-US" altLang="zh-CN" baseline="0" dirty="0"/>
              <a:t>Due to lack of formula,  When one of input cells is updated, user have to calculated the result according to formula and then fill the result manually. 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Second, faulty empty cells may cause errors. </a:t>
            </a:r>
          </a:p>
          <a:p>
            <a:r>
              <a:rPr lang="en-US" altLang="zh-CN" baseline="0" dirty="0"/>
              <a:t>If user forget to modify a faulty empty cell when its input cells are updated, An error is introduced.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Furthermore, Manual calculation and input are very error prone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it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necessary to detect faulty empty cells.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38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SmellSheet Detective report an empty cell as faulty empty cell when all its four neighbor cells in the same</a:t>
            </a:r>
            <a:r>
              <a:rPr lang="en-US" altLang="zh-CN" baseline="0" dirty="0"/>
              <a:t> column or row</a:t>
            </a:r>
            <a:r>
              <a:rPr lang="en-US" altLang="zh-CN" dirty="0"/>
              <a:t> are not empty.</a:t>
            </a:r>
          </a:p>
          <a:p>
            <a:endParaRPr lang="en-US" altLang="zh-CN" dirty="0"/>
          </a:p>
          <a:p>
            <a:r>
              <a:rPr lang="en-US" altLang="zh-CN" dirty="0"/>
              <a:t>For example, </a:t>
            </a:r>
            <a:r>
              <a:rPr lang="en-US" altLang="zh-CN" baseline="0" dirty="0"/>
              <a:t>empty cell G8. its four neighbor cells in the column are not empty. Thus G8 is reported as faulty empty cell.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5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</a:t>
            </a:r>
            <a:r>
              <a:rPr lang="en-US" altLang="zh-CN" baseline="0" dirty="0"/>
              <a:t> SmellSheet suffers from false positives and false negatives. </a:t>
            </a:r>
          </a:p>
          <a:p>
            <a:r>
              <a:rPr lang="en-US" altLang="zh-CN" baseline="0" dirty="0"/>
              <a:t>For example, Empty cell G8 is used to separate different parts of data. While, </a:t>
            </a:r>
            <a:r>
              <a:rPr lang="en-US" altLang="zh-CN" baseline="0" dirty="0" err="1"/>
              <a:t>smellsheet</a:t>
            </a:r>
            <a:r>
              <a:rPr lang="en-US" altLang="zh-CN" baseline="0" dirty="0"/>
              <a:t> reports it as faulty empty cell because its four neighbor cells are not empty.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Empty cell G11 is faulty. While, </a:t>
            </a:r>
            <a:r>
              <a:rPr lang="en-US" altLang="zh-CN" baseline="0" dirty="0" err="1"/>
              <a:t>smellsheet</a:t>
            </a:r>
            <a:r>
              <a:rPr lang="en-US" altLang="zh-CN" baseline="0" dirty="0"/>
              <a:t> </a:t>
            </a:r>
            <a:r>
              <a:rPr lang="en-US" altLang="zh-CN" dirty="0"/>
              <a:t>Detective</a:t>
            </a:r>
            <a:r>
              <a:rPr lang="en-US" altLang="zh-CN" baseline="0" dirty="0"/>
              <a:t> can not detect it because two neighbor cells  is empty.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Thus, we need a more effective detection tool to detect faulty empty cell.</a:t>
            </a:r>
          </a:p>
          <a:p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39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The cell with same formulas together in a row or column are usually grouped, called cell array .</a:t>
            </a:r>
          </a:p>
          <a:p>
            <a:r>
              <a:rPr lang="en-US" altLang="zh-CN" baseline="0" dirty="0"/>
              <a:t>There are two cell arrays in this table, marked by different colors.</a:t>
            </a:r>
          </a:p>
          <a:p>
            <a:r>
              <a:rPr lang="en-US" altLang="zh-CN" dirty="0"/>
              <a:t>We observe</a:t>
            </a:r>
            <a:r>
              <a:rPr lang="en-US" altLang="zh-CN" baseline="0" dirty="0"/>
              <a:t> that the empty cells adjacent to cell arrays are more likely to be faulty.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5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Based on this key observation, Two research problems</a:t>
            </a:r>
            <a:r>
              <a:rPr lang="en-US" altLang="zh-CN" baseline="0" dirty="0"/>
              <a:t> must to be solved,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The first one is </a:t>
            </a:r>
            <a:r>
              <a:rPr lang="en-US" altLang="zh-CN" dirty="0"/>
              <a:t>How to identify the cell arrays that contain empty cells? Empty cells are used as borders of cell arrays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second</a:t>
            </a:r>
            <a:r>
              <a:rPr lang="en-US" altLang="zh-CN" baseline="0" dirty="0"/>
              <a:t> one is </a:t>
            </a:r>
            <a:r>
              <a:rPr lang="en-US" altLang="zh-CN" dirty="0"/>
              <a:t>Do the faulty cells cause errors? If yes, which faulty empty cells caused errors?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54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Based on this key observation, we proposed a cluster-based approach, EmptyCheck, to detect faulty empty cells in spreadsheets.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80A-45EE-4FB3-AF5E-1F2A3F2A99B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3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720" y="266194"/>
            <a:ext cx="9161980" cy="51757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95300" y="1284513"/>
            <a:ext cx="8915400" cy="4408715"/>
          </a:xfrm>
          <a:prstGeom prst="rect">
            <a:avLst/>
          </a:prstGeom>
        </p:spPr>
        <p:txBody>
          <a:bodyPr/>
          <a:lstStyle>
            <a:lvl1pPr marL="446088" indent="-446088">
              <a:buClr>
                <a:srgbClr val="FF0000"/>
              </a:buClr>
              <a:buFont typeface="Wingdings" panose="05000000000000000000" pitchFamily="2" charset="2"/>
              <a:buChar char="p"/>
              <a:defRPr sz="2600">
                <a:latin typeface="+mj-lt"/>
                <a:ea typeface="+mn-ea"/>
                <a:cs typeface="Times New Roman" panose="02020603050405020304" pitchFamily="18" charset="0"/>
              </a:defRPr>
            </a:lvl1pPr>
            <a:lvl2pPr marL="892175" indent="-358775">
              <a:buClr>
                <a:srgbClr val="FF0000"/>
              </a:buClr>
              <a:buFont typeface="Wingdings" panose="05000000000000000000" pitchFamily="2" charset="2"/>
              <a:buChar char="n"/>
              <a:defRPr sz="2300">
                <a:latin typeface="+mj-lt"/>
                <a:ea typeface="+mn-ea"/>
                <a:cs typeface="Times New Roman" panose="02020603050405020304" pitchFamily="18" charset="0"/>
              </a:defRPr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Ø"/>
              <a:defRPr sz="1800">
                <a:latin typeface="+mj-lt"/>
                <a:ea typeface="+mn-ea"/>
                <a:cs typeface="Times New Roman" panose="02020603050405020304" pitchFamily="18" charset="0"/>
              </a:defRPr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 sz="1800">
                <a:latin typeface="+mj-lt"/>
                <a:ea typeface="+mn-ea"/>
                <a:cs typeface="Times New Roman" panose="02020603050405020304" pitchFamily="18" charset="0"/>
              </a:defRPr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latin typeface="+mj-lt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495300" y="5693229"/>
            <a:ext cx="8915400" cy="66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077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5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503488"/>
            <a:ext cx="9906000" cy="538163"/>
          </a:xfrm>
        </p:spPr>
        <p:txBody>
          <a:bodyPr anchor="b">
            <a:normAutofit/>
          </a:bodyPr>
          <a:lstStyle>
            <a:lvl1pPr algn="ctr">
              <a:defRPr sz="3300">
                <a:latin typeface="新宋体" panose="02010609030101010101" pitchFamily="49" charset="-122"/>
                <a:ea typeface="新宋体" panose="0201060903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1970" y="3320143"/>
            <a:ext cx="7045779" cy="39188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368D-F5D3-4743-BC1A-E9D15C764BBB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BFB-D837-4F76-B830-88D7424C4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58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503488"/>
            <a:ext cx="9906000" cy="538163"/>
          </a:xfrm>
        </p:spPr>
        <p:txBody>
          <a:bodyPr anchor="b">
            <a:normAutofit/>
          </a:bodyPr>
          <a:lstStyle>
            <a:lvl1pPr algn="ctr">
              <a:defRPr sz="3300">
                <a:latin typeface="新宋体" panose="02010609030101010101" pitchFamily="49" charset="-122"/>
                <a:ea typeface="新宋体" panose="0201060903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1970" y="3320143"/>
            <a:ext cx="7045779" cy="39188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368D-F5D3-4743-BC1A-E9D15C764BBB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BFB-D837-4F76-B830-88D7424C4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18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48720" y="905014"/>
            <a:ext cx="916198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259230" y="947055"/>
            <a:ext cx="4827777" cy="1051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00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新宋体" panose="02010609030101010101" pitchFamily="49" charset="-122"/>
          <a:ea typeface="新宋体" panose="02010609030101010101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新宋体" panose="02010609030101010101" pitchFamily="49" charset="-122"/>
          <a:ea typeface="新宋体" panose="02010609030101010101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新宋体" panose="02010609030101010101" pitchFamily="49" charset="-122"/>
          <a:ea typeface="新宋体" panose="02010609030101010101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368D-F5D3-4743-BC1A-E9D15C764BBB}" type="datetimeFigureOut">
              <a:rPr lang="zh-CN" altLang="en-US" smtClean="0"/>
              <a:t>2018/4/1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ABFB-D837-4F76-B830-88D7424C46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96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99591" y="2006687"/>
            <a:ext cx="921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" y="1932549"/>
            <a:ext cx="9906000" cy="538163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Faulty Empty Cells in Spreadsheets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0" y="3046607"/>
            <a:ext cx="9906000" cy="778943"/>
          </a:xfrm>
        </p:spPr>
        <p:txBody>
          <a:bodyPr>
            <a:noAutofit/>
          </a:bodyPr>
          <a:lstStyle/>
          <a:p>
            <a:r>
              <a:rPr lang="en-US" altLang="zh-CN" sz="2000" b="1" u="sng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Liang Xu</a:t>
            </a:r>
            <a:r>
              <a:rPr lang="en-US" altLang="zh-CN" sz="2000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000" spc="-1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Shuo</a:t>
            </a:r>
            <a:r>
              <a:rPr lang="en-US" altLang="zh-CN" sz="2000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 Wang, Wensheng Dou, Bo Yang, </a:t>
            </a:r>
            <a:r>
              <a:rPr lang="en-US" altLang="zh-CN" sz="2000" spc="-1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Chushu</a:t>
            </a:r>
            <a:r>
              <a:rPr lang="en-US" altLang="zh-CN" sz="2000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 Gao, </a:t>
            </a:r>
          </a:p>
          <a:p>
            <a:r>
              <a:rPr lang="en-US" altLang="zh-CN" sz="2000" spc="-10" dirty="0">
                <a:latin typeface="Times New Roman" panose="02020603050405020304" pitchFamily="18" charset="0"/>
                <a:ea typeface="宋体" panose="02010600030101010101" pitchFamily="2" charset="-122"/>
              </a:rPr>
              <a:t>Jun Wei, Tao Huang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457200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SANER 2018 - Software Analysis, Evolution and Reengineering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4" y="2653055"/>
            <a:ext cx="9166022" cy="3496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163" y="5431723"/>
            <a:ext cx="2532059" cy="1148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5632085"/>
            <a:ext cx="3385283" cy="809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294" y="5632085"/>
            <a:ext cx="2780952" cy="80952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4154388"/>
            <a:ext cx="9905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University of Chinese Academy of Sciences</a:t>
            </a:r>
          </a:p>
          <a:p>
            <a:pPr algn="ctr">
              <a:spcAft>
                <a:spcPts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State Key Laboratory of Computer Science, Institute of Software, Chinese Academy of Sciences</a:t>
            </a:r>
          </a:p>
          <a:p>
            <a:pPr algn="ctr">
              <a:spcAft>
                <a:spcPts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North China University of Technology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83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49"/>
    </mc:Choice>
    <mc:Fallback xmlns="">
      <p:transition spd="slow" advTm="275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48" y="2293744"/>
            <a:ext cx="6821244" cy="39002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dirty="0"/>
              <a:t>Extract cell arrays (1)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776471" y="2494850"/>
            <a:ext cx="1062990" cy="3679368"/>
          </a:xfrm>
          <a:prstGeom prst="roundRect">
            <a:avLst/>
          </a:prstGeom>
          <a:solidFill>
            <a:srgbClr val="FF0000">
              <a:alpha val="6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776471" y="2494850"/>
            <a:ext cx="6603053" cy="731519"/>
          </a:xfrm>
          <a:prstGeom prst="roundRect">
            <a:avLst/>
          </a:prstGeom>
          <a:solidFill>
            <a:srgbClr val="FF0000">
              <a:alpha val="6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839461" y="3246120"/>
            <a:ext cx="5540063" cy="2928098"/>
          </a:xfrm>
          <a:prstGeom prst="roundRect">
            <a:avLst>
              <a:gd name="adj" fmla="val 4306"/>
            </a:avLst>
          </a:prstGeom>
          <a:solidFill>
            <a:schemeClr val="accent2">
              <a:lumMod val="75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Extract data areas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5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48" y="2293744"/>
            <a:ext cx="6821244" cy="39002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altLang="zh-CN" dirty="0"/>
              <a:t>Extract cell arrays (2)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7344789" y="3442695"/>
            <a:ext cx="1005396" cy="3565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304750" y="3223488"/>
            <a:ext cx="1060515" cy="190500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337025" y="3261191"/>
            <a:ext cx="1038414" cy="548177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353012" y="3799205"/>
            <a:ext cx="997173" cy="1826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7324740" y="3230169"/>
            <a:ext cx="1060515" cy="164726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351458" y="4917431"/>
            <a:ext cx="998728" cy="172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7341585" y="5977446"/>
            <a:ext cx="976541" cy="200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2834900" y="6002650"/>
            <a:ext cx="5515286" cy="155182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内容占位符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Extract cell arrays from each column and row in a data area</a:t>
            </a: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373" y="3212905"/>
            <a:ext cx="5292220" cy="2682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919" y="4858288"/>
            <a:ext cx="4273666" cy="231668"/>
          </a:xfrm>
          <a:prstGeom prst="rect">
            <a:avLst/>
          </a:prstGeom>
        </p:spPr>
      </p:pic>
      <p:sp>
        <p:nvSpPr>
          <p:cNvPr id="39" name="圆角矩形 38"/>
          <p:cNvSpPr/>
          <p:nvPr/>
        </p:nvSpPr>
        <p:spPr>
          <a:xfrm>
            <a:off x="7304749" y="3271965"/>
            <a:ext cx="1031427" cy="2697598"/>
          </a:xfrm>
          <a:prstGeom prst="roundRect">
            <a:avLst>
              <a:gd name="adj" fmla="val 5585"/>
            </a:avLst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626944" y="3416820"/>
            <a:ext cx="477446" cy="2543049"/>
            <a:chOff x="7630887" y="4060665"/>
            <a:chExt cx="477446" cy="2520659"/>
          </a:xfrm>
        </p:grpSpPr>
        <p:cxnSp>
          <p:nvCxnSpPr>
            <p:cNvPr id="53" name="直接箭头连接符 52"/>
            <p:cNvCxnSpPr/>
            <p:nvPr/>
          </p:nvCxnSpPr>
          <p:spPr>
            <a:xfrm flipV="1">
              <a:off x="7630887" y="4060665"/>
              <a:ext cx="10695" cy="24816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V="1">
              <a:off x="7760584" y="4171426"/>
              <a:ext cx="37842" cy="239946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V="1">
              <a:off x="8108333" y="6414409"/>
              <a:ext cx="0" cy="1669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flipV="1">
              <a:off x="8019433" y="6257020"/>
              <a:ext cx="0" cy="3138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 flipV="1">
              <a:off x="7913071" y="6110969"/>
              <a:ext cx="0" cy="45992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97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" grpId="0" animBg="1"/>
      <p:bldP spid="2" grpId="1" animBg="1"/>
      <p:bldP spid="41" grpId="0" animBg="1"/>
      <p:bldP spid="41" grpId="1" animBg="1"/>
      <p:bldP spid="5" grpId="0" animBg="1"/>
      <p:bldP spid="5" grpId="1" animBg="1"/>
      <p:bldP spid="42" grpId="0" animBg="1"/>
      <p:bldP spid="42" grpId="1" animBg="1"/>
      <p:bldP spid="43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48" y="2293744"/>
            <a:ext cx="6821244" cy="3900225"/>
          </a:xfrm>
          <a:prstGeom prst="rect">
            <a:avLst/>
          </a:prstGeom>
        </p:spPr>
      </p:pic>
      <p:sp>
        <p:nvSpPr>
          <p:cNvPr id="79" name="圆角矩形 78"/>
          <p:cNvSpPr/>
          <p:nvPr/>
        </p:nvSpPr>
        <p:spPr>
          <a:xfrm>
            <a:off x="7324725" y="3223260"/>
            <a:ext cx="1053866" cy="2742916"/>
          </a:xfrm>
          <a:prstGeom prst="roundRect">
            <a:avLst>
              <a:gd name="adj" fmla="val 11606"/>
            </a:avLst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2842259" y="5971626"/>
            <a:ext cx="5518987" cy="216893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Suppress false positives</a:t>
            </a:r>
          </a:p>
          <a:p>
            <a:pPr lvl="1"/>
            <a:r>
              <a:rPr lang="en-US" altLang="zh-CN" dirty="0"/>
              <a:t>Cells in a cell array usually have the same type of headers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 faulty empty cells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34340" y="2662821"/>
            <a:ext cx="7908406" cy="772367"/>
            <a:chOff x="495300" y="2669333"/>
            <a:chExt cx="7908406" cy="772367"/>
          </a:xfrm>
        </p:grpSpPr>
        <p:sp>
          <p:nvSpPr>
            <p:cNvPr id="22" name="圆角矩形标注 21"/>
            <p:cNvSpPr/>
            <p:nvPr/>
          </p:nvSpPr>
          <p:spPr>
            <a:xfrm>
              <a:off x="495300" y="2669333"/>
              <a:ext cx="901086" cy="569167"/>
            </a:xfrm>
            <a:prstGeom prst="wedgeRoundRectCallout">
              <a:avLst>
                <a:gd name="adj1" fmla="val 106158"/>
                <a:gd name="adj2" fmla="val 7233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j-lt"/>
                </a:rPr>
                <a:t>String</a:t>
              </a:r>
              <a:endParaRPr lang="zh-CN" alt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1820479" y="3228392"/>
              <a:ext cx="1067574" cy="213308"/>
            </a:xfrm>
            <a:prstGeom prst="round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7381782" y="3238500"/>
              <a:ext cx="1021924" cy="203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47" name="直接箭头连接符 46"/>
            <p:cNvCxnSpPr>
              <a:stCxn id="3" idx="1"/>
            </p:cNvCxnSpPr>
            <p:nvPr/>
          </p:nvCxnSpPr>
          <p:spPr>
            <a:xfrm flipH="1" flipV="1">
              <a:off x="2858878" y="3316808"/>
              <a:ext cx="4522904" cy="232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150274" y="3267837"/>
            <a:ext cx="8206480" cy="1483721"/>
            <a:chOff x="159880" y="3230790"/>
            <a:chExt cx="8206480" cy="1483721"/>
          </a:xfrm>
        </p:grpSpPr>
        <p:grpSp>
          <p:nvGrpSpPr>
            <p:cNvPr id="20" name="组合 19"/>
            <p:cNvGrpSpPr/>
            <p:nvPr/>
          </p:nvGrpSpPr>
          <p:grpSpPr>
            <a:xfrm>
              <a:off x="394471" y="3790743"/>
              <a:ext cx="7969264" cy="725051"/>
              <a:chOff x="413606" y="4727378"/>
              <a:chExt cx="7969264" cy="725051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7343192" y="4727378"/>
                <a:ext cx="1039678" cy="18765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778654" y="4727897"/>
                <a:ext cx="1074381" cy="186613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2" name="圆角矩形标注 41"/>
              <p:cNvSpPr/>
              <p:nvPr/>
            </p:nvSpPr>
            <p:spPr>
              <a:xfrm>
                <a:off x="413606" y="4883262"/>
                <a:ext cx="901086" cy="569167"/>
              </a:xfrm>
              <a:prstGeom prst="wedgeRoundRectCallout">
                <a:avLst>
                  <a:gd name="adj1" fmla="val 121380"/>
                  <a:gd name="adj2" fmla="val -6109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+mj-lt"/>
                  </a:rPr>
                  <a:t>String</a:t>
                </a:r>
                <a:endParaRPr lang="zh-CN" alt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46" name="直接箭头连接符 45"/>
              <p:cNvCxnSpPr>
                <a:stCxn id="19" idx="1"/>
                <a:endCxn id="40" idx="3"/>
              </p:cNvCxnSpPr>
              <p:nvPr/>
            </p:nvCxnSpPr>
            <p:spPr>
              <a:xfrm flipH="1">
                <a:off x="2853035" y="4821204"/>
                <a:ext cx="4490157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>
              <a:off x="377057" y="3946627"/>
              <a:ext cx="7989303" cy="767884"/>
              <a:chOff x="464777" y="4300270"/>
              <a:chExt cx="7989303" cy="767884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7408542" y="4723380"/>
                <a:ext cx="1045538" cy="34477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1847239" y="4720510"/>
                <a:ext cx="1074381" cy="330930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1" name="圆角矩形标注 60"/>
              <p:cNvSpPr/>
              <p:nvPr/>
            </p:nvSpPr>
            <p:spPr>
              <a:xfrm>
                <a:off x="464777" y="4300270"/>
                <a:ext cx="901086" cy="569167"/>
              </a:xfrm>
              <a:prstGeom prst="wedgeRoundRectCallout">
                <a:avLst>
                  <a:gd name="adj1" fmla="val 106158"/>
                  <a:gd name="adj2" fmla="val 5002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+mj-lt"/>
                  </a:rPr>
                  <a:t>String</a:t>
                </a:r>
                <a:endParaRPr lang="zh-CN" alt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62" name="直接箭头连接符 61"/>
              <p:cNvCxnSpPr>
                <a:stCxn id="59" idx="1"/>
                <a:endCxn id="60" idx="3"/>
              </p:cNvCxnSpPr>
              <p:nvPr/>
            </p:nvCxnSpPr>
            <p:spPr>
              <a:xfrm flipH="1" flipV="1">
                <a:off x="2921620" y="4885975"/>
                <a:ext cx="4486922" cy="979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箭头: 上下 5">
              <a:extLst>
                <a:ext uri="{FF2B5EF4-FFF2-40B4-BE49-F238E27FC236}">
                  <a16:creationId xmlns:a16="http://schemas.microsoft.com/office/drawing/2014/main" id="{0506B69E-6790-4504-9775-F45E7B05A71B}"/>
                </a:ext>
              </a:extLst>
            </p:cNvPr>
            <p:cNvSpPr/>
            <p:nvPr/>
          </p:nvSpPr>
          <p:spPr>
            <a:xfrm>
              <a:off x="708256" y="3230790"/>
              <a:ext cx="300716" cy="71048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8E83FB5A-8DF0-4846-AA1D-12FB86D8C34A}"/>
                </a:ext>
              </a:extLst>
            </p:cNvPr>
            <p:cNvSpPr txBox="1"/>
            <p:nvPr/>
          </p:nvSpPr>
          <p:spPr>
            <a:xfrm>
              <a:off x="159880" y="338459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+mj-lt"/>
                </a:rPr>
                <a:t>Same</a:t>
              </a:r>
              <a:endParaRPr lang="zh-CN" alt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8720" y="3217675"/>
            <a:ext cx="8099602" cy="2592362"/>
            <a:chOff x="264133" y="3237340"/>
            <a:chExt cx="8099602" cy="2592362"/>
          </a:xfrm>
        </p:grpSpPr>
        <p:sp>
          <p:nvSpPr>
            <p:cNvPr id="6" name="箭头: 上下 5">
              <a:extLst>
                <a:ext uri="{FF2B5EF4-FFF2-40B4-BE49-F238E27FC236}">
                  <a16:creationId xmlns:a16="http://schemas.microsoft.com/office/drawing/2014/main" id="{0506B69E-6790-4504-9775-F45E7B05A71B}"/>
                </a:ext>
              </a:extLst>
            </p:cNvPr>
            <p:cNvSpPr/>
            <p:nvPr/>
          </p:nvSpPr>
          <p:spPr>
            <a:xfrm>
              <a:off x="719841" y="3237340"/>
              <a:ext cx="300716" cy="158351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E83FB5A-8DF0-4846-AA1D-12FB86D8C34A}"/>
                </a:ext>
              </a:extLst>
            </p:cNvPr>
            <p:cNvSpPr txBox="1"/>
            <p:nvPr/>
          </p:nvSpPr>
          <p:spPr>
            <a:xfrm>
              <a:off x="264133" y="3609354"/>
              <a:ext cx="565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+mj-lt"/>
                </a:rPr>
                <a:t>Diff</a:t>
              </a:r>
              <a:endParaRPr lang="zh-CN" altLang="en-US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06964" y="4727025"/>
              <a:ext cx="7956771" cy="662992"/>
              <a:chOff x="426099" y="4727378"/>
              <a:chExt cx="7956771" cy="662992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7343192" y="4727378"/>
                <a:ext cx="1039678" cy="18765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1778654" y="4727897"/>
                <a:ext cx="1074381" cy="186613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1" name="圆角矩形标注 70"/>
              <p:cNvSpPr/>
              <p:nvPr/>
            </p:nvSpPr>
            <p:spPr>
              <a:xfrm>
                <a:off x="426099" y="4821203"/>
                <a:ext cx="901086" cy="569167"/>
              </a:xfrm>
              <a:prstGeom prst="wedgeRoundRectCallout">
                <a:avLst>
                  <a:gd name="adj1" fmla="val 117997"/>
                  <a:gd name="adj2" fmla="val -5172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+mj-lt"/>
                  </a:rPr>
                  <a:t>Empty</a:t>
                </a:r>
                <a:endParaRPr lang="zh-CN" alt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72" name="直接箭头连接符 71"/>
              <p:cNvCxnSpPr>
                <a:stCxn id="69" idx="1"/>
                <a:endCxn id="70" idx="3"/>
              </p:cNvCxnSpPr>
              <p:nvPr/>
            </p:nvCxnSpPr>
            <p:spPr>
              <a:xfrm flipH="1">
                <a:off x="2853035" y="4821204"/>
                <a:ext cx="4490157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/>
            <p:cNvGrpSpPr/>
            <p:nvPr/>
          </p:nvGrpSpPr>
          <p:grpSpPr>
            <a:xfrm>
              <a:off x="395240" y="4820850"/>
              <a:ext cx="7968495" cy="1008852"/>
              <a:chOff x="414375" y="3906178"/>
              <a:chExt cx="7968495" cy="1008852"/>
            </a:xfrm>
          </p:grpSpPr>
          <p:sp>
            <p:nvSpPr>
              <p:cNvPr id="82" name="圆角矩形 81"/>
              <p:cNvSpPr/>
              <p:nvPr/>
            </p:nvSpPr>
            <p:spPr>
              <a:xfrm>
                <a:off x="7343192" y="4727378"/>
                <a:ext cx="1039678" cy="18765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>
                <a:off x="1778654" y="4727897"/>
                <a:ext cx="1074381" cy="186613"/>
              </a:xfrm>
              <a:prstGeom prst="roundRect">
                <a:avLst/>
              </a:prstGeom>
              <a:solidFill>
                <a:srgbClr val="FF000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84" name="圆角矩形标注 83"/>
              <p:cNvSpPr/>
              <p:nvPr/>
            </p:nvSpPr>
            <p:spPr>
              <a:xfrm>
                <a:off x="414375" y="3906178"/>
                <a:ext cx="901086" cy="569167"/>
              </a:xfrm>
              <a:prstGeom prst="wedgeRoundRectCallout">
                <a:avLst>
                  <a:gd name="adj1" fmla="val 119688"/>
                  <a:gd name="adj2" fmla="val 10625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+mj-lt"/>
                  </a:rPr>
                  <a:t>Empty</a:t>
                </a:r>
                <a:endParaRPr lang="zh-CN" alt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85" name="直接箭头连接符 84"/>
              <p:cNvCxnSpPr>
                <a:stCxn id="82" idx="1"/>
                <a:endCxn id="83" idx="3"/>
              </p:cNvCxnSpPr>
              <p:nvPr/>
            </p:nvCxnSpPr>
            <p:spPr>
              <a:xfrm flipH="1">
                <a:off x="2853035" y="4821204"/>
                <a:ext cx="4490157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爆炸形 1 50"/>
          <p:cNvSpPr/>
          <p:nvPr/>
        </p:nvSpPr>
        <p:spPr>
          <a:xfrm>
            <a:off x="6034402" y="4745889"/>
            <a:ext cx="3238536" cy="118848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False positives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爆炸形 1 51"/>
          <p:cNvSpPr/>
          <p:nvPr/>
        </p:nvSpPr>
        <p:spPr>
          <a:xfrm>
            <a:off x="2855581" y="3458109"/>
            <a:ext cx="4197437" cy="118848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Faulty empty cells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57348" y="2293744"/>
            <a:ext cx="6821244" cy="3900225"/>
            <a:chOff x="1557348" y="2293744"/>
            <a:chExt cx="6821244" cy="3900225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48" y="2293744"/>
              <a:ext cx="6821244" cy="3900225"/>
            </a:xfrm>
            <a:prstGeom prst="rect">
              <a:avLst/>
            </a:prstGeom>
          </p:spPr>
        </p:pic>
        <p:sp>
          <p:nvSpPr>
            <p:cNvPr id="33" name="圆角矩形 32"/>
            <p:cNvSpPr/>
            <p:nvPr/>
          </p:nvSpPr>
          <p:spPr>
            <a:xfrm>
              <a:off x="7324725" y="3223260"/>
              <a:ext cx="1053866" cy="2742916"/>
            </a:xfrm>
            <a:prstGeom prst="roundRect">
              <a:avLst>
                <a:gd name="adj" fmla="val 11606"/>
              </a:avLst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842259" y="5971626"/>
              <a:ext cx="5518987" cy="216893"/>
            </a:xfrm>
            <a:prstGeom prst="round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Extract formula pattern for each cell array</a:t>
            </a:r>
          </a:p>
          <a:p>
            <a:pPr lvl="1"/>
            <a:r>
              <a:rPr lang="en-US" altLang="zh-CN" dirty="0"/>
              <a:t>Select the formula pattern that can cover most cells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 errors (1)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5786777" y="3569350"/>
            <a:ext cx="1292371" cy="571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lt"/>
              </a:rPr>
              <a:t>Candidate 1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altLang="zh-CN" dirty="0" err="1">
                <a:solidFill>
                  <a:schemeClr val="tx1"/>
                </a:solidFill>
                <a:latin typeface="+mj-lt"/>
              </a:rPr>
              <a:t>B</a:t>
            </a:r>
            <a:r>
              <a:rPr lang="en-US" altLang="zh-CN" i="1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zh-CN" dirty="0" err="1">
                <a:solidFill>
                  <a:schemeClr val="tx1"/>
                </a:solidFill>
                <a:latin typeface="+mj-lt"/>
              </a:rPr>
              <a:t>+C</a:t>
            </a:r>
            <a:r>
              <a:rPr lang="en-US" altLang="zh-CN" i="1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zh-CN" dirty="0" err="1">
                <a:solidFill>
                  <a:schemeClr val="tx1"/>
                </a:solidFill>
                <a:latin typeface="+mj-lt"/>
              </a:rPr>
              <a:t>+E</a:t>
            </a:r>
            <a:r>
              <a:rPr lang="en-US" altLang="zh-CN" i="1" dirty="0" err="1">
                <a:solidFill>
                  <a:schemeClr val="tx1"/>
                </a:solidFill>
                <a:latin typeface="+mj-lt"/>
              </a:rPr>
              <a:t>i</a:t>
            </a:r>
            <a:endParaRPr lang="zh-CN" altLang="en-US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535775" y="4740172"/>
            <a:ext cx="1292371" cy="5007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lt"/>
              </a:rPr>
              <a:t>Candidate 2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altLang="zh-CN" dirty="0" err="1">
                <a:solidFill>
                  <a:schemeClr val="tx1"/>
                </a:solidFill>
                <a:latin typeface="+mj-lt"/>
              </a:rPr>
              <a:t>B</a:t>
            </a:r>
            <a:r>
              <a:rPr lang="en-US" altLang="zh-CN" i="1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zh-CN" dirty="0" err="1">
                <a:solidFill>
                  <a:schemeClr val="tx1"/>
                </a:solidFill>
                <a:latin typeface="+mj-lt"/>
              </a:rPr>
              <a:t>+C</a:t>
            </a:r>
            <a:r>
              <a:rPr lang="en-US" altLang="zh-CN" i="1" dirty="0" err="1">
                <a:solidFill>
                  <a:schemeClr val="tx1"/>
                </a:solidFill>
                <a:latin typeface="+mj-lt"/>
              </a:rPr>
              <a:t>i</a:t>
            </a:r>
            <a:endParaRPr lang="zh-CN" altLang="en-US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半闭框 33"/>
          <p:cNvSpPr/>
          <p:nvPr/>
        </p:nvSpPr>
        <p:spPr>
          <a:xfrm rot="17989019" flipV="1">
            <a:off x="6612155" y="3754934"/>
            <a:ext cx="933988" cy="49023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7328089" y="4891884"/>
            <a:ext cx="1040980" cy="71820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28089" y="3221968"/>
            <a:ext cx="1040980" cy="2769640"/>
            <a:chOff x="7347992" y="3222169"/>
            <a:chExt cx="1040980" cy="2769640"/>
          </a:xfrm>
        </p:grpSpPr>
        <p:sp>
          <p:nvSpPr>
            <p:cNvPr id="8" name="圆角矩形 7"/>
            <p:cNvSpPr/>
            <p:nvPr/>
          </p:nvSpPr>
          <p:spPr>
            <a:xfrm>
              <a:off x="7363950" y="3222169"/>
              <a:ext cx="1019927" cy="533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7363949" y="3937705"/>
              <a:ext cx="1019927" cy="40629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7363949" y="5267352"/>
              <a:ext cx="1019926" cy="31998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7363948" y="5788662"/>
              <a:ext cx="1019927" cy="2031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7347992" y="4894735"/>
              <a:ext cx="1040980" cy="34618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18567" y="3221968"/>
            <a:ext cx="1050502" cy="2769640"/>
            <a:chOff x="7333375" y="3222169"/>
            <a:chExt cx="1050502" cy="2769640"/>
          </a:xfrm>
        </p:grpSpPr>
        <p:sp>
          <p:nvSpPr>
            <p:cNvPr id="26" name="圆角矩形 25"/>
            <p:cNvSpPr/>
            <p:nvPr/>
          </p:nvSpPr>
          <p:spPr>
            <a:xfrm>
              <a:off x="7363950" y="3222169"/>
              <a:ext cx="1019927" cy="533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7363949" y="3937705"/>
              <a:ext cx="1019927" cy="40629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7333375" y="4894736"/>
              <a:ext cx="1040975" cy="6926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7363948" y="5788662"/>
              <a:ext cx="1019927" cy="2031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2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4" grpId="0" animBg="1"/>
      <p:bldP spid="52" grpId="0" animBg="1"/>
      <p:bldP spid="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55" y="2179444"/>
            <a:ext cx="6821244" cy="39002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 errors (2)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According to the formula pattern, if a faulty empty cell’s value should be non-zero, it caused an error</a:t>
            </a:r>
          </a:p>
          <a:p>
            <a:pPr lvl="1"/>
            <a:endParaRPr lang="zh-CN" altLang="en-US" i="1" dirty="0"/>
          </a:p>
        </p:txBody>
      </p:sp>
      <p:sp>
        <p:nvSpPr>
          <p:cNvPr id="36" name="云形标注 35"/>
          <p:cNvSpPr/>
          <p:nvPr/>
        </p:nvSpPr>
        <p:spPr>
          <a:xfrm>
            <a:off x="3322752" y="3302861"/>
            <a:ext cx="3728870" cy="1048580"/>
          </a:xfrm>
          <a:prstGeom prst="cloudCallout">
            <a:avLst>
              <a:gd name="adj1" fmla="val 59478"/>
              <a:gd name="adj2" fmla="val 463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G11 contains an error: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Should be 0.5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爆炸形 1 6"/>
          <p:cNvSpPr/>
          <p:nvPr/>
        </p:nvSpPr>
        <p:spPr>
          <a:xfrm>
            <a:off x="7719391" y="1967971"/>
            <a:ext cx="2181225" cy="118246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=</a:t>
            </a:r>
            <a:r>
              <a:rPr lang="en-US" altLang="zh-CN" dirty="0" err="1">
                <a:solidFill>
                  <a:schemeClr val="bg1"/>
                </a:solidFill>
                <a:latin typeface="+mj-lt"/>
              </a:rPr>
              <a:t>B</a:t>
            </a:r>
            <a:r>
              <a:rPr lang="en-US" altLang="zh-CN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altLang="zh-CN" dirty="0" err="1">
                <a:solidFill>
                  <a:schemeClr val="bg1"/>
                </a:solidFill>
                <a:latin typeface="+mj-lt"/>
              </a:rPr>
              <a:t>+C</a:t>
            </a:r>
            <a:r>
              <a:rPr lang="en-US" altLang="zh-CN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altLang="zh-CN" dirty="0" err="1">
                <a:solidFill>
                  <a:schemeClr val="bg1"/>
                </a:solidFill>
                <a:latin typeface="+mj-lt"/>
              </a:rPr>
              <a:t>+E</a:t>
            </a:r>
            <a:r>
              <a:rPr lang="en-US" altLang="zh-CN" i="1" dirty="0" err="1">
                <a:solidFill>
                  <a:schemeClr val="bg1"/>
                </a:solidFill>
                <a:latin typeface="+mj-lt"/>
              </a:rPr>
              <a:t>i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67287" y="3651177"/>
            <a:ext cx="10631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+mj-lt"/>
              </a:rPr>
              <a:t>=B8+C8+E8=0</a:t>
            </a:r>
          </a:p>
        </p:txBody>
      </p:sp>
      <p:sp>
        <p:nvSpPr>
          <p:cNvPr id="12" name="矩形 11"/>
          <p:cNvSpPr/>
          <p:nvPr/>
        </p:nvSpPr>
        <p:spPr>
          <a:xfrm>
            <a:off x="7314262" y="4176328"/>
            <a:ext cx="143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+mj-lt"/>
              </a:rPr>
              <a:t>=B11+C11+E11= </a:t>
            </a: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3" name="矩形 12"/>
          <p:cNvSpPr/>
          <p:nvPr/>
        </p:nvSpPr>
        <p:spPr>
          <a:xfrm>
            <a:off x="7332423" y="4384256"/>
            <a:ext cx="12747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+mj-lt"/>
              </a:rPr>
              <a:t>=B12+C12+E12=0</a:t>
            </a:r>
          </a:p>
        </p:txBody>
      </p:sp>
    </p:spTree>
    <p:extLst>
      <p:ext uri="{BB962C8B-B14F-4D97-AF65-F5344CB8AC3E}">
        <p14:creationId xmlns:p14="http://schemas.microsoft.com/office/powerpoint/2010/main" val="12509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05" y="2281804"/>
            <a:ext cx="6833801" cy="39121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implement EmptyCheck as an Excel plugin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55051" y="4627348"/>
            <a:ext cx="4260202" cy="9517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+mj-lt"/>
              </a:rPr>
              <a:t>An error: 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j-lt"/>
              </a:rPr>
              <a:t>      Should be 0.5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+mj-lt"/>
              </a:rPr>
              <a:t>      Candidate formula:=B11+C11+E11</a:t>
            </a:r>
            <a:endParaRPr lang="zh-CN" altLang="en-US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7215253" y="4336610"/>
            <a:ext cx="1188454" cy="290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RQ1: How common are faulty empty cells in spreadsheets?</a:t>
            </a:r>
          </a:p>
          <a:p>
            <a:endParaRPr lang="en-US" altLang="zh-CN" sz="2400" dirty="0"/>
          </a:p>
          <a:p>
            <a:r>
              <a:rPr lang="en-US" altLang="zh-CN" sz="2400" dirty="0"/>
              <a:t>RQ2: Can EmptyCheck detect faulty empty cells precisely? </a:t>
            </a:r>
          </a:p>
          <a:p>
            <a:endParaRPr lang="en-US" altLang="zh-CN" sz="2400" dirty="0"/>
          </a:p>
          <a:p>
            <a:r>
              <a:rPr lang="en-US" altLang="zh-CN" sz="2400" dirty="0"/>
              <a:t>RQ3: How is EmptyCheck compared with other techniques?</a:t>
            </a:r>
          </a:p>
          <a:p>
            <a:pPr marL="0" indent="0">
              <a:buNone/>
            </a:pPr>
            <a:r>
              <a:rPr lang="en-US" altLang="zh-CN" sz="2400" dirty="0"/>
              <a:t>               e.g., SmellSheet Detective[1]</a:t>
            </a:r>
          </a:p>
          <a:p>
            <a:endParaRPr lang="zh-CN" altLang="en-US" dirty="0"/>
          </a:p>
        </p:txBody>
      </p:sp>
      <p:sp>
        <p:nvSpPr>
          <p:cNvPr id="7" name="文本占位符 5"/>
          <p:cNvSpPr txBox="1">
            <a:spLocks/>
          </p:cNvSpPr>
          <p:nvPr/>
        </p:nvSpPr>
        <p:spPr>
          <a:xfrm>
            <a:off x="0" y="6265930"/>
            <a:ext cx="9315450" cy="392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/>
              <a:t>[1] J. Cunha, et al., “SmellSheet Detective: A Tool for Detecting Bad Smells in Spreadsheets,” </a:t>
            </a:r>
            <a:r>
              <a:rPr lang="en-US" altLang="zh-CN" sz="1400" i="1"/>
              <a:t>VL/HCC</a:t>
            </a:r>
            <a:r>
              <a:rPr lang="en-US" altLang="zh-CN" sz="1400"/>
              <a:t>, 2012, pp. 243–244.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2938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Subject</a:t>
            </a:r>
          </a:p>
          <a:p>
            <a:pPr lvl="1"/>
            <a:r>
              <a:rPr lang="en-US" altLang="zh-CN" dirty="0"/>
              <a:t>EUSES[1] </a:t>
            </a:r>
          </a:p>
          <a:p>
            <a:pPr lvl="2"/>
            <a:r>
              <a:rPr lang="en-US" altLang="zh-CN" dirty="0"/>
              <a:t>Represent the spreadsheets used in real life[2]</a:t>
            </a:r>
          </a:p>
          <a:p>
            <a:pPr lvl="2"/>
            <a:r>
              <a:rPr lang="en-US" altLang="zh-CN" dirty="0"/>
              <a:t>1,617 spreadsheets with formulas</a:t>
            </a:r>
          </a:p>
          <a:p>
            <a:pPr lvl="1"/>
            <a:endParaRPr lang="en-US" altLang="zh-CN" dirty="0"/>
          </a:p>
          <a:p>
            <a:r>
              <a:rPr lang="en-US" altLang="zh-CN" sz="2700" dirty="0"/>
              <a:t>Methodology</a:t>
            </a:r>
          </a:p>
          <a:p>
            <a:pPr lvl="1"/>
            <a:r>
              <a:rPr lang="en-US" altLang="zh-CN" sz="2400" dirty="0"/>
              <a:t>Build ground truth</a:t>
            </a:r>
          </a:p>
          <a:p>
            <a:pPr lvl="1"/>
            <a:r>
              <a:rPr lang="en-US" altLang="zh-CN" sz="2400" dirty="0"/>
              <a:t>Evaluate EmptyCheck and other techniques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7" name="文本占位符 2"/>
          <p:cNvSpPr txBox="1">
            <a:spLocks/>
          </p:cNvSpPr>
          <p:nvPr/>
        </p:nvSpPr>
        <p:spPr>
          <a:xfrm>
            <a:off x="0" y="5693228"/>
            <a:ext cx="8915400" cy="1015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[1] M. Fisher and G. </a:t>
            </a:r>
            <a:r>
              <a:rPr lang="en-US" altLang="zh-CN" sz="1400" dirty="0" err="1"/>
              <a:t>Rothermel</a:t>
            </a:r>
            <a:r>
              <a:rPr lang="en-US" altLang="zh-CN" sz="1400" dirty="0"/>
              <a:t>, “The EUSES Spreadsheet Corpus: A Shared Resource for Supporting Experimentation with Spreadsheet Dependability Mechanisms,” ACM SIGSOFT </a:t>
            </a:r>
            <a:r>
              <a:rPr lang="en-US" altLang="zh-CN" sz="1400" dirty="0" err="1"/>
              <a:t>Softw</a:t>
            </a:r>
            <a:r>
              <a:rPr lang="en-US" altLang="zh-CN" sz="1400" dirty="0"/>
              <a:t>. Eng. Notes, pp. 1–5, 2005.</a:t>
            </a:r>
          </a:p>
          <a:p>
            <a:r>
              <a:rPr lang="en-US" altLang="zh-CN" sz="1400" dirty="0"/>
              <a:t>[2] B. Jansen, “Enron versus EUSES: A Comparison of Two Spreadsheet Corpora,” in Proceedings of Workshop on Software Engineering Methods in Spreadsheets (SEMS), 2015, pp. 41–47.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2842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Build ground truth (1)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446088">
              <a:buFont typeface="Wingdings" panose="05000000000000000000" pitchFamily="2" charset="2"/>
              <a:buChar char="p"/>
            </a:pPr>
            <a:r>
              <a:rPr lang="en-US" altLang="zh-CN" sz="2400" dirty="0"/>
              <a:t>Statistics of 100 sampled spreadsheets with formulas</a:t>
            </a:r>
          </a:p>
          <a:p>
            <a:pPr lvl="1"/>
            <a:endParaRPr lang="zh-CN" altLang="en-US" dirty="0"/>
          </a:p>
        </p:txBody>
      </p:sp>
      <p:graphicFrame>
        <p:nvGraphicFramePr>
          <p:cNvPr id="7" name="内容占位符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952349"/>
              </p:ext>
            </p:extLst>
          </p:nvPr>
        </p:nvGraphicFramePr>
        <p:xfrm>
          <a:off x="798156" y="2129228"/>
          <a:ext cx="8309690" cy="3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938">
                  <a:extLst>
                    <a:ext uri="{9D8B030D-6E8A-4147-A177-3AD203B41FA5}">
                      <a16:colId xmlns:a16="http://schemas.microsoft.com/office/drawing/2014/main" val="344130957"/>
                    </a:ext>
                  </a:extLst>
                </a:gridCol>
                <a:gridCol w="1785335">
                  <a:extLst>
                    <a:ext uri="{9D8B030D-6E8A-4147-A177-3AD203B41FA5}">
                      <a16:colId xmlns:a16="http://schemas.microsoft.com/office/drawing/2014/main" val="889567622"/>
                    </a:ext>
                  </a:extLst>
                </a:gridCol>
                <a:gridCol w="1642187">
                  <a:extLst>
                    <a:ext uri="{9D8B030D-6E8A-4147-A177-3AD203B41FA5}">
                      <a16:colId xmlns:a16="http://schemas.microsoft.com/office/drawing/2014/main" val="2182919733"/>
                    </a:ext>
                  </a:extLst>
                </a:gridCol>
                <a:gridCol w="1558292">
                  <a:extLst>
                    <a:ext uri="{9D8B030D-6E8A-4147-A177-3AD203B41FA5}">
                      <a16:colId xmlns:a16="http://schemas.microsoft.com/office/drawing/2014/main" val="3588207603"/>
                    </a:ext>
                  </a:extLst>
                </a:gridCol>
                <a:gridCol w="1661938">
                  <a:extLst>
                    <a:ext uri="{9D8B030D-6E8A-4147-A177-3AD203B41FA5}">
                      <a16:colId xmlns:a16="http://schemas.microsoft.com/office/drawing/2014/main" val="131919209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lvl="1"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Categories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indent="-9842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spc="-5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Spreadsheet</a:t>
                      </a:r>
                      <a:endParaRPr lang="zh-CN" sz="2000" spc="-5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lvl="1" indent="-9842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Worksheet</a:t>
                      </a:r>
                      <a:endParaRPr lang="zh-CN" sz="2000" spc="-5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lvl="1" indent="-9842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Formula</a:t>
                      </a:r>
                      <a:endParaRPr lang="zh-CN" sz="2000" spc="-5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lvl="1" indent="-9842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Empty Cell</a:t>
                      </a:r>
                      <a:endParaRPr lang="zh-CN" sz="2000" spc="-5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54605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cs101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27885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database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1,282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1,131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2528658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financial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1,332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1,948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0898368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forms3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95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0551202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grades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37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5,074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6,000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5580587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homework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3,001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2,647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8262067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inventory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58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2,612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4,093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7517972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modeling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2,851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3,190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189248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1"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zh-CN" sz="2000" spc="-5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190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16,299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19,079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726979822"/>
                  </a:ext>
                </a:extLst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7458891" y="2142292"/>
            <a:ext cx="1648954" cy="356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9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Build ground truth (2)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693323" y="2282499"/>
            <a:ext cx="1964093" cy="1324946"/>
            <a:chOff x="3540968" y="2537927"/>
            <a:chExt cx="1964093" cy="1324946"/>
          </a:xfrm>
        </p:grpSpPr>
        <p:sp>
          <p:nvSpPr>
            <p:cNvPr id="18" name="菱形 17"/>
            <p:cNvSpPr/>
            <p:nvPr/>
          </p:nvSpPr>
          <p:spPr>
            <a:xfrm>
              <a:off x="3540968" y="2537927"/>
              <a:ext cx="1964093" cy="13249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85592" y="2799184"/>
              <a:ext cx="16515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Should it contain formula? 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64972" y="3466649"/>
            <a:ext cx="2236790" cy="1300126"/>
            <a:chOff x="3540968" y="2537927"/>
            <a:chExt cx="1964093" cy="1324946"/>
          </a:xfrm>
        </p:grpSpPr>
        <p:sp>
          <p:nvSpPr>
            <p:cNvPr id="25" name="菱形 24"/>
            <p:cNvSpPr/>
            <p:nvPr/>
          </p:nvSpPr>
          <p:spPr>
            <a:xfrm>
              <a:off x="3540968" y="2537927"/>
              <a:ext cx="1964093" cy="132494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758950" y="2921841"/>
              <a:ext cx="1638599" cy="58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Should it contain non-zero value? 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2" name="平行四边形 31"/>
          <p:cNvSpPr/>
          <p:nvPr/>
        </p:nvSpPr>
        <p:spPr>
          <a:xfrm>
            <a:off x="3872530" y="5182665"/>
            <a:ext cx="2021675" cy="573906"/>
          </a:xfrm>
          <a:prstGeom prst="parallelogram">
            <a:avLst>
              <a:gd name="adj" fmla="val 347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Faulty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empty cell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34980" y="2165558"/>
            <a:ext cx="8086160" cy="3949491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549438" y="2129847"/>
            <a:ext cx="246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j-lt"/>
              </a:rPr>
              <a:t>Check it manually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4" name="平行四边形 73"/>
          <p:cNvSpPr/>
          <p:nvPr/>
        </p:nvSpPr>
        <p:spPr>
          <a:xfrm>
            <a:off x="1275777" y="1334561"/>
            <a:ext cx="2799184" cy="642636"/>
          </a:xfrm>
          <a:prstGeom prst="parallelogram">
            <a:avLst>
              <a:gd name="adj" fmla="val 34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For each empty cell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2" name="肘形连接符 81"/>
          <p:cNvCxnSpPr>
            <a:stCxn id="74" idx="4"/>
            <a:endCxn id="18" idx="0"/>
          </p:cNvCxnSpPr>
          <p:nvPr/>
        </p:nvCxnSpPr>
        <p:spPr>
          <a:xfrm rot="16200000" flipH="1">
            <a:off x="2522718" y="2129847"/>
            <a:ext cx="305302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平行四边形 32"/>
          <p:cNvSpPr/>
          <p:nvPr/>
        </p:nvSpPr>
        <p:spPr>
          <a:xfrm>
            <a:off x="6001762" y="5182662"/>
            <a:ext cx="3011605" cy="573906"/>
          </a:xfrm>
          <a:prstGeom prst="parallelogram">
            <a:avLst>
              <a:gd name="adj" fmla="val 347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Faulty empty cell that had caused error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5950580" y="3770971"/>
            <a:ext cx="59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Yes</a:t>
            </a:r>
            <a:endParaRPr lang="zh-CN" altLang="en-US" dirty="0">
              <a:latin typeface="+mj-lt"/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1712975" y="5182665"/>
            <a:ext cx="1924786" cy="573906"/>
          </a:xfrm>
          <a:prstGeom prst="parallelogram">
            <a:avLst>
              <a:gd name="adj" fmla="val 3477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Benign empty cell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直接箭头连接符 10"/>
          <p:cNvCxnSpPr>
            <a:stCxn id="18" idx="2"/>
            <a:endCxn id="36" idx="0"/>
          </p:cNvCxnSpPr>
          <p:nvPr/>
        </p:nvCxnSpPr>
        <p:spPr>
          <a:xfrm flipH="1">
            <a:off x="2675368" y="3607445"/>
            <a:ext cx="2" cy="1575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18" idx="3"/>
            <a:endCxn id="25" idx="0"/>
          </p:cNvCxnSpPr>
          <p:nvPr/>
        </p:nvCxnSpPr>
        <p:spPr>
          <a:xfrm>
            <a:off x="3657416" y="2944972"/>
            <a:ext cx="1225951" cy="5216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25" idx="2"/>
            <a:endCxn id="32" idx="0"/>
          </p:cNvCxnSpPr>
          <p:nvPr/>
        </p:nvCxnSpPr>
        <p:spPr>
          <a:xfrm>
            <a:off x="4883367" y="4766775"/>
            <a:ext cx="1" cy="41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cxnSpLocks/>
            <a:stCxn id="25" idx="3"/>
            <a:endCxn id="33" idx="0"/>
          </p:cNvCxnSpPr>
          <p:nvPr/>
        </p:nvCxnSpPr>
        <p:spPr>
          <a:xfrm>
            <a:off x="6001762" y="4116712"/>
            <a:ext cx="1505803" cy="10659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3634089" y="2586494"/>
            <a:ext cx="59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Yes</a:t>
            </a:r>
            <a:endParaRPr lang="zh-CN" altLang="en-US" dirty="0">
              <a:latin typeface="+mj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48954" y="3571671"/>
            <a:ext cx="59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No</a:t>
            </a:r>
            <a:endParaRPr lang="zh-CN" altLang="en-US" dirty="0">
              <a:latin typeface="+mj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458149" y="4637265"/>
            <a:ext cx="59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No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31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9" grpId="0" animBg="1"/>
      <p:bldP spid="70" grpId="0"/>
      <p:bldP spid="33" grpId="0" animBg="1"/>
      <p:bldP spid="101" grpId="0"/>
      <p:bldP spid="36" grpId="0" animBg="1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95" y="2070759"/>
            <a:ext cx="6847706" cy="3920124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real-world spreadsheet extracted from EUSES [1]</a:t>
            </a:r>
            <a:endParaRPr lang="zh-CN" altLang="en-US" dirty="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Empty cells are usually used for different purposes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0" y="6152625"/>
            <a:ext cx="8915400" cy="450736"/>
          </a:xfrm>
        </p:spPr>
        <p:txBody>
          <a:bodyPr/>
          <a:lstStyle/>
          <a:p>
            <a:r>
              <a:rPr lang="en-US" altLang="zh-CN" sz="1400" dirty="0"/>
              <a:t>[1] M. Fisher and G. </a:t>
            </a:r>
            <a:r>
              <a:rPr lang="en-US" altLang="zh-CN" sz="1400" dirty="0" err="1"/>
              <a:t>Rothermel</a:t>
            </a:r>
            <a:r>
              <a:rPr lang="en-US" altLang="zh-CN" sz="1400" dirty="0"/>
              <a:t>, “The EUSES Spreadsheet Corpus: A Shared Resource for Supporting Experimentation with Spreadsheet Dependability Mechanisms,” ACM SIGSOFT </a:t>
            </a:r>
            <a:r>
              <a:rPr lang="en-US" altLang="zh-CN" sz="1400" dirty="0" err="1"/>
              <a:t>Softw</a:t>
            </a:r>
            <a:r>
              <a:rPr lang="en-US" altLang="zh-CN" sz="1400" dirty="0"/>
              <a:t>. Eng. Notes, pp. 1–5, 2005.</a:t>
            </a:r>
            <a:endParaRPr lang="zh-CN" altLang="en-US" sz="1400" dirty="0"/>
          </a:p>
        </p:txBody>
      </p:sp>
      <p:sp>
        <p:nvSpPr>
          <p:cNvPr id="9" name="圆角矩形 8"/>
          <p:cNvSpPr/>
          <p:nvPr/>
        </p:nvSpPr>
        <p:spPr>
          <a:xfrm>
            <a:off x="1610669" y="5434202"/>
            <a:ext cx="6626526" cy="1608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+mj-lt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937049" y="4791243"/>
            <a:ext cx="2636504" cy="440397"/>
          </a:xfrm>
          <a:prstGeom prst="wedgeRoundRectCallout">
            <a:avLst>
              <a:gd name="adj1" fmla="val -54438"/>
              <a:gd name="adj2" fmla="val 973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j-lt"/>
              </a:rPr>
              <a:t>Separate different parts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590925" y="3563521"/>
            <a:ext cx="904875" cy="2081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+mj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619722" y="2506698"/>
            <a:ext cx="1085849" cy="5358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+mj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749711" y="1851957"/>
            <a:ext cx="1758128" cy="445005"/>
          </a:xfrm>
          <a:prstGeom prst="wedgeRoundRectCallout">
            <a:avLst>
              <a:gd name="adj1" fmla="val 47657"/>
              <a:gd name="adj2" fmla="val 126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j-lt"/>
              </a:rPr>
              <a:t>Table layout</a:t>
            </a:r>
            <a:endParaRPr lang="zh-CN" altLang="en-US" sz="2000" dirty="0">
              <a:latin typeface="+mj-lt"/>
            </a:endParaRPr>
          </a:p>
        </p:txBody>
      </p:sp>
      <p:sp>
        <p:nvSpPr>
          <p:cNvPr id="5" name="爆炸形 1 4"/>
          <p:cNvSpPr/>
          <p:nvPr/>
        </p:nvSpPr>
        <p:spPr>
          <a:xfrm>
            <a:off x="3092639" y="3551907"/>
            <a:ext cx="4134879" cy="1689205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Benign</a:t>
            </a:r>
            <a:endParaRPr lang="zh-CN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252847" y="2841446"/>
            <a:ext cx="2130613" cy="470780"/>
          </a:xfrm>
          <a:prstGeom prst="wedgeRoundRectCallout">
            <a:avLst>
              <a:gd name="adj1" fmla="val -40103"/>
              <a:gd name="adj2" fmla="val 121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j-lt"/>
              </a:rPr>
              <a:t>Default value</a:t>
            </a:r>
            <a:r>
              <a:rPr lang="zh-CN" altLang="en-US" sz="2000" dirty="0">
                <a:latin typeface="+mj-lt"/>
              </a:rPr>
              <a:t>“</a:t>
            </a:r>
            <a:r>
              <a:rPr lang="en-US" altLang="zh-CN" sz="2000" dirty="0">
                <a:latin typeface="+mj-lt"/>
              </a:rPr>
              <a:t>0</a:t>
            </a:r>
            <a:r>
              <a:rPr lang="zh-CN" altLang="en-US" sz="2000" dirty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3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Build ground truth (3)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Statistics of faulty empty cells in the ground truth</a:t>
            </a:r>
            <a:endParaRPr lang="zh-CN" altLang="en-US" dirty="0"/>
          </a:p>
        </p:txBody>
      </p:sp>
      <p:graphicFrame>
        <p:nvGraphicFramePr>
          <p:cNvPr id="12" name="内容占位符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36924"/>
              </p:ext>
            </p:extLst>
          </p:nvPr>
        </p:nvGraphicFramePr>
        <p:xfrm>
          <a:off x="2112606" y="2129228"/>
          <a:ext cx="5539792" cy="3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948">
                  <a:extLst>
                    <a:ext uri="{9D8B030D-6E8A-4147-A177-3AD203B41FA5}">
                      <a16:colId xmlns:a16="http://schemas.microsoft.com/office/drawing/2014/main" val="344130957"/>
                    </a:ext>
                  </a:extLst>
                </a:gridCol>
                <a:gridCol w="1384948">
                  <a:extLst>
                    <a:ext uri="{9D8B030D-6E8A-4147-A177-3AD203B41FA5}">
                      <a16:colId xmlns:a16="http://schemas.microsoft.com/office/drawing/2014/main" val="2431040460"/>
                    </a:ext>
                  </a:extLst>
                </a:gridCol>
                <a:gridCol w="1384948">
                  <a:extLst>
                    <a:ext uri="{9D8B030D-6E8A-4147-A177-3AD203B41FA5}">
                      <a16:colId xmlns:a16="http://schemas.microsoft.com/office/drawing/2014/main" val="1842373161"/>
                    </a:ext>
                  </a:extLst>
                </a:gridCol>
                <a:gridCol w="1384948">
                  <a:extLst>
                    <a:ext uri="{9D8B030D-6E8A-4147-A177-3AD203B41FA5}">
                      <a16:colId xmlns:a16="http://schemas.microsoft.com/office/drawing/2014/main" val="773441757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Categories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 gridSpan="3"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Faulty Empty Cells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0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Total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 anchor="ctr"/>
                </a:tc>
                <a:tc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</a:rPr>
                        <a:t>Error 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</a:rPr>
                        <a:t>%  E/T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extLst>
                  <a:ext uri="{0D108BD9-81ED-4DB2-BD59-A6C34878D82A}">
                    <a16:rowId xmlns:a16="http://schemas.microsoft.com/office/drawing/2014/main" val="7712713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cs101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3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3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100.00%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extLst>
                  <a:ext uri="{0D108BD9-81ED-4DB2-BD59-A6C34878D82A}">
                    <a16:rowId xmlns:a16="http://schemas.microsoft.com/office/drawing/2014/main" val="1027885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database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29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11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37.93%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extLst>
                  <a:ext uri="{0D108BD9-81ED-4DB2-BD59-A6C34878D82A}">
                    <a16:rowId xmlns:a16="http://schemas.microsoft.com/office/drawing/2014/main" val="12528658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financial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24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24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100.00%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extLst>
                  <a:ext uri="{0D108BD9-81ED-4DB2-BD59-A6C34878D82A}">
                    <a16:rowId xmlns:a16="http://schemas.microsoft.com/office/drawing/2014/main" val="40898368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forms3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0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0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0.00%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extLst>
                  <a:ext uri="{0D108BD9-81ED-4DB2-BD59-A6C34878D82A}">
                    <a16:rowId xmlns:a16="http://schemas.microsoft.com/office/drawing/2014/main" val="30551202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grades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69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59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85.51%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extLst>
                  <a:ext uri="{0D108BD9-81ED-4DB2-BD59-A6C34878D82A}">
                    <a16:rowId xmlns:a16="http://schemas.microsoft.com/office/drawing/2014/main" val="25580587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homework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68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50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73.53%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extLst>
                  <a:ext uri="{0D108BD9-81ED-4DB2-BD59-A6C34878D82A}">
                    <a16:rowId xmlns:a16="http://schemas.microsoft.com/office/drawing/2014/main" val="18262067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inventory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91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56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61.54%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extLst>
                  <a:ext uri="{0D108BD9-81ED-4DB2-BD59-A6C34878D82A}">
                    <a16:rowId xmlns:a16="http://schemas.microsoft.com/office/drawing/2014/main" val="7517972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modeling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202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147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72.77%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extLst>
                  <a:ext uri="{0D108BD9-81ED-4DB2-BD59-A6C34878D82A}">
                    <a16:rowId xmlns:a16="http://schemas.microsoft.com/office/drawing/2014/main" val="4189248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zh-CN" sz="2000" spc="-5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486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350</a:t>
                      </a:r>
                      <a:endParaRPr lang="zh-CN" sz="200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72.02%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extLst>
                  <a:ext uri="{0D108BD9-81ED-4DB2-BD59-A6C34878D82A}">
                    <a16:rowId xmlns:a16="http://schemas.microsoft.com/office/drawing/2014/main" val="726979822"/>
                  </a:ext>
                </a:extLst>
              </a:tr>
            </a:tbl>
          </a:graphicData>
        </a:graphic>
      </p:graphicFrame>
      <p:sp>
        <p:nvSpPr>
          <p:cNvPr id="16" name="圆角矩形 15"/>
          <p:cNvSpPr/>
          <p:nvPr/>
        </p:nvSpPr>
        <p:spPr>
          <a:xfrm>
            <a:off x="3494542" y="2466975"/>
            <a:ext cx="1372733" cy="3229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9649" y="5957594"/>
            <a:ext cx="8275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+mj-lt"/>
              </a:rPr>
              <a:t>Most faulty empty cells are harmful in spreadsheets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887103" y="2464156"/>
            <a:ext cx="1372733" cy="3229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249211" y="2464156"/>
            <a:ext cx="1372733" cy="3229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3" grpId="0" animBg="1"/>
      <p:bldP spid="13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How common are faulty empty cells? </a:t>
            </a:r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36% spreadsheets and 24% worksheets contain at least one faulty empty cell</a:t>
            </a:r>
            <a:endParaRPr lang="zh-CN" altLang="en-US" dirty="0"/>
          </a:p>
        </p:txBody>
      </p:sp>
      <p:graphicFrame>
        <p:nvGraphicFramePr>
          <p:cNvPr id="12" name="内容占位符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475479"/>
              </p:ext>
            </p:extLst>
          </p:nvPr>
        </p:nvGraphicFramePr>
        <p:xfrm>
          <a:off x="2626956" y="2129228"/>
          <a:ext cx="4154844" cy="3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948">
                  <a:extLst>
                    <a:ext uri="{9D8B030D-6E8A-4147-A177-3AD203B41FA5}">
                      <a16:colId xmlns:a16="http://schemas.microsoft.com/office/drawing/2014/main" val="344130957"/>
                    </a:ext>
                  </a:extLst>
                </a:gridCol>
                <a:gridCol w="1384948">
                  <a:extLst>
                    <a:ext uri="{9D8B030D-6E8A-4147-A177-3AD203B41FA5}">
                      <a16:colId xmlns:a16="http://schemas.microsoft.com/office/drawing/2014/main" val="889567622"/>
                    </a:ext>
                  </a:extLst>
                </a:gridCol>
                <a:gridCol w="1384948">
                  <a:extLst>
                    <a:ext uri="{9D8B030D-6E8A-4147-A177-3AD203B41FA5}">
                      <a16:colId xmlns:a16="http://schemas.microsoft.com/office/drawing/2014/main" val="218291973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Categories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Spreadsheet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Worksheet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 anchor="ctr"/>
                </a:tc>
                <a:extLst>
                  <a:ext uri="{0D108BD9-81ED-4DB2-BD59-A6C34878D82A}">
                    <a16:rowId xmlns:a16="http://schemas.microsoft.com/office/drawing/2014/main" val="354605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cs101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1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1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extLst>
                  <a:ext uri="{0D108BD9-81ED-4DB2-BD59-A6C34878D82A}">
                    <a16:rowId xmlns:a16="http://schemas.microsoft.com/office/drawing/2014/main" val="1027885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database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5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5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extLst>
                  <a:ext uri="{0D108BD9-81ED-4DB2-BD59-A6C34878D82A}">
                    <a16:rowId xmlns:a16="http://schemas.microsoft.com/office/drawing/2014/main" val="12528658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financial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3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3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extLst>
                  <a:ext uri="{0D108BD9-81ED-4DB2-BD59-A6C34878D82A}">
                    <a16:rowId xmlns:a16="http://schemas.microsoft.com/office/drawing/2014/main" val="40898368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forms3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0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0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extLst>
                  <a:ext uri="{0D108BD9-81ED-4DB2-BD59-A6C34878D82A}">
                    <a16:rowId xmlns:a16="http://schemas.microsoft.com/office/drawing/2014/main" val="30551202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grades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4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6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extLst>
                  <a:ext uri="{0D108BD9-81ED-4DB2-BD59-A6C34878D82A}">
                    <a16:rowId xmlns:a16="http://schemas.microsoft.com/office/drawing/2014/main" val="25580587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homework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7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7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extLst>
                  <a:ext uri="{0D108BD9-81ED-4DB2-BD59-A6C34878D82A}">
                    <a16:rowId xmlns:a16="http://schemas.microsoft.com/office/drawing/2014/main" val="18262067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inventory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10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16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extLst>
                  <a:ext uri="{0D108BD9-81ED-4DB2-BD59-A6C34878D82A}">
                    <a16:rowId xmlns:a16="http://schemas.microsoft.com/office/drawing/2014/main" val="7517972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modeling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6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8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extLst>
                  <a:ext uri="{0D108BD9-81ED-4DB2-BD59-A6C34878D82A}">
                    <a16:rowId xmlns:a16="http://schemas.microsoft.com/office/drawing/2014/main" val="4189248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zh-CN" sz="2000" spc="-5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36 (36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46 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(24.21%)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/>
                </a:tc>
                <a:extLst>
                  <a:ext uri="{0D108BD9-81ED-4DB2-BD59-A6C34878D82A}">
                    <a16:rowId xmlns:a16="http://schemas.microsoft.com/office/drawing/2014/main" val="726979822"/>
                  </a:ext>
                </a:extLst>
              </a:tr>
            </a:tbl>
          </a:graphicData>
        </a:graphic>
      </p:graphicFrame>
      <p:sp>
        <p:nvSpPr>
          <p:cNvPr id="14" name="圆角矩形 13"/>
          <p:cNvSpPr/>
          <p:nvPr/>
        </p:nvSpPr>
        <p:spPr>
          <a:xfrm>
            <a:off x="4019341" y="2129227"/>
            <a:ext cx="1383083" cy="35640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8156" y="5845627"/>
            <a:ext cx="8709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+mj-lt"/>
              </a:rPr>
              <a:t>The faulty empty cells are </a:t>
            </a:r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common</a:t>
            </a:r>
            <a:r>
              <a:rPr lang="en-US" altLang="zh-CN" sz="2400" dirty="0">
                <a:latin typeface="+mj-lt"/>
              </a:rPr>
              <a:t> in spreadsheets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386874" y="2129226"/>
            <a:ext cx="1410477" cy="35640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Can EmptyCheck detect faulty empty cells precisely? 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Detection results reported by </a:t>
            </a:r>
            <a:r>
              <a:rPr lang="en-US" altLang="zh-CN" dirty="0"/>
              <a:t>EmptyCheck</a:t>
            </a:r>
            <a:endParaRPr lang="zh-CN" altLang="en-US" dirty="0"/>
          </a:p>
        </p:txBody>
      </p:sp>
      <p:graphicFrame>
        <p:nvGraphicFramePr>
          <p:cNvPr id="7" name="内容占位符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719685"/>
              </p:ext>
            </p:extLst>
          </p:nvPr>
        </p:nvGraphicFramePr>
        <p:xfrm>
          <a:off x="1381704" y="2129229"/>
          <a:ext cx="7430625" cy="3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125">
                  <a:extLst>
                    <a:ext uri="{9D8B030D-6E8A-4147-A177-3AD203B41FA5}">
                      <a16:colId xmlns:a16="http://schemas.microsoft.com/office/drawing/2014/main" val="344130957"/>
                    </a:ext>
                  </a:extLst>
                </a:gridCol>
                <a:gridCol w="1486125">
                  <a:extLst>
                    <a:ext uri="{9D8B030D-6E8A-4147-A177-3AD203B41FA5}">
                      <a16:colId xmlns:a16="http://schemas.microsoft.com/office/drawing/2014/main" val="2182919733"/>
                    </a:ext>
                  </a:extLst>
                </a:gridCol>
                <a:gridCol w="1486125">
                  <a:extLst>
                    <a:ext uri="{9D8B030D-6E8A-4147-A177-3AD203B41FA5}">
                      <a16:colId xmlns:a16="http://schemas.microsoft.com/office/drawing/2014/main" val="2431040460"/>
                    </a:ext>
                  </a:extLst>
                </a:gridCol>
                <a:gridCol w="1486125">
                  <a:extLst>
                    <a:ext uri="{9D8B030D-6E8A-4147-A177-3AD203B41FA5}">
                      <a16:colId xmlns:a16="http://schemas.microsoft.com/office/drawing/2014/main" val="1842373161"/>
                    </a:ext>
                  </a:extLst>
                </a:gridCol>
                <a:gridCol w="1486125">
                  <a:extLst>
                    <a:ext uri="{9D8B030D-6E8A-4147-A177-3AD203B41FA5}">
                      <a16:colId xmlns:a16="http://schemas.microsoft.com/office/drawing/2014/main" val="773441757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Categories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 gridSpan="4"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Faulty Empty Cells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 anchor="ctr"/>
                </a:tc>
                <a:tc hMerge="1"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0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Detected</a:t>
                      </a:r>
                      <a:endParaRPr lang="zh-CN" sz="2000" spc="-5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True</a:t>
                      </a:r>
                      <a:endParaRPr lang="zh-CN" sz="2000" spc="-5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Precision</a:t>
                      </a:r>
                      <a:endParaRPr lang="zh-CN" sz="2000" spc="-5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Recall</a:t>
                      </a:r>
                      <a:endParaRPr lang="zh-CN" sz="2000" spc="-5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2713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cs101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100.00%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100.00%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885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database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33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81.82%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93.10%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8658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financial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48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47.92%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95.83%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8368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forms3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0.00%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1202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grades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65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69.15%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94.20%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0587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homework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68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80.00%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100.00%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2067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inventory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119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56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47.06%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61.54%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7972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modeling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181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99.45%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89.60%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248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zh-CN" sz="2000" spc="-5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564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423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75.00%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87.04%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979822"/>
                  </a:ext>
                </a:extLst>
              </a:tr>
            </a:tbl>
          </a:graphicData>
        </a:graphic>
      </p:graphicFrame>
      <p:sp>
        <p:nvSpPr>
          <p:cNvPr id="9" name="圆角矩形 8"/>
          <p:cNvSpPr/>
          <p:nvPr/>
        </p:nvSpPr>
        <p:spPr>
          <a:xfrm>
            <a:off x="2862943" y="2425959"/>
            <a:ext cx="1492897" cy="3267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355840" y="2425958"/>
            <a:ext cx="1492897" cy="3267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5864195"/>
            <a:ext cx="9905999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+mj-lt"/>
              </a:rPr>
              <a:t>EmptyCheck achieves </a:t>
            </a:r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high precision</a:t>
            </a:r>
            <a:r>
              <a:rPr lang="en-US" altLang="zh-CN" sz="2400" dirty="0">
                <a:latin typeface="+mj-lt"/>
              </a:rPr>
              <a:t> and </a:t>
            </a:r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high recall</a:t>
            </a:r>
            <a:endParaRPr lang="zh-CN" alt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848737" y="2425958"/>
            <a:ext cx="2963592" cy="3267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8720" y="266194"/>
            <a:ext cx="9657280" cy="517578"/>
          </a:xfrm>
        </p:spPr>
        <p:txBody>
          <a:bodyPr/>
          <a:lstStyle/>
          <a:p>
            <a:r>
              <a:rPr lang="en-US" altLang="zh-CN" dirty="0"/>
              <a:t>RQ3: How is EmptyCheck compared with existing techniques?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Detection results reported by </a:t>
            </a:r>
            <a:r>
              <a:rPr lang="en-US" altLang="zh-CN" sz="2400" dirty="0"/>
              <a:t>SmellSheet Detective[1</a:t>
            </a:r>
            <a:r>
              <a:rPr lang="en-US" altLang="zh-CN" dirty="0"/>
              <a:t>]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7" name="内容占位符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628078"/>
              </p:ext>
            </p:extLst>
          </p:nvPr>
        </p:nvGraphicFramePr>
        <p:xfrm>
          <a:off x="1362047" y="2129228"/>
          <a:ext cx="7430625" cy="3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125">
                  <a:extLst>
                    <a:ext uri="{9D8B030D-6E8A-4147-A177-3AD203B41FA5}">
                      <a16:colId xmlns:a16="http://schemas.microsoft.com/office/drawing/2014/main" val="344130957"/>
                    </a:ext>
                  </a:extLst>
                </a:gridCol>
                <a:gridCol w="1486125">
                  <a:extLst>
                    <a:ext uri="{9D8B030D-6E8A-4147-A177-3AD203B41FA5}">
                      <a16:colId xmlns:a16="http://schemas.microsoft.com/office/drawing/2014/main" val="2182919733"/>
                    </a:ext>
                  </a:extLst>
                </a:gridCol>
                <a:gridCol w="1486125">
                  <a:extLst>
                    <a:ext uri="{9D8B030D-6E8A-4147-A177-3AD203B41FA5}">
                      <a16:colId xmlns:a16="http://schemas.microsoft.com/office/drawing/2014/main" val="2431040460"/>
                    </a:ext>
                  </a:extLst>
                </a:gridCol>
                <a:gridCol w="1486125">
                  <a:extLst>
                    <a:ext uri="{9D8B030D-6E8A-4147-A177-3AD203B41FA5}">
                      <a16:colId xmlns:a16="http://schemas.microsoft.com/office/drawing/2014/main" val="1842373161"/>
                    </a:ext>
                  </a:extLst>
                </a:gridCol>
                <a:gridCol w="1486125">
                  <a:extLst>
                    <a:ext uri="{9D8B030D-6E8A-4147-A177-3AD203B41FA5}">
                      <a16:colId xmlns:a16="http://schemas.microsoft.com/office/drawing/2014/main" val="773441757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Categories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 gridSpan="4"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</a:rPr>
                        <a:t>Faulty Empty Cells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 anchor="ctr"/>
                </a:tc>
                <a:tc hMerge="1">
                  <a:txBody>
                    <a:bodyPr/>
                    <a:lstStyle/>
                    <a:p>
                      <a:pPr indent="-98425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40109" marR="40109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05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Detected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True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Precision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Recall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2713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cs101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885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database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22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8658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financial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21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8368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forms3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1202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grades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85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0587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homework</a:t>
                      </a:r>
                      <a:endParaRPr lang="zh-CN" sz="2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98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2067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inventory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10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0</a:t>
                      </a:r>
                      <a:endParaRPr lang="zh-CN" sz="2000" spc="-5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0.00%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7972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modeling</a:t>
                      </a:r>
                      <a:endParaRPr lang="zh-CN" sz="2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98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18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18.37%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+mj-lt"/>
                          <a:ea typeface="宋体" panose="02010600030101010101" pitchFamily="2" charset="-122"/>
                        </a:rPr>
                        <a:t>8.96%</a:t>
                      </a:r>
                      <a:endParaRPr lang="zh-CN" sz="2000" spc="-5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248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indent="-3175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zh-CN" sz="2000" spc="-5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19703" marR="19703" marT="0" marB="0" anchor="ctr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334</a:t>
                      </a:r>
                      <a:endParaRPr lang="zh-CN" sz="2000" spc="-5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18</a:t>
                      </a:r>
                      <a:endParaRPr lang="zh-CN" sz="2000" spc="-5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5.39%</a:t>
                      </a:r>
                      <a:endParaRPr lang="zh-CN" sz="2000" spc="-5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3.70%</a:t>
                      </a:r>
                      <a:endParaRPr lang="zh-CN" sz="2000" spc="-5" dirty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979822"/>
                  </a:ext>
                </a:extLst>
              </a:tr>
            </a:tbl>
          </a:graphicData>
        </a:graphic>
      </p:graphicFrame>
      <p:sp>
        <p:nvSpPr>
          <p:cNvPr id="9" name="圆角矩形 8"/>
          <p:cNvSpPr/>
          <p:nvPr/>
        </p:nvSpPr>
        <p:spPr>
          <a:xfrm>
            <a:off x="2827176" y="2444620"/>
            <a:ext cx="1492897" cy="32486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292305" y="2444620"/>
            <a:ext cx="1492897" cy="32486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8271" y="5732304"/>
            <a:ext cx="8258175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+mj-lt"/>
              </a:rPr>
              <a:t>EmptyCheck performs </a:t>
            </a:r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much better than </a:t>
            </a:r>
            <a:r>
              <a:rPr lang="en-US" altLang="zh-CN" sz="2400" dirty="0">
                <a:latin typeface="+mj-lt"/>
              </a:rPr>
              <a:t>existing techniques </a:t>
            </a:r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0" y="6233045"/>
            <a:ext cx="9315450" cy="392041"/>
          </a:xfrm>
        </p:spPr>
        <p:txBody>
          <a:bodyPr/>
          <a:lstStyle/>
          <a:p>
            <a:r>
              <a:rPr lang="en-US" altLang="zh-CN" sz="1400" dirty="0"/>
              <a:t>[1] J. Cunha, et al., “SmellSheet Detective: A Tool for Detecting Bad Smells in Spreadsheets,” </a:t>
            </a:r>
            <a:r>
              <a:rPr lang="en-US" altLang="zh-CN" sz="1400" i="1" dirty="0"/>
              <a:t>VL/HCC</a:t>
            </a:r>
            <a:r>
              <a:rPr lang="en-US" altLang="zh-CN" sz="1400" dirty="0"/>
              <a:t>, 2012, pp. 243–244.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5785202" y="2464158"/>
            <a:ext cx="3007470" cy="32486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919" y="2525718"/>
            <a:ext cx="6822015" cy="3901778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95299" y="1284513"/>
            <a:ext cx="9120973" cy="4408715"/>
          </a:xfrm>
        </p:spPr>
        <p:txBody>
          <a:bodyPr/>
          <a:lstStyle/>
          <a:p>
            <a:r>
              <a:rPr lang="en-US" altLang="zh-CN" dirty="0"/>
              <a:t>More kinds of contexts can be used</a:t>
            </a:r>
          </a:p>
          <a:p>
            <a:pPr lvl="1"/>
            <a:r>
              <a:rPr lang="en-US" altLang="zh-CN" dirty="0"/>
              <a:t>E.g., the semantics of headers and structural information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878282" y="6195418"/>
            <a:ext cx="1043294" cy="2320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2921576" y="3837020"/>
            <a:ext cx="4170066" cy="1105319"/>
          </a:xfrm>
          <a:prstGeom prst="cloudCallout">
            <a:avLst>
              <a:gd name="adj1" fmla="val -53692"/>
              <a:gd name="adj2" fmla="val 1697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The cells in the last row should contain formulas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85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95300" y="1284513"/>
            <a:ext cx="9105900" cy="4408715"/>
          </a:xfrm>
        </p:spPr>
        <p:txBody>
          <a:bodyPr/>
          <a:lstStyle/>
          <a:p>
            <a:r>
              <a:rPr lang="en-US" altLang="zh-CN" dirty="0"/>
              <a:t>We propose a new spreadsheet smell, </a:t>
            </a:r>
            <a:r>
              <a:rPr lang="en-US" altLang="zh-CN" dirty="0">
                <a:solidFill>
                  <a:srgbClr val="FF0000"/>
                </a:solidFill>
              </a:rPr>
              <a:t>faulty empty cell</a:t>
            </a:r>
            <a:r>
              <a:rPr lang="en-US" altLang="zh-CN" dirty="0"/>
              <a:t>, which is harmful to spreadsheets.</a:t>
            </a:r>
          </a:p>
          <a:p>
            <a:endParaRPr lang="en-US" altLang="zh-CN" dirty="0"/>
          </a:p>
          <a:p>
            <a:r>
              <a:rPr lang="en-US" altLang="zh-CN" dirty="0"/>
              <a:t>We propose EmptyCheck, which can </a:t>
            </a:r>
            <a:r>
              <a:rPr lang="en-US" altLang="zh-CN" dirty="0">
                <a:solidFill>
                  <a:srgbClr val="FF0000"/>
                </a:solidFill>
              </a:rPr>
              <a:t>automatically </a:t>
            </a:r>
            <a:r>
              <a:rPr lang="en-US" altLang="zh-CN" dirty="0"/>
              <a:t>detect faulty empty cells and recommend the needed formulas.</a:t>
            </a:r>
          </a:p>
          <a:p>
            <a:endParaRPr lang="en-US" altLang="zh-CN" dirty="0"/>
          </a:p>
          <a:p>
            <a:r>
              <a:rPr lang="en-US" altLang="zh-CN" dirty="0"/>
              <a:t>The evaluation on the EUSES corpus shows that EmptyCheck can detect faulty empty cell precisely.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8036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0" y="3559919"/>
            <a:ext cx="9906001" cy="538163"/>
          </a:xfrm>
        </p:spPr>
        <p:txBody>
          <a:bodyPr>
            <a:noAutofit/>
          </a:bodyPr>
          <a:lstStyle/>
          <a:p>
            <a:r>
              <a:rPr lang="en-US" altLang="zh-CN" sz="4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4800" cap="sm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36" y="1659657"/>
            <a:ext cx="2327926" cy="13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95" y="2070759"/>
            <a:ext cx="6847706" cy="3920124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contexts show that they should contain formulas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 empty cells are faulty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7200900" y="2074977"/>
            <a:ext cx="1038986" cy="953069"/>
          </a:xfrm>
          <a:prstGeom prst="round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Total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00900" y="3038250"/>
            <a:ext cx="1038986" cy="2745330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bg1"/>
                </a:solidFill>
                <a:latin typeface="+mj-lt"/>
              </a:rPr>
              <a:t>Bi+Ci+Ei</a:t>
            </a:r>
            <a:endParaRPr lang="en-US" altLang="zh-CN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028327" y="3600450"/>
            <a:ext cx="5211559" cy="161925"/>
            <a:chOff x="3028327" y="3600450"/>
            <a:chExt cx="5211559" cy="161925"/>
          </a:xfrm>
        </p:grpSpPr>
        <p:sp>
          <p:nvSpPr>
            <p:cNvPr id="21" name="圆角矩形 20"/>
            <p:cNvSpPr/>
            <p:nvPr/>
          </p:nvSpPr>
          <p:spPr>
            <a:xfrm>
              <a:off x="7200900" y="3600450"/>
              <a:ext cx="1038986" cy="1619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H="1" flipV="1">
              <a:off x="6089266" y="3618785"/>
              <a:ext cx="1082109" cy="54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H="1" flipV="1">
              <a:off x="4171950" y="3662627"/>
              <a:ext cx="2999426" cy="306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3028327" y="3701891"/>
              <a:ext cx="4174130" cy="485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3028327" y="4133599"/>
            <a:ext cx="5211559" cy="161925"/>
            <a:chOff x="3028327" y="3600450"/>
            <a:chExt cx="5211559" cy="161925"/>
          </a:xfrm>
        </p:grpSpPr>
        <p:sp>
          <p:nvSpPr>
            <p:cNvPr id="51" name="圆角矩形 50"/>
            <p:cNvSpPr/>
            <p:nvPr/>
          </p:nvSpPr>
          <p:spPr>
            <a:xfrm>
              <a:off x="7200900" y="3600450"/>
              <a:ext cx="1038986" cy="1619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52" name="直接箭头连接符 51"/>
            <p:cNvCxnSpPr/>
            <p:nvPr/>
          </p:nvCxnSpPr>
          <p:spPr>
            <a:xfrm flipH="1" flipV="1">
              <a:off x="6089266" y="3618785"/>
              <a:ext cx="1082109" cy="54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 flipV="1">
              <a:off x="4171950" y="3662627"/>
              <a:ext cx="2999426" cy="306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H="1" flipV="1">
              <a:off x="3028327" y="3701891"/>
              <a:ext cx="4174130" cy="485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3025966" y="4317142"/>
            <a:ext cx="5211559" cy="161925"/>
            <a:chOff x="3028327" y="3600450"/>
            <a:chExt cx="5211559" cy="161925"/>
          </a:xfrm>
        </p:grpSpPr>
        <p:sp>
          <p:nvSpPr>
            <p:cNvPr id="66" name="圆角矩形 65"/>
            <p:cNvSpPr/>
            <p:nvPr/>
          </p:nvSpPr>
          <p:spPr>
            <a:xfrm>
              <a:off x="7200900" y="3600450"/>
              <a:ext cx="1038986" cy="1619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67" name="直接箭头连接符 66"/>
            <p:cNvCxnSpPr/>
            <p:nvPr/>
          </p:nvCxnSpPr>
          <p:spPr>
            <a:xfrm flipH="1" flipV="1">
              <a:off x="6089266" y="3618785"/>
              <a:ext cx="1082109" cy="54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 flipH="1" flipV="1">
              <a:off x="4171950" y="3662627"/>
              <a:ext cx="2999426" cy="306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flipH="1" flipV="1">
              <a:off x="3028327" y="3701891"/>
              <a:ext cx="4174130" cy="485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701290" y="2993716"/>
            <a:ext cx="5345647" cy="3247837"/>
            <a:chOff x="2701290" y="2993716"/>
            <a:chExt cx="5345647" cy="3247837"/>
          </a:xfrm>
        </p:grpSpPr>
        <p:sp>
          <p:nvSpPr>
            <p:cNvPr id="36" name="圆角矩形 35"/>
            <p:cNvSpPr/>
            <p:nvPr/>
          </p:nvSpPr>
          <p:spPr>
            <a:xfrm>
              <a:off x="5403536" y="3020419"/>
              <a:ext cx="883920" cy="2744688"/>
            </a:xfrm>
            <a:prstGeom prst="roundRect">
              <a:avLst/>
            </a:prstGeom>
            <a:solidFill>
              <a:srgbClr val="92D05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上箭头标注 14"/>
            <p:cNvSpPr/>
            <p:nvPr/>
          </p:nvSpPr>
          <p:spPr>
            <a:xfrm>
              <a:off x="2865120" y="5783580"/>
              <a:ext cx="556260" cy="450851"/>
            </a:xfrm>
            <a:prstGeom prst="upArrowCallou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B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上箭头标注 40"/>
            <p:cNvSpPr/>
            <p:nvPr/>
          </p:nvSpPr>
          <p:spPr>
            <a:xfrm>
              <a:off x="3774303" y="5783580"/>
              <a:ext cx="556260" cy="450851"/>
            </a:xfrm>
            <a:prstGeom prst="upArrowCallou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C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上箭头标注 41"/>
            <p:cNvSpPr/>
            <p:nvPr/>
          </p:nvSpPr>
          <p:spPr>
            <a:xfrm>
              <a:off x="5570655" y="5790702"/>
              <a:ext cx="556260" cy="450851"/>
            </a:xfrm>
            <a:prstGeom prst="upArrowCallou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上箭头标注 42"/>
            <p:cNvSpPr/>
            <p:nvPr/>
          </p:nvSpPr>
          <p:spPr>
            <a:xfrm>
              <a:off x="7490677" y="5783580"/>
              <a:ext cx="556260" cy="450851"/>
            </a:xfrm>
            <a:prstGeom prst="upArrowCallou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加号 15"/>
            <p:cNvSpPr/>
            <p:nvPr/>
          </p:nvSpPr>
          <p:spPr>
            <a:xfrm>
              <a:off x="3455670" y="5959141"/>
              <a:ext cx="284343" cy="260351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加号 44"/>
            <p:cNvSpPr/>
            <p:nvPr/>
          </p:nvSpPr>
          <p:spPr>
            <a:xfrm>
              <a:off x="4810840" y="5959140"/>
              <a:ext cx="284343" cy="260351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等号 16"/>
            <p:cNvSpPr/>
            <p:nvPr/>
          </p:nvSpPr>
          <p:spPr>
            <a:xfrm>
              <a:off x="6515100" y="5959140"/>
              <a:ext cx="518160" cy="260351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701290" y="2993716"/>
              <a:ext cx="1788802" cy="2736816"/>
            </a:xfrm>
            <a:prstGeom prst="roundRect">
              <a:avLst/>
            </a:prstGeom>
            <a:solidFill>
              <a:srgbClr val="92D05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爆炸形 1 62"/>
          <p:cNvSpPr/>
          <p:nvPr/>
        </p:nvSpPr>
        <p:spPr>
          <a:xfrm>
            <a:off x="2738985" y="3083578"/>
            <a:ext cx="4181447" cy="185827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Faulty empty cells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7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95" y="2070759"/>
            <a:ext cx="6847706" cy="3920124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48720" y="266194"/>
            <a:ext cx="9501770" cy="517578"/>
          </a:xfrm>
        </p:spPr>
        <p:txBody>
          <a:bodyPr/>
          <a:lstStyle/>
          <a:p>
            <a:r>
              <a:rPr lang="en-US" altLang="zh-CN" dirty="0"/>
              <a:t>Faulty empty cells are harmful</a:t>
            </a:r>
            <a:endParaRPr lang="zh-CN" altLang="en-US" dirty="0"/>
          </a:p>
        </p:txBody>
      </p:sp>
      <p:sp>
        <p:nvSpPr>
          <p:cNvPr id="33" name="云形标注 32"/>
          <p:cNvSpPr/>
          <p:nvPr/>
        </p:nvSpPr>
        <p:spPr>
          <a:xfrm>
            <a:off x="3427427" y="2448315"/>
            <a:ext cx="3053208" cy="1471877"/>
          </a:xfrm>
          <a:prstGeom prst="cloudCallout">
            <a:avLst>
              <a:gd name="adj1" fmla="val 76538"/>
              <a:gd name="adj2" fmla="val 707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An error: should be 0.5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495453" y="4079514"/>
            <a:ext cx="751442" cy="307777"/>
            <a:chOff x="5495453" y="4079514"/>
            <a:chExt cx="751442" cy="307777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5495453" y="4227968"/>
              <a:ext cx="24444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5667473" y="4079514"/>
              <a:ext cx="57942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+mj-lt"/>
                </a:rPr>
                <a:t>0.5</a:t>
              </a:r>
              <a:endParaRPr lang="zh-CN" altLang="en-US" sz="1400" b="1" dirty="0">
                <a:latin typeface="+mj-lt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7207250" y="4146550"/>
            <a:ext cx="1012825" cy="15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五边形 12"/>
          <p:cNvSpPr/>
          <p:nvPr/>
        </p:nvSpPr>
        <p:spPr>
          <a:xfrm flipH="1">
            <a:off x="8386673" y="4123130"/>
            <a:ext cx="581887" cy="2096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G11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887" y="1892775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48" y="2293744"/>
            <a:ext cx="6821244" cy="39002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techniques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95300" y="1284513"/>
            <a:ext cx="9289968" cy="4408715"/>
          </a:xfrm>
        </p:spPr>
        <p:txBody>
          <a:bodyPr/>
          <a:lstStyle/>
          <a:p>
            <a:r>
              <a:rPr lang="en-US" altLang="zh-CN" dirty="0"/>
              <a:t>SmellSheet </a:t>
            </a:r>
            <a:r>
              <a:rPr lang="en-US" altLang="zh-CN" dirty="0">
                <a:latin typeface="Times New Roman" panose="02020603050405020304" pitchFamily="18" charset="0"/>
              </a:rPr>
              <a:t>Detective</a:t>
            </a:r>
            <a:r>
              <a:rPr lang="en-US" altLang="zh-CN" dirty="0"/>
              <a:t>[1]</a:t>
            </a:r>
          </a:p>
          <a:p>
            <a:pPr lvl="1"/>
            <a:r>
              <a:rPr lang="en-US" altLang="zh-CN" dirty="0"/>
              <a:t>An empty cell is faulty when all its four neighbor cells are non empty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0" y="6265930"/>
            <a:ext cx="9315450" cy="392041"/>
          </a:xfrm>
        </p:spPr>
        <p:txBody>
          <a:bodyPr/>
          <a:lstStyle/>
          <a:p>
            <a:r>
              <a:rPr lang="en-US" altLang="zh-CN" sz="1400" dirty="0"/>
              <a:t>[1] J. Cunha, et al., “SmellSheet Detective: A Tool for Detecting Bad Smells in Spreadsheets,” </a:t>
            </a:r>
            <a:r>
              <a:rPr lang="en-US" altLang="zh-CN" sz="1400" i="1" dirty="0"/>
              <a:t>VL/HCC</a:t>
            </a:r>
            <a:r>
              <a:rPr lang="en-US" altLang="zh-CN" sz="1400" dirty="0"/>
              <a:t>, 2012, pp. 243–244.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7301090" y="3375829"/>
            <a:ext cx="1068511" cy="396071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301090" y="3977111"/>
            <a:ext cx="1068511" cy="396071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339013" y="3805238"/>
            <a:ext cx="995362" cy="171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3325899" y="3891174"/>
            <a:ext cx="3007621" cy="945144"/>
          </a:xfrm>
          <a:prstGeom prst="cloudCallout">
            <a:avLst>
              <a:gd name="adj1" fmla="val 92633"/>
              <a:gd name="adj2" fmla="val -480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Faulty empty cell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05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48" y="2293744"/>
            <a:ext cx="6821244" cy="39002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SmellSheet Detective suffers from false positives and false negatives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7291879" y="3943351"/>
            <a:ext cx="1068511" cy="39688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310080" y="4510055"/>
            <a:ext cx="1068511" cy="41437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云形标注 16"/>
          <p:cNvSpPr/>
          <p:nvPr/>
        </p:nvSpPr>
        <p:spPr>
          <a:xfrm>
            <a:off x="7396654" y="2886359"/>
            <a:ext cx="2337896" cy="881957"/>
          </a:xfrm>
          <a:prstGeom prst="cloudCallout">
            <a:avLst>
              <a:gd name="adj1" fmla="val -30345"/>
              <a:gd name="adj2" fmla="val 1250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False negative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云形标注 20"/>
          <p:cNvSpPr/>
          <p:nvPr/>
        </p:nvSpPr>
        <p:spPr>
          <a:xfrm>
            <a:off x="4630133" y="4263506"/>
            <a:ext cx="2337896" cy="881957"/>
          </a:xfrm>
          <a:prstGeom prst="cloudCallout">
            <a:avLst>
              <a:gd name="adj1" fmla="val 73954"/>
              <a:gd name="adj2" fmla="val 1174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lt"/>
              </a:rPr>
              <a:t>False positive</a:t>
            </a:r>
            <a:endParaRPr lang="zh-CN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291877" y="5204737"/>
            <a:ext cx="1068511" cy="393672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291877" y="5808814"/>
            <a:ext cx="1068511" cy="414370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316799" y="5619108"/>
            <a:ext cx="1043590" cy="169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316799" y="4352761"/>
            <a:ext cx="1043590" cy="169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3328020" y="5598410"/>
            <a:ext cx="2636504" cy="434256"/>
          </a:xfrm>
          <a:prstGeom prst="wedgeRoundRectCallout">
            <a:avLst>
              <a:gd name="adj1" fmla="val 103341"/>
              <a:gd name="adj2" fmla="val -213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j-lt"/>
              </a:rPr>
              <a:t>Separate different parts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7" name="五边形 26"/>
          <p:cNvSpPr/>
          <p:nvPr/>
        </p:nvSpPr>
        <p:spPr>
          <a:xfrm flipH="1">
            <a:off x="8436417" y="4332613"/>
            <a:ext cx="581887" cy="2096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G11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五边形 27"/>
          <p:cNvSpPr/>
          <p:nvPr/>
        </p:nvSpPr>
        <p:spPr>
          <a:xfrm flipH="1">
            <a:off x="8436417" y="5608311"/>
            <a:ext cx="581887" cy="2096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G18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3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18" grpId="0" animBg="1"/>
      <p:bldP spid="18" grpId="1" animBg="1"/>
      <p:bldP spid="27" grpId="0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48" y="2293744"/>
            <a:ext cx="6821244" cy="39002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observation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cells in a row or column are usually grouped together, and have the same computational semantics, called </a:t>
            </a:r>
            <a:r>
              <a:rPr lang="en-US" altLang="zh-CN" b="1" i="1" dirty="0">
                <a:solidFill>
                  <a:srgbClr val="FF0000"/>
                </a:solidFill>
              </a:rPr>
              <a:t>cell array </a:t>
            </a:r>
            <a:r>
              <a:rPr lang="en-US" altLang="zh-CN" dirty="0"/>
              <a:t>[1]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0" y="6340101"/>
            <a:ext cx="9287410" cy="354607"/>
          </a:xfrm>
        </p:spPr>
        <p:txBody>
          <a:bodyPr/>
          <a:lstStyle/>
          <a:p>
            <a:r>
              <a:rPr lang="en-US" altLang="zh-CN" dirty="0"/>
              <a:t>[1] W. Dou, C. Xu, S. C. Cheung, and J. Wei, “</a:t>
            </a:r>
            <a:r>
              <a:rPr lang="en-US" altLang="zh-CN" dirty="0" err="1"/>
              <a:t>CACheck</a:t>
            </a:r>
            <a:r>
              <a:rPr lang="en-US" altLang="zh-CN" dirty="0"/>
              <a:t>: Detecting and Repairing Cell Arrays in Spreadsheets,” Trans. </a:t>
            </a:r>
            <a:r>
              <a:rPr lang="en-US" altLang="zh-CN" dirty="0" err="1"/>
              <a:t>Softw</a:t>
            </a:r>
            <a:r>
              <a:rPr lang="en-US" altLang="zh-CN" dirty="0"/>
              <a:t>. Eng., vol. 43, pp. 226–251, 2017.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7324725" y="3223260"/>
            <a:ext cx="1053866" cy="2742916"/>
          </a:xfrm>
          <a:prstGeom prst="roundRect">
            <a:avLst>
              <a:gd name="adj" fmla="val 11606"/>
            </a:avLst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842259" y="5971626"/>
            <a:ext cx="5518987" cy="216893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324725" y="3790950"/>
            <a:ext cx="1036521" cy="150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324725" y="4327851"/>
            <a:ext cx="1036521" cy="359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833511" y="3067521"/>
            <a:ext cx="5723908" cy="1841454"/>
          </a:xfrm>
          <a:prstGeom prst="cloudCallout">
            <a:avLst>
              <a:gd name="adj1" fmla="val 65103"/>
              <a:gd name="adj2" fmla="val 290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dirty="0">
                <a:solidFill>
                  <a:schemeClr val="bg1"/>
                </a:solidFill>
                <a:latin typeface="+mj-lt"/>
              </a:rPr>
              <a:t>The empty cells in a cell array are faulty </a:t>
            </a:r>
            <a:endParaRPr lang="zh-CN" altLang="en-US" sz="2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69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 animBg="1"/>
      <p:bldP spid="1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557348" y="2293744"/>
            <a:ext cx="6821244" cy="3900225"/>
            <a:chOff x="1557348" y="2293744"/>
            <a:chExt cx="6821244" cy="39002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48" y="2293744"/>
              <a:ext cx="6821244" cy="3900225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7324725" y="3223260"/>
              <a:ext cx="1053866" cy="2742916"/>
            </a:xfrm>
            <a:prstGeom prst="roundRect">
              <a:avLst>
                <a:gd name="adj" fmla="val 11606"/>
              </a:avLst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842259" y="5971626"/>
              <a:ext cx="5518987" cy="216893"/>
            </a:xfrm>
            <a:prstGeom prst="round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95300" y="1284513"/>
            <a:ext cx="8993934" cy="4408715"/>
          </a:xfrm>
        </p:spPr>
        <p:txBody>
          <a:bodyPr/>
          <a:lstStyle/>
          <a:p>
            <a:r>
              <a:rPr lang="en-US" altLang="zh-CN" dirty="0"/>
              <a:t>How to identify cell arrays that contain empty cells?</a:t>
            </a:r>
          </a:p>
          <a:p>
            <a:r>
              <a:rPr lang="en-US" altLang="zh-CN" dirty="0"/>
              <a:t>Which faulty empty </a:t>
            </a:r>
            <a:r>
              <a:rPr lang="en-US" altLang="zh-CN"/>
              <a:t>cells had caused </a:t>
            </a:r>
            <a:r>
              <a:rPr lang="en-US" altLang="zh-CN" dirty="0"/>
              <a:t>errors?</a:t>
            </a:r>
          </a:p>
          <a:p>
            <a:pPr lvl="1"/>
            <a:endParaRPr lang="en-US" altLang="zh-CN" dirty="0"/>
          </a:p>
        </p:txBody>
      </p:sp>
      <p:sp>
        <p:nvSpPr>
          <p:cNvPr id="3" name="圆角矩形 2"/>
          <p:cNvSpPr/>
          <p:nvPr/>
        </p:nvSpPr>
        <p:spPr>
          <a:xfrm>
            <a:off x="7313496" y="4320539"/>
            <a:ext cx="1047750" cy="2277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rgbClr val="FF0000"/>
                </a:solidFill>
                <a:latin typeface="+mj-lt"/>
              </a:rPr>
              <a:t>Should be 0.5</a:t>
            </a:r>
            <a:endParaRPr lang="zh-CN" altLang="en-US" sz="11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云形标注 14"/>
          <p:cNvSpPr/>
          <p:nvPr/>
        </p:nvSpPr>
        <p:spPr>
          <a:xfrm>
            <a:off x="3371233" y="3063444"/>
            <a:ext cx="3424518" cy="1180412"/>
          </a:xfrm>
          <a:prstGeom prst="cloudCallout">
            <a:avLst>
              <a:gd name="adj1" fmla="val 67567"/>
              <a:gd name="adj2" fmla="val 663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00" dirty="0">
                <a:solidFill>
                  <a:schemeClr val="bg1"/>
                </a:solidFill>
                <a:latin typeface="+mj-lt"/>
              </a:rPr>
              <a:t>Reduce quality</a:t>
            </a:r>
            <a:endParaRPr lang="zh-CN" altLang="en-US" sz="2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48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EmptyCheck overview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95299" y="1284513"/>
            <a:ext cx="9322707" cy="4408715"/>
          </a:xfrm>
        </p:spPr>
        <p:txBody>
          <a:bodyPr/>
          <a:lstStyle/>
          <a:p>
            <a:r>
              <a:rPr lang="en-US" altLang="zh-CN" dirty="0"/>
              <a:t>EmptyCheck can detect faulty empty cells by extracting cell arrays that contain empty cells</a:t>
            </a:r>
          </a:p>
          <a:p>
            <a:endParaRPr lang="en-US" altLang="zh-CN" dirty="0"/>
          </a:p>
          <a:p>
            <a:r>
              <a:rPr lang="en-US" altLang="zh-CN" dirty="0"/>
              <a:t>EmptyCheck can detect errors by recovering the missed formulas </a:t>
            </a:r>
            <a:endParaRPr lang="zh-CN" altLang="en-US" dirty="0"/>
          </a:p>
        </p:txBody>
      </p:sp>
      <p:sp>
        <p:nvSpPr>
          <p:cNvPr id="6" name="TextBox 13"/>
          <p:cNvSpPr txBox="1"/>
          <p:nvPr/>
        </p:nvSpPr>
        <p:spPr>
          <a:xfrm>
            <a:off x="495299" y="381980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j-lt"/>
              </a:rPr>
              <a:t>Spreadsheets</a:t>
            </a:r>
            <a:endParaRPr lang="zh-CN" altLang="en-US" dirty="0">
              <a:latin typeface="+mj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5" y="4274841"/>
            <a:ext cx="2471322" cy="14190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171" y="4347582"/>
            <a:ext cx="2383835" cy="1345646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 bwMode="gray">
          <a:xfrm>
            <a:off x="3169454" y="4507806"/>
            <a:ext cx="1784273" cy="91440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latin typeface="+mj-lt"/>
              </a:rPr>
              <a:t>Cell Array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Extraction</a:t>
            </a:r>
          </a:p>
        </p:txBody>
      </p:sp>
      <p:sp>
        <p:nvSpPr>
          <p:cNvPr id="15" name="圆角矩形 14"/>
          <p:cNvSpPr/>
          <p:nvPr/>
        </p:nvSpPr>
        <p:spPr bwMode="gray">
          <a:xfrm>
            <a:off x="5318358" y="4487561"/>
            <a:ext cx="1701274" cy="87257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Error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 Detection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6" name="右箭头 15"/>
          <p:cNvSpPr/>
          <p:nvPr/>
        </p:nvSpPr>
        <p:spPr bwMode="gray">
          <a:xfrm>
            <a:off x="2694034" y="4780400"/>
            <a:ext cx="363317" cy="369212"/>
          </a:xfrm>
          <a:prstGeom prst="rightArrow">
            <a:avLst/>
          </a:prstGeom>
          <a:solidFill>
            <a:schemeClr val="hlink"/>
          </a:solidFill>
          <a:ln w="19050" cap="rnd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微软雅黑" pitchFamily="34" charset="-122"/>
            </a:endParaRPr>
          </a:p>
        </p:txBody>
      </p:sp>
      <p:sp>
        <p:nvSpPr>
          <p:cNvPr id="17" name="右箭头 16"/>
          <p:cNvSpPr/>
          <p:nvPr/>
        </p:nvSpPr>
        <p:spPr bwMode="gray">
          <a:xfrm>
            <a:off x="5002663" y="4780400"/>
            <a:ext cx="264337" cy="369212"/>
          </a:xfrm>
          <a:prstGeom prst="rightArrow">
            <a:avLst/>
          </a:prstGeom>
          <a:solidFill>
            <a:schemeClr val="hlink"/>
          </a:solidFill>
          <a:ln w="19050" cap="rnd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 bwMode="gray">
          <a:xfrm>
            <a:off x="3106287" y="3987746"/>
            <a:ext cx="3983745" cy="1872208"/>
          </a:xfrm>
          <a:prstGeom prst="roundRect">
            <a:avLst/>
          </a:prstGeom>
          <a:noFill/>
          <a:ln>
            <a:prstDash val="lg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微软雅黑" pitchFamily="34" charset="-122"/>
            </a:endParaRPr>
          </a:p>
        </p:txBody>
      </p:sp>
      <p:sp>
        <p:nvSpPr>
          <p:cNvPr id="19" name="右箭头 18"/>
          <p:cNvSpPr/>
          <p:nvPr/>
        </p:nvSpPr>
        <p:spPr bwMode="gray">
          <a:xfrm>
            <a:off x="7146139" y="4739244"/>
            <a:ext cx="288032" cy="369212"/>
          </a:xfrm>
          <a:prstGeom prst="rightArrow">
            <a:avLst/>
          </a:prstGeom>
          <a:solidFill>
            <a:schemeClr val="hlink"/>
          </a:solidFill>
          <a:ln w="19050" cap="rnd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微软雅黑" pitchFamily="3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34171" y="3819807"/>
            <a:ext cx="269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Annotated spreadsheets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14849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论文蓝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5FAA"/>
      </a:accent1>
      <a:accent2>
        <a:srgbClr val="4472C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51287</TotalTime>
  <Words>2734</Words>
  <Application>Microsoft Office PowerPoint</Application>
  <PresentationFormat>A4 纸张(210x297 毫米)</PresentationFormat>
  <Paragraphs>515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等线</vt:lpstr>
      <vt:lpstr>等线 Light</vt:lpstr>
      <vt:lpstr>黑体</vt:lpstr>
      <vt:lpstr>宋体</vt:lpstr>
      <vt:lpstr>微软雅黑</vt:lpstr>
      <vt:lpstr>新宋体</vt:lpstr>
      <vt:lpstr>Arial</vt:lpstr>
      <vt:lpstr>Calibri</vt:lpstr>
      <vt:lpstr>Comic Sans MS</vt:lpstr>
      <vt:lpstr>Times New Roman</vt:lpstr>
      <vt:lpstr>Wingdings</vt:lpstr>
      <vt:lpstr>1_Office 主题</vt:lpstr>
      <vt:lpstr>1_自定义设计方案</vt:lpstr>
      <vt:lpstr>Detecting Faulty Empty Cells in Spreadsheets</vt:lpstr>
      <vt:lpstr>Empty cells are usually used for different purposes</vt:lpstr>
      <vt:lpstr>Some empty cells are faulty</vt:lpstr>
      <vt:lpstr>Faulty empty cells are harmful</vt:lpstr>
      <vt:lpstr>Existing techniques</vt:lpstr>
      <vt:lpstr>Motivation</vt:lpstr>
      <vt:lpstr>Key observation</vt:lpstr>
      <vt:lpstr>Challenges</vt:lpstr>
      <vt:lpstr>EmptyCheck overview</vt:lpstr>
      <vt:lpstr>Extract cell arrays (1)</vt:lpstr>
      <vt:lpstr>Extract cell arrays (2)</vt:lpstr>
      <vt:lpstr>Identify faulty empty cells</vt:lpstr>
      <vt:lpstr>Detect errors (1) </vt:lpstr>
      <vt:lpstr>Detect errors (2)</vt:lpstr>
      <vt:lpstr>Implementation</vt:lpstr>
      <vt:lpstr>Evaluation</vt:lpstr>
      <vt:lpstr>Evaluation</vt:lpstr>
      <vt:lpstr>Build ground truth (1)</vt:lpstr>
      <vt:lpstr>Build ground truth (2)</vt:lpstr>
      <vt:lpstr>Build ground truth (3)</vt:lpstr>
      <vt:lpstr>RQ1: How common are faulty empty cells? </vt:lpstr>
      <vt:lpstr>RQ2: Can EmptyCheck detect faulty empty cells precisely? </vt:lpstr>
      <vt:lpstr>RQ3: How is EmptyCheck compared with existing techniques?</vt:lpstr>
      <vt:lpstr>Future Work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Wensheng Dou</cp:lastModifiedBy>
  <cp:revision>2861</cp:revision>
  <cp:lastPrinted>2018-03-16T01:33:02Z</cp:lastPrinted>
  <dcterms:created xsi:type="dcterms:W3CDTF">2015-04-19T07:39:12Z</dcterms:created>
  <dcterms:modified xsi:type="dcterms:W3CDTF">2018-04-01T12:01:48Z</dcterms:modified>
</cp:coreProperties>
</file>